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3.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4.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5.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bookmarkIdSeed="3">
  <p:sldMasterIdLst>
    <p:sldMasterId id="2147483670" r:id="rId4"/>
    <p:sldMasterId id="2147483707" r:id="rId5"/>
    <p:sldMasterId id="2147483905" r:id="rId6"/>
    <p:sldMasterId id="2147483912" r:id="rId7"/>
    <p:sldMasterId id="2147483921" r:id="rId8"/>
    <p:sldMasterId id="2147483930" r:id="rId9"/>
  </p:sldMasterIdLst>
  <p:notesMasterIdLst>
    <p:notesMasterId r:id="rId48"/>
  </p:notesMasterIdLst>
  <p:handoutMasterIdLst>
    <p:handoutMasterId r:id="rId49"/>
  </p:handoutMasterIdLst>
  <p:sldIdLst>
    <p:sldId id="610" r:id="rId10"/>
    <p:sldId id="1745" r:id="rId11"/>
    <p:sldId id="1765" r:id="rId12"/>
    <p:sldId id="1744" r:id="rId13"/>
    <p:sldId id="372" r:id="rId14"/>
    <p:sldId id="746" r:id="rId15"/>
    <p:sldId id="1747" r:id="rId16"/>
    <p:sldId id="1735" r:id="rId17"/>
    <p:sldId id="1748" r:id="rId18"/>
    <p:sldId id="1773" r:id="rId19"/>
    <p:sldId id="1746" r:id="rId20"/>
    <p:sldId id="1762" r:id="rId21"/>
    <p:sldId id="1741" r:id="rId22"/>
    <p:sldId id="1763" r:id="rId23"/>
    <p:sldId id="1755" r:id="rId24"/>
    <p:sldId id="1764" r:id="rId25"/>
    <p:sldId id="1751" r:id="rId26"/>
    <p:sldId id="1750" r:id="rId27"/>
    <p:sldId id="1749" r:id="rId28"/>
    <p:sldId id="1756" r:id="rId29"/>
    <p:sldId id="1757" r:id="rId30"/>
    <p:sldId id="1742" r:id="rId31"/>
    <p:sldId id="1758" r:id="rId32"/>
    <p:sldId id="1754" r:id="rId33"/>
    <p:sldId id="1759" r:id="rId34"/>
    <p:sldId id="1761" r:id="rId35"/>
    <p:sldId id="1760" r:id="rId36"/>
    <p:sldId id="1743" r:id="rId37"/>
    <p:sldId id="1752" r:id="rId38"/>
    <p:sldId id="1780" r:id="rId39"/>
    <p:sldId id="1781" r:id="rId40"/>
    <p:sldId id="1772" r:id="rId41"/>
    <p:sldId id="1770" r:id="rId42"/>
    <p:sldId id="1774" r:id="rId43"/>
    <p:sldId id="402" r:id="rId44"/>
    <p:sldId id="375" r:id="rId45"/>
    <p:sldId id="378" r:id="rId46"/>
    <p:sldId id="720" r:id="rId47"/>
  </p:sldIdLst>
  <p:sldSz cx="12192000" cy="6858000"/>
  <p:notesSz cx="6805613" cy="99441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ommaire" id="{5E2D84A3-F058-426F-8186-27A5E217F60C}">
          <p14:sldIdLst>
            <p14:sldId id="610"/>
            <p14:sldId id="1745"/>
            <p14:sldId id="1765"/>
          </p14:sldIdLst>
        </p14:section>
        <p14:section name="Introduction" id="{02C190C5-6AD4-4977-956B-8051ACC1E8C9}">
          <p14:sldIdLst>
            <p14:sldId id="1744"/>
            <p14:sldId id="372"/>
            <p14:sldId id="746"/>
          </p14:sldIdLst>
        </p14:section>
        <p14:section name="Les outils pédagogique" id="{593665AE-66EA-4764-8BCF-583A8BE7A21D}">
          <p14:sldIdLst>
            <p14:sldId id="1747"/>
            <p14:sldId id="1735"/>
          </p14:sldIdLst>
        </p14:section>
        <p14:section name="Les nouvelles fonctionnalités" id="{E20C44BE-766E-4CF1-B415-AE4A9CBE6FC6}">
          <p14:sldIdLst>
            <p14:sldId id="1748"/>
            <p14:sldId id="1773"/>
            <p14:sldId id="1746"/>
            <p14:sldId id="1762"/>
            <p14:sldId id="1741"/>
            <p14:sldId id="1763"/>
            <p14:sldId id="1755"/>
            <p14:sldId id="1764"/>
          </p14:sldIdLst>
        </p14:section>
        <p14:section name="Complément de formation" id="{46EF156F-3BE5-4A02-AD8C-EBE3F845D0C7}">
          <p14:sldIdLst>
            <p14:sldId id="1751"/>
            <p14:sldId id="1750"/>
            <p14:sldId id="1749"/>
            <p14:sldId id="1756"/>
            <p14:sldId id="1757"/>
            <p14:sldId id="1742"/>
            <p14:sldId id="1758"/>
            <p14:sldId id="1754"/>
            <p14:sldId id="1759"/>
            <p14:sldId id="1761"/>
            <p14:sldId id="1760"/>
            <p14:sldId id="1743"/>
          </p14:sldIdLst>
        </p14:section>
        <p14:section name="Droits et habilitations" id="{23A5DB9A-E685-4F8E-AF08-8334F932F278}">
          <p14:sldIdLst>
            <p14:sldId id="1752"/>
            <p14:sldId id="1780"/>
            <p14:sldId id="1781"/>
          </p14:sldIdLst>
        </p14:section>
        <p14:section name="Approfonfir ses connaissances" id="{B92FF903-548F-43AF-BAE3-8BCFFDDE650C}">
          <p14:sldIdLst>
            <p14:sldId id="1772"/>
            <p14:sldId id="1770"/>
            <p14:sldId id="1774"/>
            <p14:sldId id="402"/>
            <p14:sldId id="375"/>
            <p14:sldId id="378"/>
          </p14:sldIdLst>
        </p14:section>
        <p14:section name="Conclusion" id="{3A0D642B-A22E-4D00-90BF-294813B311C9}">
          <p14:sldIdLst>
            <p14:sldId id="720"/>
          </p14:sldIdLst>
        </p14:section>
      </p14:sectionLst>
    </p:ext>
    <p:ext uri="{EFAFB233-063F-42B5-8137-9DF3F51BA10A}">
      <p15:sldGuideLst xmlns:p15="http://schemas.microsoft.com/office/powerpoint/2012/main">
        <p15:guide id="2" pos="914" userDrawn="1">
          <p15:clr>
            <a:srgbClr val="A4A3A4"/>
          </p15:clr>
        </p15:guide>
        <p15:guide id="3" orient="horz" pos="4224" userDrawn="1">
          <p15:clr>
            <a:srgbClr val="A4A3A4"/>
          </p15:clr>
        </p15:guide>
        <p15:guide id="4" orient="horz" pos="96" userDrawn="1">
          <p15:clr>
            <a:srgbClr val="A4A3A4"/>
          </p15:clr>
        </p15:guide>
        <p15:guide id="5" pos="5360" userDrawn="1">
          <p15:clr>
            <a:srgbClr val="A4A3A4"/>
          </p15:clr>
        </p15:guide>
        <p15:guide id="7" pos="3840" userDrawn="1">
          <p15:clr>
            <a:srgbClr val="A4A3A4"/>
          </p15:clr>
        </p15:guide>
        <p15:guide id="9" orient="horz" pos="1956" userDrawn="1">
          <p15:clr>
            <a:srgbClr val="A4A3A4"/>
          </p15:clr>
        </p15:guide>
        <p15:guide id="10" orient="horz" pos="1185" userDrawn="1">
          <p15:clr>
            <a:srgbClr val="A4A3A4"/>
          </p15:clr>
        </p15:guide>
        <p15:guide id="11" pos="1391" userDrawn="1">
          <p15:clr>
            <a:srgbClr val="A4A3A4"/>
          </p15:clr>
        </p15:guide>
        <p15:guide id="12" pos="7469" userDrawn="1">
          <p15:clr>
            <a:srgbClr val="A4A3A4"/>
          </p15:clr>
        </p15:guide>
        <p15:guide id="14" orient="horz" pos="1094" userDrawn="1">
          <p15:clr>
            <a:srgbClr val="A4A3A4"/>
          </p15:clr>
        </p15:guide>
        <p15:guide id="15" orient="horz" pos="3997" userDrawn="1">
          <p15:clr>
            <a:srgbClr val="A4A3A4"/>
          </p15:clr>
        </p15:guide>
        <p15:guide id="16" orient="horz" pos="4178" userDrawn="1">
          <p15:clr>
            <a:srgbClr val="A4A3A4"/>
          </p15:clr>
        </p15:guide>
        <p15:guide id="17" orient="horz" pos="2273"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E GALL Fanny" initials="LGF" lastIdx="2" clrIdx="0"/>
  <p:cmAuthor id="2" name="Mylène MEUNIER CARUS" initials="MMC" lastIdx="30" clrIdx="1"/>
  <p:cmAuthor id="3" name="Nicolas billaudé" initials="Nb" lastIdx="8" clrIdx="2"/>
  <p:cmAuthor id="4" name="ASIP" initials="ASIP" lastIdx="4" clrIdx="3"/>
  <p:cmAuthor id="5" name="MEUNIER CARUS Mylene" initials="MCM" lastIdx="28" clrIdx="4">
    <p:extLst>
      <p:ext uri="{19B8F6BF-5375-455C-9EA6-DF929625EA0E}">
        <p15:presenceInfo xmlns:p15="http://schemas.microsoft.com/office/powerpoint/2012/main" userId="S-1-5-21-1248577188-10479689-3873521419-131166" providerId="AD"/>
      </p:ext>
    </p:extLst>
  </p:cmAuthor>
  <p:cmAuthor id="6" name="LAUDE Melanie" initials="LM" lastIdx="2" clrIdx="5">
    <p:extLst>
      <p:ext uri="{19B8F6BF-5375-455C-9EA6-DF929625EA0E}">
        <p15:presenceInfo xmlns:p15="http://schemas.microsoft.com/office/powerpoint/2012/main" userId="S-1-5-21-1248577188-10479689-3873521419-438371" providerId="AD"/>
      </p:ext>
    </p:extLst>
  </p:cmAuthor>
  <p:cmAuthor id="7" name="Nathalie BAUDINIERE" initials="NB" lastIdx="135" clrIdx="6">
    <p:extLst>
      <p:ext uri="{19B8F6BF-5375-455C-9EA6-DF929625EA0E}">
        <p15:presenceInfo xmlns:p15="http://schemas.microsoft.com/office/powerpoint/2012/main" userId="S-1-5-21-3334185378-18229324-514618537-6742" providerId="AD"/>
      </p:ext>
    </p:extLst>
  </p:cmAuthor>
  <p:cmAuthor id="8" name="PHILIPPE Leo" initials="PL" lastIdx="26" clrIdx="7">
    <p:extLst>
      <p:ext uri="{19B8F6BF-5375-455C-9EA6-DF929625EA0E}">
        <p15:presenceInfo xmlns:p15="http://schemas.microsoft.com/office/powerpoint/2012/main" userId="S-1-5-21-1248577188-10479689-3873521419-516322" providerId="AD"/>
      </p:ext>
    </p:extLst>
  </p:cmAuthor>
  <p:cmAuthor id="9" name="Loïs MARTIN" initials="LM" lastIdx="55" clrIdx="8">
    <p:extLst>
      <p:ext uri="{19B8F6BF-5375-455C-9EA6-DF929625EA0E}">
        <p15:presenceInfo xmlns:p15="http://schemas.microsoft.com/office/powerpoint/2012/main" userId="Loïs MARTIN" providerId="None"/>
      </p:ext>
    </p:extLst>
  </p:cmAuthor>
  <p:cmAuthor id="10" name="Léo PHILIPPE" initials="LP" lastIdx="16" clrIdx="9">
    <p:extLst>
      <p:ext uri="{19B8F6BF-5375-455C-9EA6-DF929625EA0E}">
        <p15:presenceInfo xmlns:p15="http://schemas.microsoft.com/office/powerpoint/2012/main" userId="Léo PHILIPPE" providerId="None"/>
      </p:ext>
    </p:extLst>
  </p:cmAuthor>
  <p:cmAuthor id="11" name="Déploiement" initials="D" lastIdx="1" clrIdx="10">
    <p:extLst>
      <p:ext uri="{19B8F6BF-5375-455C-9EA6-DF929625EA0E}">
        <p15:presenceInfo xmlns:p15="http://schemas.microsoft.com/office/powerpoint/2012/main" userId="Déploiement" providerId="None"/>
      </p:ext>
    </p:extLst>
  </p:cmAuthor>
  <p:cmAuthor id="12" name="Nathalie BAUDINIERE" initials="NB [2]" lastIdx="7" clrIdx="11">
    <p:extLst>
      <p:ext uri="{19B8F6BF-5375-455C-9EA6-DF929625EA0E}">
        <p15:presenceInfo xmlns:p15="http://schemas.microsoft.com/office/powerpoint/2012/main" userId="S::nathalie.baudiniere@esante.si-samu.fr::5439e848-b6bc-4952-9267-01dbf5397596" providerId="AD"/>
      </p:ext>
    </p:extLst>
  </p:cmAuthor>
  <p:cmAuthor id="13" name="Nicolas BILLAUDE" initials="NB" lastIdx="5" clrIdx="12">
    <p:extLst>
      <p:ext uri="{19B8F6BF-5375-455C-9EA6-DF929625EA0E}">
        <p15:presenceInfo xmlns:p15="http://schemas.microsoft.com/office/powerpoint/2012/main" userId="S::nicolas.billaude@esante.si-samu.fr::ff329e44-5171-4056-8ad3-62e502547590" providerId="AD"/>
      </p:ext>
    </p:extLst>
  </p:cmAuthor>
  <p:cmAuthor id="14" name="Solange DE SEVIN" initials="SDS" lastIdx="2" clrIdx="13">
    <p:extLst>
      <p:ext uri="{19B8F6BF-5375-455C-9EA6-DF929625EA0E}">
        <p15:presenceInfo xmlns:p15="http://schemas.microsoft.com/office/powerpoint/2012/main" userId="S::solange.desevin@esante.si-samu.fr::f4db1b1e-c727-4a0d-a7e4-17599a41ab18" providerId="AD"/>
      </p:ext>
    </p:extLst>
  </p:cmAuthor>
  <p:cmAuthor id="15" name="Solange DE SEVIN" initials="SDS [2]" lastIdx="6" clrIdx="14">
    <p:extLst>
      <p:ext uri="{19B8F6BF-5375-455C-9EA6-DF929625EA0E}">
        <p15:presenceInfo xmlns:p15="http://schemas.microsoft.com/office/powerpoint/2012/main" userId="Solange DE SEVI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EBF2"/>
    <a:srgbClr val="CCD4E4"/>
    <a:srgbClr val="5C96A4"/>
    <a:srgbClr val="4C6980"/>
    <a:srgbClr val="1269B0"/>
    <a:srgbClr val="2B3F36"/>
    <a:srgbClr val="639ECB"/>
    <a:srgbClr val="3D5A70"/>
    <a:srgbClr val="1F497D"/>
    <a:srgbClr val="47627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Aucun style, grille du tableau">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DF18680-E054-41AD-8BC1-D1AEF772440D}" styleName="Style moyen 2 - Accentuation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Style moyen 2 - Accentuation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EB344D84-9AFB-497E-A393-DC336BA19D2E}" styleName="Style moyen 3 - Accentuation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131"/>
    <p:restoredTop sz="96357" autoAdjust="0"/>
  </p:normalViewPr>
  <p:slideViewPr>
    <p:cSldViewPr snapToGrid="0">
      <p:cViewPr varScale="1">
        <p:scale>
          <a:sx n="106" d="100"/>
          <a:sy n="106" d="100"/>
        </p:scale>
        <p:origin x="930" y="108"/>
      </p:cViewPr>
      <p:guideLst>
        <p:guide pos="914"/>
        <p:guide orient="horz" pos="4224"/>
        <p:guide orient="horz" pos="96"/>
        <p:guide pos="5360"/>
        <p:guide pos="3840"/>
        <p:guide orient="horz" pos="1956"/>
        <p:guide orient="horz" pos="1185"/>
        <p:guide pos="1391"/>
        <p:guide pos="7469"/>
        <p:guide orient="horz" pos="1094"/>
        <p:guide orient="horz" pos="3997"/>
        <p:guide orient="horz" pos="4178"/>
        <p:guide orient="horz" pos="2273"/>
      </p:guideLst>
    </p:cSldViewPr>
  </p:slideViewPr>
  <p:notesTextViewPr>
    <p:cViewPr>
      <p:scale>
        <a:sx n="1" d="1"/>
        <a:sy n="1" d="1"/>
      </p:scale>
      <p:origin x="0" y="0"/>
    </p:cViewPr>
  </p:notesTextViewPr>
  <p:sorterViewPr>
    <p:cViewPr>
      <p:scale>
        <a:sx n="160" d="100"/>
        <a:sy n="160" d="100"/>
      </p:scale>
      <p:origin x="0" y="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commentAuthors" Target="commentAuthor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theme" Target="theme/theme1.xml"/><Relationship Id="rId5" Type="http://schemas.openxmlformats.org/officeDocument/2006/relationships/slideMaster" Target="slideMasters/slideMaster2.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notesMaster" Target="notesMasters/notesMaster1.xml"/><Relationship Id="rId8" Type="http://schemas.openxmlformats.org/officeDocument/2006/relationships/slideMaster" Target="slideMasters/slideMaster5.xml"/><Relationship Id="rId5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handoutMaster" Target="handoutMasters/handoutMaster1.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image" Target="../media/image60.png"/><Relationship Id="rId5" Type="http://schemas.openxmlformats.org/officeDocument/2006/relationships/image" Target="../media/image64.png"/><Relationship Id="rId4" Type="http://schemas.openxmlformats.org/officeDocument/2006/relationships/image" Target="../media/image63.png"/></Relationships>
</file>

<file path=ppt/drawings/_rels/vmlDrawing2.v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image" Target="../media/image60.png"/><Relationship Id="rId5" Type="http://schemas.openxmlformats.org/officeDocument/2006/relationships/image" Target="../media/image64.png"/><Relationship Id="rId4" Type="http://schemas.openxmlformats.org/officeDocument/2006/relationships/image" Target="../media/image63.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9099" cy="498932"/>
          </a:xfrm>
          <a:prstGeom prst="rect">
            <a:avLst/>
          </a:prstGeom>
        </p:spPr>
        <p:txBody>
          <a:bodyPr vert="horz" lIns="91440" tIns="45720" rIns="91440" bIns="45720" rtlCol="0"/>
          <a:lstStyle>
            <a:lvl1pPr algn="l">
              <a:defRPr sz="1200"/>
            </a:lvl1pPr>
          </a:lstStyle>
          <a:p>
            <a:endParaRPr lang="fr-FR">
              <a:latin typeface="Avenir Roman" charset="0"/>
            </a:endParaRPr>
          </a:p>
        </p:txBody>
      </p:sp>
      <p:sp>
        <p:nvSpPr>
          <p:cNvPr id="3" name="Espace réservé de la date 2"/>
          <p:cNvSpPr>
            <a:spLocks noGrp="1"/>
          </p:cNvSpPr>
          <p:nvPr>
            <p:ph type="dt" sz="quarter" idx="1"/>
          </p:nvPr>
        </p:nvSpPr>
        <p:spPr>
          <a:xfrm>
            <a:off x="3854939" y="0"/>
            <a:ext cx="2949099" cy="498932"/>
          </a:xfrm>
          <a:prstGeom prst="rect">
            <a:avLst/>
          </a:prstGeom>
        </p:spPr>
        <p:txBody>
          <a:bodyPr vert="horz" lIns="91440" tIns="45720" rIns="91440" bIns="45720" rtlCol="0"/>
          <a:lstStyle>
            <a:lvl1pPr algn="r">
              <a:defRPr sz="1200"/>
            </a:lvl1pPr>
          </a:lstStyle>
          <a:p>
            <a:fld id="{C4A1D683-3A82-3943-834B-FA1E90E7668D}" type="datetimeFigureOut">
              <a:rPr lang="fr-FR" smtClean="0">
                <a:latin typeface="Avenir Roman" charset="0"/>
              </a:rPr>
              <a:t>08/01/2021</a:t>
            </a:fld>
            <a:endParaRPr lang="fr-FR">
              <a:latin typeface="Avenir Roman" charset="0"/>
            </a:endParaRPr>
          </a:p>
        </p:txBody>
      </p:sp>
      <p:sp>
        <p:nvSpPr>
          <p:cNvPr id="4" name="Espace réservé du pied de page 3"/>
          <p:cNvSpPr>
            <a:spLocks noGrp="1"/>
          </p:cNvSpPr>
          <p:nvPr>
            <p:ph type="ftr" sz="quarter" idx="2"/>
          </p:nvPr>
        </p:nvSpPr>
        <p:spPr>
          <a:xfrm>
            <a:off x="0" y="9445170"/>
            <a:ext cx="2949099" cy="498931"/>
          </a:xfrm>
          <a:prstGeom prst="rect">
            <a:avLst/>
          </a:prstGeom>
        </p:spPr>
        <p:txBody>
          <a:bodyPr vert="horz" lIns="91440" tIns="45720" rIns="91440" bIns="45720" rtlCol="0" anchor="b"/>
          <a:lstStyle>
            <a:lvl1pPr algn="l">
              <a:defRPr sz="1200"/>
            </a:lvl1pPr>
          </a:lstStyle>
          <a:p>
            <a:endParaRPr lang="fr-FR">
              <a:latin typeface="Avenir Roman" charset="0"/>
            </a:endParaRPr>
          </a:p>
        </p:txBody>
      </p:sp>
      <p:sp>
        <p:nvSpPr>
          <p:cNvPr id="5" name="Espace réservé du numéro de diapositive 4"/>
          <p:cNvSpPr>
            <a:spLocks noGrp="1"/>
          </p:cNvSpPr>
          <p:nvPr>
            <p:ph type="sldNum" sz="quarter" idx="3"/>
          </p:nvPr>
        </p:nvSpPr>
        <p:spPr>
          <a:xfrm>
            <a:off x="3854939" y="9445170"/>
            <a:ext cx="2949099" cy="498931"/>
          </a:xfrm>
          <a:prstGeom prst="rect">
            <a:avLst/>
          </a:prstGeom>
        </p:spPr>
        <p:txBody>
          <a:bodyPr vert="horz" lIns="91440" tIns="45720" rIns="91440" bIns="45720" rtlCol="0" anchor="b"/>
          <a:lstStyle>
            <a:lvl1pPr algn="r">
              <a:defRPr sz="1200"/>
            </a:lvl1pPr>
          </a:lstStyle>
          <a:p>
            <a:fld id="{9B3D0FC1-CC0C-D040-B88F-826281CCDBCE}" type="slidenum">
              <a:rPr lang="fr-FR" smtClean="0">
                <a:latin typeface="Avenir Roman" charset="0"/>
              </a:rPr>
              <a:t>‹N°›</a:t>
            </a:fld>
            <a:endParaRPr lang="fr-FR">
              <a:latin typeface="Avenir Roman" charset="0"/>
            </a:endParaRPr>
          </a:p>
        </p:txBody>
      </p:sp>
    </p:spTree>
    <p:extLst>
      <p:ext uri="{BB962C8B-B14F-4D97-AF65-F5344CB8AC3E}">
        <p14:creationId xmlns:p14="http://schemas.microsoft.com/office/powerpoint/2010/main" val="110053406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9099" cy="498932"/>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54939" y="0"/>
            <a:ext cx="2949099" cy="498932"/>
          </a:xfrm>
          <a:prstGeom prst="rect">
            <a:avLst/>
          </a:prstGeom>
        </p:spPr>
        <p:txBody>
          <a:bodyPr vert="horz" lIns="91440" tIns="45720" rIns="91440" bIns="45720" rtlCol="0"/>
          <a:lstStyle>
            <a:lvl1pPr algn="r">
              <a:defRPr sz="1200"/>
            </a:lvl1pPr>
          </a:lstStyle>
          <a:p>
            <a:fld id="{63593B4D-7805-CE4F-BE66-D81DFDACBF5B}" type="datetimeFigureOut">
              <a:rPr lang="fr-FR" smtClean="0"/>
              <a:t>08/01/2021</a:t>
            </a:fld>
            <a:endParaRPr lang="fr-FR"/>
          </a:p>
        </p:txBody>
      </p:sp>
      <p:sp>
        <p:nvSpPr>
          <p:cNvPr id="4" name="Espace réservé de l’image des diapositives 3"/>
          <p:cNvSpPr>
            <a:spLocks noGrp="1" noRot="1" noChangeAspect="1"/>
          </p:cNvSpPr>
          <p:nvPr>
            <p:ph type="sldImg" idx="2"/>
          </p:nvPr>
        </p:nvSpPr>
        <p:spPr>
          <a:xfrm>
            <a:off x="420688" y="1243013"/>
            <a:ext cx="5964237" cy="3355975"/>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0562" y="4785598"/>
            <a:ext cx="5444490" cy="3915489"/>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9445170"/>
            <a:ext cx="2949099" cy="498931"/>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54939" y="9445170"/>
            <a:ext cx="2949099" cy="498931"/>
          </a:xfrm>
          <a:prstGeom prst="rect">
            <a:avLst/>
          </a:prstGeom>
        </p:spPr>
        <p:txBody>
          <a:bodyPr vert="horz" lIns="91440" tIns="45720" rIns="91440" bIns="45720" rtlCol="0" anchor="b"/>
          <a:lstStyle>
            <a:lvl1pPr algn="r">
              <a:defRPr sz="1200"/>
            </a:lvl1pPr>
          </a:lstStyle>
          <a:p>
            <a:fld id="{E9D9C44F-7CD5-F849-B6FE-63F0B15BD2E5}" type="slidenum">
              <a:rPr lang="fr-FR" smtClean="0"/>
              <a:t>‹N°›</a:t>
            </a:fld>
            <a:endParaRPr lang="fr-FR"/>
          </a:p>
        </p:txBody>
      </p:sp>
    </p:spTree>
    <p:extLst>
      <p:ext uri="{BB962C8B-B14F-4D97-AF65-F5344CB8AC3E}">
        <p14:creationId xmlns:p14="http://schemas.microsoft.com/office/powerpoint/2010/main" val="6587696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baseline="0"/>
          </a:p>
        </p:txBody>
      </p:sp>
      <p:sp>
        <p:nvSpPr>
          <p:cNvPr id="4" name="Espace réservé du numéro de diapositive 3"/>
          <p:cNvSpPr>
            <a:spLocks noGrp="1"/>
          </p:cNvSpPr>
          <p:nvPr>
            <p:ph type="sldNum" sz="quarter" idx="10"/>
          </p:nvPr>
        </p:nvSpPr>
        <p:spPr/>
        <p:txBody>
          <a:bodyPr/>
          <a:lstStyle/>
          <a:p>
            <a:fld id="{E9D9C44F-7CD5-F849-B6FE-63F0B15BD2E5}" type="slidenum">
              <a:rPr lang="fr-FR" smtClean="0"/>
              <a:t>1</a:t>
            </a:fld>
            <a:endParaRPr lang="fr-FR"/>
          </a:p>
        </p:txBody>
      </p:sp>
    </p:spTree>
    <p:extLst>
      <p:ext uri="{BB962C8B-B14F-4D97-AF65-F5344CB8AC3E}">
        <p14:creationId xmlns:p14="http://schemas.microsoft.com/office/powerpoint/2010/main" val="15076380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sz="1200" b="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D9C44F-7CD5-F849-B6FE-63F0B15BD2E5}" type="slidenum">
              <a:rPr kumimoji="0" lang="fr-FR" sz="15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fr-FR" sz="15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04933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b="0" i="0" kern="1200" dirty="0">
                <a:solidFill>
                  <a:schemeClr val="tx1"/>
                </a:solidFill>
                <a:effectLst/>
                <a:latin typeface="+mn-lt"/>
                <a:ea typeface="+mn-ea"/>
                <a:cs typeface="+mn-cs"/>
              </a:rPr>
              <a:t>Depuis 2013, les pouvoirs publics ont décidé de mutualiser au niveau national l’ensemble des outils des Samu-centres 15 pour améliorer la prise en charge des patients et de sécuriser le système d’information. </a:t>
            </a:r>
          </a:p>
          <a:p>
            <a:r>
              <a:rPr lang="fr-FR" sz="1200" b="0" i="0" kern="1200" dirty="0">
                <a:solidFill>
                  <a:schemeClr val="tx1"/>
                </a:solidFill>
                <a:effectLst/>
                <a:latin typeface="+mn-lt"/>
                <a:ea typeface="+mn-ea"/>
                <a:cs typeface="+mn-cs"/>
              </a:rPr>
              <a:t>Le programme de modernisation comprend à la fois un logiciel de régulation médicale, une téléphonie avancée, des outils de cartographies et de gestion des flux multicanaux. </a:t>
            </a:r>
          </a:p>
          <a:p>
            <a:r>
              <a:rPr lang="fr-FR" sz="1200" b="0" i="0" kern="1200" dirty="0">
                <a:solidFill>
                  <a:schemeClr val="tx1"/>
                </a:solidFill>
                <a:effectLst/>
                <a:latin typeface="+mn-lt"/>
                <a:ea typeface="+mn-ea"/>
                <a:cs typeface="+mn-cs"/>
              </a:rPr>
              <a:t>Mandatée par le ministère chargé de la Santé, l’ASIP Santé a pour mission de concevoir, construire et déployer le SI-Samu.</a:t>
            </a:r>
          </a:p>
          <a:p>
            <a:endParaRPr lang="fr-FR" sz="1200" b="0" i="0" kern="1200" dirty="0">
              <a:solidFill>
                <a:schemeClr val="tx1"/>
              </a:solidFill>
              <a:effectLst/>
              <a:latin typeface="+mn-lt"/>
              <a:ea typeface="+mn-ea"/>
              <a:cs typeface="+mn-cs"/>
            </a:endParaRPr>
          </a:p>
          <a:p>
            <a:r>
              <a:rPr lang="fr-FR" sz="1200" b="0" i="0" kern="1200" dirty="0">
                <a:solidFill>
                  <a:schemeClr val="tx1"/>
                </a:solidFill>
                <a:effectLst/>
                <a:latin typeface="+mn-lt"/>
                <a:ea typeface="+mn-ea"/>
                <a:cs typeface="+mn-cs"/>
              </a:rPr>
              <a:t>Cette modernisation intervient pour améliorer la gestion des Samu au quotidien et permettre une meilleure efficacité lors de situations de tensions (en cas de crise sanitaire par exemple). </a:t>
            </a:r>
          </a:p>
          <a:p>
            <a:endParaRPr lang="fr-FR" sz="1200" b="0" i="0" kern="1200" dirty="0">
              <a:solidFill>
                <a:schemeClr val="tx1"/>
              </a:solidFill>
              <a:effectLst/>
              <a:latin typeface="+mn-lt"/>
              <a:ea typeface="+mn-ea"/>
              <a:cs typeface="+mn-cs"/>
            </a:endParaRPr>
          </a:p>
          <a:p>
            <a:r>
              <a:rPr lang="fr-FR" sz="1200" b="0" i="0" kern="1200" dirty="0">
                <a:solidFill>
                  <a:schemeClr val="tx1"/>
                </a:solidFill>
                <a:effectLst/>
                <a:latin typeface="+mn-lt"/>
                <a:ea typeface="+mn-ea"/>
                <a:cs typeface="+mn-cs"/>
              </a:rPr>
              <a:t>Le nouveau SI Samu garantit l’accès à des soins et un service de qualité homogène sur l’ensemble du territoire, en permettant d’assurer la régulation médicale et le pilotage à tous les échelons (local, régional et national). Il assure la confidentialité des données de santé des patients et doit répondre aux nouvelles règles de sécurité des systèmes d’information. </a:t>
            </a:r>
          </a:p>
          <a:p>
            <a:endParaRPr lang="fr-FR" sz="1200" b="0" i="0" kern="1200" dirty="0">
              <a:solidFill>
                <a:schemeClr val="tx1"/>
              </a:solidFill>
              <a:effectLst/>
              <a:latin typeface="+mn-lt"/>
              <a:ea typeface="+mn-ea"/>
              <a:cs typeface="+mn-cs"/>
            </a:endParaRPr>
          </a:p>
          <a:p>
            <a:r>
              <a:rPr lang="fr-FR" sz="1200" b="0" i="0" kern="1200" dirty="0">
                <a:solidFill>
                  <a:schemeClr val="tx1"/>
                </a:solidFill>
                <a:effectLst/>
                <a:latin typeface="+mn-lt"/>
                <a:ea typeface="+mn-ea"/>
                <a:cs typeface="+mn-cs"/>
              </a:rPr>
              <a:t>La solution SI-SAMU a été élaborée en concertation et collaboration avec l’ensemble des acteurs de terrain. Répartis en 14 groupes de travail thématiques au sein d’un centre d’expertise, les experts participent à l’élaboration de cette solution. Ils déterminent les cas d’usage et les fonctionnalités du futur SI Samu, appuyés par des partenaires locaux et régionaux. </a:t>
            </a:r>
            <a:br>
              <a:rPr lang="fr-FR" dirty="0"/>
            </a:br>
            <a:r>
              <a:rPr lang="fr-FR" sz="1200" b="0" i="0" kern="1200" dirty="0">
                <a:solidFill>
                  <a:schemeClr val="tx1"/>
                </a:solidFill>
                <a:effectLst/>
                <a:latin typeface="+mn-lt"/>
                <a:ea typeface="+mn-ea"/>
                <a:cs typeface="+mn-cs"/>
              </a:rPr>
              <a:t>Des phases de test et de production accompagnent le mode collaboratif du projet. Ce système cyclique permet de s’assurer que la solution réponde bien aux attentes des utilisateurs et puisse s’adapter rapidement aux évolutions fonctionnelles et humaines. </a:t>
            </a:r>
            <a:br>
              <a:rPr lang="fr-FR" dirty="0"/>
            </a:br>
            <a:r>
              <a:rPr lang="fr-FR" sz="1200" b="0" i="0" kern="1200" dirty="0">
                <a:solidFill>
                  <a:schemeClr val="tx1"/>
                </a:solidFill>
                <a:effectLst/>
                <a:latin typeface="+mn-lt"/>
                <a:ea typeface="+mn-ea"/>
                <a:cs typeface="+mn-cs"/>
              </a:rPr>
              <a:t>Le dispositif de déploiement au sein des Samu est progressif et adapté aux moyens humains et stratégiques des Samu mobilisés. </a:t>
            </a: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D9C44F-7CD5-F849-B6FE-63F0B15BD2E5}" type="slidenum">
              <a:rPr kumimoji="0" lang="fr-FR" sz="15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fr-FR" sz="1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89891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sz="1200" b="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D9C44F-7CD5-F849-B6FE-63F0B15BD2E5}" type="slidenum">
              <a:rPr kumimoji="0" lang="fr-FR" sz="15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fr-FR" sz="15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63108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sz="1200" b="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D9C44F-7CD5-F849-B6FE-63F0B15BD2E5}" type="slidenum">
              <a:rPr kumimoji="0" lang="fr-FR" sz="15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fr-FR" sz="15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18518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sz="1200" b="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D9C44F-7CD5-F849-B6FE-63F0B15BD2E5}" type="slidenum">
              <a:rPr kumimoji="0" lang="fr-FR" sz="15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fr-FR" sz="15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58665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sz="1200" b="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D9C44F-7CD5-F849-B6FE-63F0B15BD2E5}" type="slidenum">
              <a:rPr kumimoji="0" lang="fr-FR" sz="15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fr-FR" sz="15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37685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3.xml"/><Relationship Id="rId4" Type="http://schemas.openxmlformats.org/officeDocument/2006/relationships/image" Target="../media/image20.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4.xml"/><Relationship Id="rId4" Type="http://schemas.openxmlformats.org/officeDocument/2006/relationships/image" Target="../media/image25.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4.xml"/><Relationship Id="rId4" Type="http://schemas.openxmlformats.org/officeDocument/2006/relationships/image" Target="../media/image25.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9.png"/><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8.png"/><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2.png"/><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2_Diapositive de titre">
    <p:spTree>
      <p:nvGrpSpPr>
        <p:cNvPr id="1" name=""/>
        <p:cNvGrpSpPr/>
        <p:nvPr/>
      </p:nvGrpSpPr>
      <p:grpSpPr>
        <a:xfrm>
          <a:off x="0" y="0"/>
          <a:ext cx="0" cy="0"/>
          <a:chOff x="0" y="0"/>
          <a:chExt cx="0" cy="0"/>
        </a:xfrm>
      </p:grpSpPr>
      <p:sp>
        <p:nvSpPr>
          <p:cNvPr id="7" name="object 7"/>
          <p:cNvSpPr/>
          <p:nvPr userDrawn="1"/>
        </p:nvSpPr>
        <p:spPr>
          <a:xfrm>
            <a:off x="8910119" y="2240645"/>
            <a:ext cx="28751" cy="28751"/>
          </a:xfrm>
          <a:custGeom>
            <a:avLst/>
            <a:gdLst/>
            <a:ahLst/>
            <a:cxnLst/>
            <a:rect l="l" t="t" r="r" b="b"/>
            <a:pathLst>
              <a:path w="21590" h="21589">
                <a:moveTo>
                  <a:pt x="11264" y="0"/>
                </a:moveTo>
                <a:lnTo>
                  <a:pt x="9880" y="0"/>
                </a:lnTo>
                <a:lnTo>
                  <a:pt x="8496" y="215"/>
                </a:lnTo>
                <a:lnTo>
                  <a:pt x="7861" y="431"/>
                </a:lnTo>
                <a:lnTo>
                  <a:pt x="7111" y="546"/>
                </a:lnTo>
                <a:lnTo>
                  <a:pt x="6476" y="850"/>
                </a:lnTo>
                <a:lnTo>
                  <a:pt x="5841" y="1066"/>
                </a:lnTo>
                <a:lnTo>
                  <a:pt x="5206" y="1397"/>
                </a:lnTo>
                <a:lnTo>
                  <a:pt x="4673" y="1816"/>
                </a:lnTo>
                <a:lnTo>
                  <a:pt x="4038" y="2235"/>
                </a:lnTo>
                <a:lnTo>
                  <a:pt x="3505" y="2667"/>
                </a:lnTo>
                <a:lnTo>
                  <a:pt x="1066" y="5105"/>
                </a:lnTo>
                <a:lnTo>
                  <a:pt x="0" y="7874"/>
                </a:lnTo>
                <a:lnTo>
                  <a:pt x="114" y="12750"/>
                </a:lnTo>
                <a:lnTo>
                  <a:pt x="749" y="14668"/>
                </a:lnTo>
                <a:lnTo>
                  <a:pt x="1066" y="15405"/>
                </a:lnTo>
                <a:lnTo>
                  <a:pt x="1384" y="15938"/>
                </a:lnTo>
                <a:lnTo>
                  <a:pt x="1701" y="16573"/>
                </a:lnTo>
                <a:lnTo>
                  <a:pt x="2552" y="17640"/>
                </a:lnTo>
                <a:lnTo>
                  <a:pt x="3086" y="18173"/>
                </a:lnTo>
                <a:lnTo>
                  <a:pt x="3505" y="18707"/>
                </a:lnTo>
                <a:lnTo>
                  <a:pt x="4038" y="19126"/>
                </a:lnTo>
                <a:lnTo>
                  <a:pt x="4673" y="19443"/>
                </a:lnTo>
                <a:lnTo>
                  <a:pt x="5206" y="19862"/>
                </a:lnTo>
                <a:lnTo>
                  <a:pt x="6476" y="20510"/>
                </a:lnTo>
                <a:lnTo>
                  <a:pt x="7861" y="20929"/>
                </a:lnTo>
                <a:lnTo>
                  <a:pt x="8496" y="21031"/>
                </a:lnTo>
                <a:lnTo>
                  <a:pt x="9131" y="21247"/>
                </a:lnTo>
                <a:lnTo>
                  <a:pt x="12001" y="21247"/>
                </a:lnTo>
                <a:lnTo>
                  <a:pt x="12636" y="21031"/>
                </a:lnTo>
                <a:lnTo>
                  <a:pt x="13271" y="20929"/>
                </a:lnTo>
                <a:lnTo>
                  <a:pt x="14655" y="20510"/>
                </a:lnTo>
                <a:lnTo>
                  <a:pt x="15925" y="19862"/>
                </a:lnTo>
                <a:lnTo>
                  <a:pt x="16459" y="19443"/>
                </a:lnTo>
                <a:lnTo>
                  <a:pt x="16992" y="19126"/>
                </a:lnTo>
                <a:lnTo>
                  <a:pt x="17627" y="18707"/>
                </a:lnTo>
                <a:lnTo>
                  <a:pt x="18059" y="18173"/>
                </a:lnTo>
                <a:lnTo>
                  <a:pt x="20078" y="16256"/>
                </a:lnTo>
                <a:lnTo>
                  <a:pt x="21132" y="13500"/>
                </a:lnTo>
                <a:lnTo>
                  <a:pt x="21132" y="7874"/>
                </a:lnTo>
                <a:lnTo>
                  <a:pt x="20078" y="5105"/>
                </a:lnTo>
                <a:lnTo>
                  <a:pt x="17627" y="2667"/>
                </a:lnTo>
                <a:lnTo>
                  <a:pt x="16992" y="2235"/>
                </a:lnTo>
                <a:lnTo>
                  <a:pt x="15925" y="1397"/>
                </a:lnTo>
                <a:lnTo>
                  <a:pt x="15290" y="1066"/>
                </a:lnTo>
                <a:lnTo>
                  <a:pt x="14655" y="850"/>
                </a:lnTo>
                <a:lnTo>
                  <a:pt x="14020" y="546"/>
                </a:lnTo>
                <a:lnTo>
                  <a:pt x="13271" y="431"/>
                </a:lnTo>
                <a:lnTo>
                  <a:pt x="12636" y="215"/>
                </a:lnTo>
                <a:lnTo>
                  <a:pt x="11264" y="0"/>
                </a:lnTo>
                <a:close/>
              </a:path>
            </a:pathLst>
          </a:custGeom>
          <a:solidFill>
            <a:srgbClr val="3D5C70"/>
          </a:solidFill>
        </p:spPr>
        <p:txBody>
          <a:bodyPr wrap="square" lIns="0" tIns="0" rIns="0" bIns="0" rtlCol="0"/>
          <a:lstStyle/>
          <a:p>
            <a:endParaRPr sz="2397" b="0" i="0">
              <a:latin typeface="Avenir Roman" charset="0"/>
            </a:endParaRPr>
          </a:p>
        </p:txBody>
      </p:sp>
      <p:sp>
        <p:nvSpPr>
          <p:cNvPr id="12" name="object 12"/>
          <p:cNvSpPr/>
          <p:nvPr userDrawn="1"/>
        </p:nvSpPr>
        <p:spPr>
          <a:xfrm>
            <a:off x="9997589" y="2149856"/>
            <a:ext cx="28751" cy="29597"/>
          </a:xfrm>
          <a:custGeom>
            <a:avLst/>
            <a:gdLst/>
            <a:ahLst/>
            <a:cxnLst/>
            <a:rect l="l" t="t" r="r" b="b"/>
            <a:pathLst>
              <a:path w="21590" h="22225">
                <a:moveTo>
                  <a:pt x="9232" y="0"/>
                </a:moveTo>
                <a:lnTo>
                  <a:pt x="0" y="9664"/>
                </a:lnTo>
                <a:lnTo>
                  <a:pt x="94" y="12420"/>
                </a:lnTo>
                <a:lnTo>
                  <a:pt x="304" y="13804"/>
                </a:lnTo>
                <a:lnTo>
                  <a:pt x="520" y="14452"/>
                </a:lnTo>
                <a:lnTo>
                  <a:pt x="850" y="15074"/>
                </a:lnTo>
                <a:lnTo>
                  <a:pt x="1054" y="15824"/>
                </a:lnTo>
                <a:lnTo>
                  <a:pt x="7848" y="21666"/>
                </a:lnTo>
                <a:lnTo>
                  <a:pt x="13373" y="21666"/>
                </a:lnTo>
                <a:lnTo>
                  <a:pt x="16129" y="20599"/>
                </a:lnTo>
                <a:lnTo>
                  <a:pt x="18161" y="18592"/>
                </a:lnTo>
                <a:lnTo>
                  <a:pt x="18580" y="18059"/>
                </a:lnTo>
                <a:lnTo>
                  <a:pt x="19113" y="17526"/>
                </a:lnTo>
                <a:lnTo>
                  <a:pt x="19431" y="16992"/>
                </a:lnTo>
                <a:lnTo>
                  <a:pt x="19862" y="16357"/>
                </a:lnTo>
                <a:lnTo>
                  <a:pt x="20167" y="15824"/>
                </a:lnTo>
                <a:lnTo>
                  <a:pt x="20383" y="15074"/>
                </a:lnTo>
                <a:lnTo>
                  <a:pt x="20701" y="14452"/>
                </a:lnTo>
                <a:lnTo>
                  <a:pt x="20916" y="13804"/>
                </a:lnTo>
                <a:lnTo>
                  <a:pt x="21018" y="13169"/>
                </a:lnTo>
                <a:lnTo>
                  <a:pt x="21234" y="12420"/>
                </a:lnTo>
                <a:lnTo>
                  <a:pt x="21234" y="9664"/>
                </a:lnTo>
                <a:lnTo>
                  <a:pt x="21018" y="8293"/>
                </a:lnTo>
                <a:lnTo>
                  <a:pt x="20383" y="7010"/>
                </a:lnTo>
                <a:lnTo>
                  <a:pt x="19862" y="5740"/>
                </a:lnTo>
                <a:lnTo>
                  <a:pt x="19113" y="4572"/>
                </a:lnTo>
                <a:lnTo>
                  <a:pt x="17614" y="3086"/>
                </a:lnTo>
                <a:lnTo>
                  <a:pt x="16560" y="2235"/>
                </a:lnTo>
                <a:lnTo>
                  <a:pt x="15925" y="1917"/>
                </a:lnTo>
                <a:lnTo>
                  <a:pt x="15290" y="1485"/>
                </a:lnTo>
                <a:lnTo>
                  <a:pt x="14655" y="1270"/>
                </a:lnTo>
                <a:lnTo>
                  <a:pt x="14008" y="965"/>
                </a:lnTo>
                <a:lnTo>
                  <a:pt x="13373" y="749"/>
                </a:lnTo>
                <a:lnTo>
                  <a:pt x="9232" y="0"/>
                </a:lnTo>
                <a:close/>
              </a:path>
            </a:pathLst>
          </a:custGeom>
          <a:solidFill>
            <a:srgbClr val="3D5C70"/>
          </a:solidFill>
        </p:spPr>
        <p:txBody>
          <a:bodyPr wrap="square" lIns="0" tIns="0" rIns="0" bIns="0" rtlCol="0"/>
          <a:lstStyle/>
          <a:p>
            <a:endParaRPr sz="2397" b="0" i="0">
              <a:latin typeface="Avenir Roman" charset="0"/>
            </a:endParaRPr>
          </a:p>
        </p:txBody>
      </p:sp>
    </p:spTree>
    <p:extLst>
      <p:ext uri="{BB962C8B-B14F-4D97-AF65-F5344CB8AC3E}">
        <p14:creationId xmlns:p14="http://schemas.microsoft.com/office/powerpoint/2010/main" val="13672759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En-tête de section">
    <p:spTree>
      <p:nvGrpSpPr>
        <p:cNvPr id="1" name=""/>
        <p:cNvGrpSpPr/>
        <p:nvPr/>
      </p:nvGrpSpPr>
      <p:grpSpPr>
        <a:xfrm>
          <a:off x="0" y="0"/>
          <a:ext cx="0" cy="0"/>
          <a:chOff x="0" y="0"/>
          <a:chExt cx="0" cy="0"/>
        </a:xfrm>
      </p:grpSpPr>
      <p:sp>
        <p:nvSpPr>
          <p:cNvPr id="9" name="object 33"/>
          <p:cNvSpPr/>
          <p:nvPr userDrawn="1"/>
        </p:nvSpPr>
        <p:spPr>
          <a:xfrm>
            <a:off x="11021245" y="6358438"/>
            <a:ext cx="341907" cy="379896"/>
          </a:xfrm>
          <a:custGeom>
            <a:avLst/>
            <a:gdLst/>
            <a:ahLst/>
            <a:cxnLst/>
            <a:rect l="l" t="t" r="r" b="b"/>
            <a:pathLst>
              <a:path w="165734" h="184150">
                <a:moveTo>
                  <a:pt x="22888" y="0"/>
                </a:moveTo>
                <a:lnTo>
                  <a:pt x="11626" y="3146"/>
                </a:lnTo>
                <a:lnTo>
                  <a:pt x="3270" y="11326"/>
                </a:lnTo>
                <a:lnTo>
                  <a:pt x="0" y="23285"/>
                </a:lnTo>
                <a:lnTo>
                  <a:pt x="0" y="160356"/>
                </a:lnTo>
                <a:lnTo>
                  <a:pt x="3268" y="172309"/>
                </a:lnTo>
                <a:lnTo>
                  <a:pt x="11622" y="180488"/>
                </a:lnTo>
                <a:lnTo>
                  <a:pt x="22883" y="183634"/>
                </a:lnTo>
                <a:lnTo>
                  <a:pt x="34874" y="180485"/>
                </a:lnTo>
                <a:lnTo>
                  <a:pt x="153581" y="111956"/>
                </a:lnTo>
                <a:lnTo>
                  <a:pt x="162303" y="103144"/>
                </a:lnTo>
                <a:lnTo>
                  <a:pt x="165211" y="91815"/>
                </a:lnTo>
                <a:lnTo>
                  <a:pt x="162303" y="80490"/>
                </a:lnTo>
                <a:lnTo>
                  <a:pt x="153581" y="71684"/>
                </a:lnTo>
                <a:lnTo>
                  <a:pt x="34874" y="3142"/>
                </a:lnTo>
                <a:lnTo>
                  <a:pt x="22888" y="0"/>
                </a:lnTo>
                <a:close/>
              </a:path>
            </a:pathLst>
          </a:custGeom>
          <a:solidFill>
            <a:srgbClr val="3D5C7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397" b="0" i="0" u="none" strike="noStrike" kern="1200" cap="none" spc="0" normalizeH="0" baseline="0" noProof="0">
              <a:ln>
                <a:noFill/>
              </a:ln>
              <a:solidFill>
                <a:prstClr val="black"/>
              </a:solidFill>
              <a:effectLst/>
              <a:uLnTx/>
              <a:uFillTx/>
              <a:latin typeface="Avenir Roman" charset="0"/>
              <a:ea typeface="+mn-ea"/>
              <a:cs typeface="+mn-cs"/>
            </a:endParaRPr>
          </a:p>
        </p:txBody>
      </p:sp>
      <p:sp>
        <p:nvSpPr>
          <p:cNvPr id="2" name="Titre 1"/>
          <p:cNvSpPr>
            <a:spLocks noGrp="1"/>
          </p:cNvSpPr>
          <p:nvPr>
            <p:ph type="title" hasCustomPrompt="1"/>
          </p:nvPr>
        </p:nvSpPr>
        <p:spPr>
          <a:xfrm>
            <a:off x="831850" y="509435"/>
            <a:ext cx="2259693" cy="1166132"/>
          </a:xfrm>
        </p:spPr>
        <p:txBody>
          <a:bodyPr anchor="b"/>
          <a:lstStyle>
            <a:lvl1pPr>
              <a:defRPr sz="6000" b="1" i="0">
                <a:latin typeface="Ample" charset="0"/>
                <a:ea typeface="Ample" charset="0"/>
                <a:cs typeface="Ample" charset="0"/>
              </a:defRPr>
            </a:lvl1pPr>
          </a:lstStyle>
          <a:p>
            <a:r>
              <a:rPr lang="fr-FR"/>
              <a:t>FIN</a:t>
            </a:r>
          </a:p>
        </p:txBody>
      </p:sp>
      <p:sp>
        <p:nvSpPr>
          <p:cNvPr id="4" name="Espace réservé de la date 3"/>
          <p:cNvSpPr>
            <a:spLocks noGrp="1"/>
          </p:cNvSpPr>
          <p:nvPr>
            <p:ph type="dt" sz="half" idx="10"/>
          </p:nvPr>
        </p:nvSpPr>
        <p:spPr>
          <a:xfrm>
            <a:off x="1606550" y="6356350"/>
            <a:ext cx="1974850" cy="365125"/>
          </a:xfrm>
          <a:prstGeom prst="rect">
            <a:avLst/>
          </a:prstGeom>
        </p:spPr>
        <p:txBody>
          <a:bodyPr/>
          <a:lstStyle>
            <a:lvl1pPr>
              <a:defRPr sz="1000" b="0" i="0">
                <a:solidFill>
                  <a:schemeClr val="bg1">
                    <a:lumMod val="75000"/>
                  </a:schemeClr>
                </a:solidFill>
                <a:latin typeface="Arial" charset="0"/>
                <a:ea typeface="Arial" charset="0"/>
                <a:cs typeface="Arial"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000" b="0" i="0" u="none" strike="noStrike" kern="1200" cap="none" spc="0" normalizeH="0" baseline="0" noProof="0">
              <a:ln>
                <a:noFill/>
              </a:ln>
              <a:solidFill>
                <a:prstClr val="white">
                  <a:lumMod val="75000"/>
                </a:prstClr>
              </a:solidFill>
              <a:effectLst/>
              <a:uLnTx/>
              <a:uFillTx/>
              <a:latin typeface="Arial" charset="0"/>
              <a:cs typeface="Arial" charset="0"/>
            </a:endParaRPr>
          </a:p>
        </p:txBody>
      </p:sp>
      <p:sp>
        <p:nvSpPr>
          <p:cNvPr id="5" name="Espace réservé du pied de page 4"/>
          <p:cNvSpPr>
            <a:spLocks noGrp="1"/>
          </p:cNvSpPr>
          <p:nvPr>
            <p:ph type="ftr" sz="quarter" idx="11"/>
          </p:nvPr>
        </p:nvSpPr>
        <p:spPr>
          <a:xfrm>
            <a:off x="4038600" y="6356350"/>
            <a:ext cx="4114800" cy="365125"/>
          </a:xfrm>
          <a:prstGeom prst="rect">
            <a:avLst/>
          </a:prstGeom>
        </p:spPr>
        <p:txBody>
          <a:bodyPr/>
          <a:lstStyle>
            <a:lvl1pPr>
              <a:defRPr sz="1000" b="0" i="0">
                <a:solidFill>
                  <a:schemeClr val="bg1">
                    <a:lumMod val="75000"/>
                  </a:schemeClr>
                </a:solidFill>
                <a:latin typeface="Arial" charset="0"/>
                <a:ea typeface="Arial" charset="0"/>
                <a:cs typeface="Arial"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white">
                    <a:lumMod val="75000"/>
                  </a:prstClr>
                </a:solidFill>
                <a:effectLst/>
                <a:uLnTx/>
                <a:uFillTx/>
                <a:latin typeface="Arial" charset="0"/>
                <a:cs typeface="Arial" charset="0"/>
              </a:rPr>
              <a:t>Portail SI-Samu - Gestion des patients - Présentation détaillée des fonctionnalités</a:t>
            </a:r>
          </a:p>
        </p:txBody>
      </p:sp>
      <p:sp>
        <p:nvSpPr>
          <p:cNvPr id="6" name="Espace réservé du numéro de diapositive 5"/>
          <p:cNvSpPr>
            <a:spLocks noGrp="1"/>
          </p:cNvSpPr>
          <p:nvPr>
            <p:ph type="sldNum" sz="quarter" idx="12"/>
          </p:nvPr>
        </p:nvSpPr>
        <p:spPr>
          <a:xfrm>
            <a:off x="8610600" y="6356350"/>
            <a:ext cx="2743200" cy="365125"/>
          </a:xfrm>
          <a:prstGeom prst="rect">
            <a:avLst/>
          </a:prstGeom>
        </p:spPr>
        <p:txBody>
          <a:bodyPr/>
          <a:lstStyle>
            <a:lvl1pPr>
              <a:defRPr sz="1000" b="0" i="0">
                <a:solidFill>
                  <a:schemeClr val="bg1">
                    <a:lumMod val="75000"/>
                  </a:schemeClr>
                </a:solidFill>
                <a:latin typeface="Arial" charset="0"/>
                <a:ea typeface="Arial" charset="0"/>
                <a:cs typeface="Arial"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19B0B0C-5E37-A542-B809-6BB319648EF9}" type="slidenum">
              <a:rPr kumimoji="0" lang="fr-FR" sz="1000" b="0" i="0" u="none" strike="noStrike" kern="1200" cap="none" spc="0" normalizeH="0" baseline="0" noProof="0" smtClean="0">
                <a:ln>
                  <a:noFill/>
                </a:ln>
                <a:solidFill>
                  <a:prstClr val="white">
                    <a:lumMod val="75000"/>
                  </a:prstClr>
                </a:solidFill>
                <a:effectLst/>
                <a:uLnTx/>
                <a:uFillTx/>
                <a:latin typeface="Arial"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fr-FR" sz="1000" b="0" i="0" u="none" strike="noStrike" kern="1200" cap="none" spc="0" normalizeH="0" baseline="0" noProof="0">
              <a:ln>
                <a:noFill/>
              </a:ln>
              <a:solidFill>
                <a:prstClr val="white">
                  <a:lumMod val="75000"/>
                </a:prstClr>
              </a:solidFill>
              <a:effectLst/>
              <a:uLnTx/>
              <a:uFillTx/>
              <a:latin typeface="Arial" charset="0"/>
              <a:cs typeface="Arial" charset="0"/>
            </a:endParaRPr>
          </a:p>
        </p:txBody>
      </p:sp>
      <p:pic>
        <p:nvPicPr>
          <p:cNvPr id="7" name="Imag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861230" y="1074029"/>
            <a:ext cx="6469540" cy="5394796"/>
          </a:xfrm>
          <a:prstGeom prst="rect">
            <a:avLst/>
          </a:prstGeom>
        </p:spPr>
      </p:pic>
      <p:pic>
        <p:nvPicPr>
          <p:cNvPr id="8" name="Image 7"/>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402957" y="5914623"/>
            <a:ext cx="746393" cy="851922"/>
          </a:xfrm>
          <a:prstGeom prst="rect">
            <a:avLst/>
          </a:prstGeom>
        </p:spPr>
      </p:pic>
    </p:spTree>
    <p:extLst>
      <p:ext uri="{BB962C8B-B14F-4D97-AF65-F5344CB8AC3E}">
        <p14:creationId xmlns:p14="http://schemas.microsoft.com/office/powerpoint/2010/main" val="20565357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5" name="object 33"/>
          <p:cNvSpPr/>
          <p:nvPr userDrawn="1"/>
        </p:nvSpPr>
        <p:spPr>
          <a:xfrm>
            <a:off x="11021245" y="6358438"/>
            <a:ext cx="341907" cy="379896"/>
          </a:xfrm>
          <a:custGeom>
            <a:avLst/>
            <a:gdLst/>
            <a:ahLst/>
            <a:cxnLst/>
            <a:rect l="l" t="t" r="r" b="b"/>
            <a:pathLst>
              <a:path w="165734" h="184150">
                <a:moveTo>
                  <a:pt x="22888" y="0"/>
                </a:moveTo>
                <a:lnTo>
                  <a:pt x="11626" y="3146"/>
                </a:lnTo>
                <a:lnTo>
                  <a:pt x="3270" y="11326"/>
                </a:lnTo>
                <a:lnTo>
                  <a:pt x="0" y="23285"/>
                </a:lnTo>
                <a:lnTo>
                  <a:pt x="0" y="160356"/>
                </a:lnTo>
                <a:lnTo>
                  <a:pt x="3268" y="172309"/>
                </a:lnTo>
                <a:lnTo>
                  <a:pt x="11622" y="180488"/>
                </a:lnTo>
                <a:lnTo>
                  <a:pt x="22883" y="183634"/>
                </a:lnTo>
                <a:lnTo>
                  <a:pt x="34874" y="180485"/>
                </a:lnTo>
                <a:lnTo>
                  <a:pt x="153581" y="111956"/>
                </a:lnTo>
                <a:lnTo>
                  <a:pt x="162303" y="103144"/>
                </a:lnTo>
                <a:lnTo>
                  <a:pt x="165211" y="91815"/>
                </a:lnTo>
                <a:lnTo>
                  <a:pt x="162303" y="80490"/>
                </a:lnTo>
                <a:lnTo>
                  <a:pt x="153581" y="71684"/>
                </a:lnTo>
                <a:lnTo>
                  <a:pt x="34874" y="3142"/>
                </a:lnTo>
                <a:lnTo>
                  <a:pt x="22888" y="0"/>
                </a:lnTo>
                <a:close/>
              </a:path>
            </a:pathLst>
          </a:custGeom>
          <a:solidFill>
            <a:srgbClr val="3D5C7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397" b="0" i="0" u="none" strike="noStrike" kern="1200" cap="none" spc="0" normalizeH="0" baseline="0" noProof="0">
              <a:ln>
                <a:noFill/>
              </a:ln>
              <a:solidFill>
                <a:prstClr val="black"/>
              </a:solidFill>
              <a:effectLst/>
              <a:uLnTx/>
              <a:uFillTx/>
              <a:latin typeface="Avenir Roman" charset="0"/>
              <a:ea typeface="+mn-ea"/>
              <a:cs typeface="+mn-cs"/>
            </a:endParaRPr>
          </a:p>
        </p:txBody>
      </p:sp>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srgbClr val="656565">
                  <a:tint val="75000"/>
                </a:srgb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srgbClr val="656565">
                    <a:tint val="75000"/>
                  </a:srgbClr>
                </a:solidFill>
                <a:effectLst/>
                <a:uLnTx/>
                <a:uFillTx/>
                <a:latin typeface="Calibri" panose="020F0502020204030204"/>
                <a:ea typeface="+mn-ea"/>
                <a:cs typeface="+mn-cs"/>
              </a:rPr>
              <a:t>Portail SI-Samu - Gestion des patients - Présentation détaillée des fonctionnalités</a:t>
            </a: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DCCD40-9475-449F-94F8-F36F47DA7CF9}" type="slidenum">
              <a:rPr kumimoji="0" lang="fr-FR" sz="1200" b="0" i="0" u="none" strike="noStrike" kern="1200" cap="none" spc="0" normalizeH="0" baseline="0" noProof="0" smtClean="0">
                <a:ln>
                  <a:noFill/>
                </a:ln>
                <a:solidFill>
                  <a:srgbClr val="656565">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fr-FR" sz="1200" b="0" i="0" u="none" strike="noStrike" kern="1200" cap="none" spc="0" normalizeH="0" baseline="0" noProof="0">
              <a:ln>
                <a:noFill/>
              </a:ln>
              <a:solidFill>
                <a:srgbClr val="656565">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69061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4_Diapositive de titre">
    <p:spTree>
      <p:nvGrpSpPr>
        <p:cNvPr id="1" name=""/>
        <p:cNvGrpSpPr/>
        <p:nvPr/>
      </p:nvGrpSpPr>
      <p:grpSpPr>
        <a:xfrm>
          <a:off x="0" y="0"/>
          <a:ext cx="0" cy="0"/>
          <a:chOff x="0" y="0"/>
          <a:chExt cx="0" cy="0"/>
        </a:xfrm>
      </p:grpSpPr>
      <p:sp>
        <p:nvSpPr>
          <p:cNvPr id="11" name="Rectangle 10"/>
          <p:cNvSpPr/>
          <p:nvPr userDrawn="1"/>
        </p:nvSpPr>
        <p:spPr>
          <a:xfrm>
            <a:off x="0" y="0"/>
            <a:ext cx="12192000" cy="6858000"/>
          </a:xfrm>
          <a:prstGeom prst="rect">
            <a:avLst/>
          </a:prstGeom>
          <a:solidFill>
            <a:srgbClr val="275A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2" name="Imag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9783" y="0"/>
            <a:ext cx="4694328" cy="3914489"/>
          </a:xfrm>
          <a:prstGeom prst="rect">
            <a:avLst/>
          </a:prstGeom>
        </p:spPr>
      </p:pic>
      <p:sp>
        <p:nvSpPr>
          <p:cNvPr id="4" name="Espace réservé de la date 3"/>
          <p:cNvSpPr>
            <a:spLocks noGrp="1"/>
          </p:cNvSpPr>
          <p:nvPr>
            <p:ph type="dt" sz="half" idx="10"/>
          </p:nvPr>
        </p:nvSpPr>
        <p:spPr>
          <a:ln>
            <a:noFill/>
          </a:ln>
        </p:spPr>
        <p:txBody>
          <a:bodyPr/>
          <a:lstStyle>
            <a:lvl1pPr>
              <a:defRPr sz="1000" b="0" i="0">
                <a:solidFill>
                  <a:schemeClr val="bg1">
                    <a:lumMod val="85000"/>
                  </a:schemeClr>
                </a:solidFill>
                <a:latin typeface="Arial" charset="0"/>
                <a:ea typeface="Arial" charset="0"/>
                <a:cs typeface="Arial" charset="0"/>
              </a:defRPr>
            </a:lvl1pPr>
          </a:lstStyle>
          <a:p>
            <a:endParaRPr lang="fr-FR"/>
          </a:p>
        </p:txBody>
      </p:sp>
      <p:sp>
        <p:nvSpPr>
          <p:cNvPr id="5" name="Espace réservé du pied de page 4"/>
          <p:cNvSpPr>
            <a:spLocks noGrp="1"/>
          </p:cNvSpPr>
          <p:nvPr>
            <p:ph type="ftr" sz="quarter" idx="11"/>
          </p:nvPr>
        </p:nvSpPr>
        <p:spPr>
          <a:ln>
            <a:noFill/>
          </a:ln>
        </p:spPr>
        <p:txBody>
          <a:bodyPr/>
          <a:lstStyle>
            <a:lvl1pPr>
              <a:defRPr sz="1000" b="0" i="0">
                <a:solidFill>
                  <a:schemeClr val="bg1">
                    <a:lumMod val="85000"/>
                  </a:schemeClr>
                </a:solidFill>
                <a:latin typeface="Arial" charset="0"/>
                <a:ea typeface="Arial" charset="0"/>
                <a:cs typeface="Arial" charset="0"/>
              </a:defRPr>
            </a:lvl1pPr>
          </a:lstStyle>
          <a:p>
            <a:r>
              <a:rPr lang="fr-FR"/>
              <a:t>Portail SI-Samu - Gestion des patients - Présentation détaillée des fonctionnalités</a:t>
            </a:r>
          </a:p>
        </p:txBody>
      </p:sp>
      <p:sp>
        <p:nvSpPr>
          <p:cNvPr id="6" name="Espace réservé du numéro de diapositive 5"/>
          <p:cNvSpPr>
            <a:spLocks noGrp="1"/>
          </p:cNvSpPr>
          <p:nvPr>
            <p:ph type="sldNum" sz="quarter" idx="12"/>
          </p:nvPr>
        </p:nvSpPr>
        <p:spPr>
          <a:ln>
            <a:noFill/>
          </a:ln>
        </p:spPr>
        <p:txBody>
          <a:bodyPr/>
          <a:lstStyle>
            <a:lvl1pPr>
              <a:defRPr sz="1000" b="0" i="0">
                <a:solidFill>
                  <a:schemeClr val="bg1">
                    <a:lumMod val="85000"/>
                  </a:schemeClr>
                </a:solidFill>
                <a:latin typeface="Arial" charset="0"/>
                <a:ea typeface="Arial" charset="0"/>
                <a:cs typeface="Arial" charset="0"/>
              </a:defRPr>
            </a:lvl1pPr>
          </a:lstStyle>
          <a:p>
            <a:fld id="{C19B0B0C-5E37-A542-B809-6BB319648EF9}" type="slidenum">
              <a:rPr lang="fr-FR" smtClean="0"/>
              <a:pPr/>
              <a:t>‹N°›</a:t>
            </a:fld>
            <a:endParaRPr lang="fr-FR"/>
          </a:p>
        </p:txBody>
      </p:sp>
      <p:pic>
        <p:nvPicPr>
          <p:cNvPr id="15" name="Image 1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99783" y="4124618"/>
            <a:ext cx="3025933" cy="2523253"/>
          </a:xfrm>
          <a:prstGeom prst="rect">
            <a:avLst/>
          </a:prstGeom>
        </p:spPr>
      </p:pic>
      <p:sp>
        <p:nvSpPr>
          <p:cNvPr id="9" name="Titre 11"/>
          <p:cNvSpPr>
            <a:spLocks noGrp="1"/>
          </p:cNvSpPr>
          <p:nvPr>
            <p:ph type="title" hasCustomPrompt="1"/>
          </p:nvPr>
        </p:nvSpPr>
        <p:spPr>
          <a:xfrm>
            <a:off x="5397347" y="2799055"/>
            <a:ext cx="6467819" cy="1325563"/>
          </a:xfrm>
        </p:spPr>
        <p:txBody>
          <a:bodyPr>
            <a:normAutofit/>
          </a:bodyPr>
          <a:lstStyle>
            <a:lvl1pPr marL="0" algn="l" defTabSz="914400" rtl="0" eaLnBrk="1" latinLnBrk="0" hangingPunct="1">
              <a:lnSpc>
                <a:spcPct val="90000"/>
              </a:lnSpc>
              <a:spcBef>
                <a:spcPct val="0"/>
              </a:spcBef>
              <a:buNone/>
              <a:defRPr lang="fr-FR" sz="6000" b="1" u="none" strike="noStrike" kern="1200" baseline="0" dirty="0">
                <a:solidFill>
                  <a:schemeClr val="bg1"/>
                </a:solidFill>
                <a:latin typeface="Ample" charset="0"/>
                <a:ea typeface="Ample" charset="0"/>
                <a:cs typeface="Ample" charset="0"/>
              </a:defRPr>
            </a:lvl1pPr>
          </a:lstStyle>
          <a:p>
            <a:r>
              <a:rPr lang="fr-FR"/>
              <a:t>MODIFIEZ LE STYLE DU TITRE</a:t>
            </a:r>
          </a:p>
        </p:txBody>
      </p:sp>
    </p:spTree>
    <p:extLst>
      <p:ext uri="{BB962C8B-B14F-4D97-AF65-F5344CB8AC3E}">
        <p14:creationId xmlns:p14="http://schemas.microsoft.com/office/powerpoint/2010/main" val="11084588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a:t>Cliquez et modifiez le titre</a:t>
            </a: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Cliquez pour modifier le style des sous-titres du masque</a:t>
            </a:r>
          </a:p>
        </p:txBody>
      </p:sp>
      <p:sp>
        <p:nvSpPr>
          <p:cNvPr id="7" name="Rectangle 6"/>
          <p:cNvSpPr/>
          <p:nvPr userDrawn="1"/>
        </p:nvSpPr>
        <p:spPr>
          <a:xfrm>
            <a:off x="0" y="0"/>
            <a:ext cx="12192000" cy="6858000"/>
          </a:xfrm>
          <a:prstGeom prst="rect">
            <a:avLst/>
          </a:prstGeom>
          <a:solidFill>
            <a:srgbClr val="A8D9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9" name="Imag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99783" y="4124618"/>
            <a:ext cx="3025933" cy="2523253"/>
          </a:xfrm>
          <a:prstGeom prst="rect">
            <a:avLst/>
          </a:prstGeom>
        </p:spPr>
      </p:pic>
      <p:pic>
        <p:nvPicPr>
          <p:cNvPr id="10" name="Image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99783" y="0"/>
            <a:ext cx="4694328" cy="3914489"/>
          </a:xfrm>
          <a:prstGeom prst="rect">
            <a:avLst/>
          </a:prstGeom>
        </p:spPr>
      </p:pic>
      <p:sp>
        <p:nvSpPr>
          <p:cNvPr id="4" name="Espace réservé de la date 3"/>
          <p:cNvSpPr>
            <a:spLocks noGrp="1"/>
          </p:cNvSpPr>
          <p:nvPr>
            <p:ph type="dt" sz="half" idx="10"/>
          </p:nvPr>
        </p:nvSpPr>
        <p:spPr/>
        <p:txBody>
          <a:bodyPr/>
          <a:lstStyle>
            <a:lvl1pPr>
              <a:defRPr sz="1000" b="0" i="0">
                <a:latin typeface="Arial" charset="0"/>
                <a:ea typeface="Arial" charset="0"/>
                <a:cs typeface="Arial" charset="0"/>
              </a:defRPr>
            </a:lvl1pPr>
          </a:lstStyle>
          <a:p>
            <a:endParaRPr lang="fr-FR" dirty="0"/>
          </a:p>
        </p:txBody>
      </p:sp>
      <p:sp>
        <p:nvSpPr>
          <p:cNvPr id="5" name="Espace réservé du pied de page 4"/>
          <p:cNvSpPr>
            <a:spLocks noGrp="1"/>
          </p:cNvSpPr>
          <p:nvPr>
            <p:ph type="ftr" sz="quarter" idx="11"/>
          </p:nvPr>
        </p:nvSpPr>
        <p:spPr/>
        <p:txBody>
          <a:bodyPr/>
          <a:lstStyle>
            <a:lvl1pPr>
              <a:defRPr sz="1000" b="0" i="0">
                <a:latin typeface="+mj-lt"/>
                <a:ea typeface="Arial" charset="0"/>
                <a:cs typeface="Arial" charset="0"/>
              </a:defRPr>
            </a:lvl1pPr>
          </a:lstStyle>
          <a:p>
            <a:r>
              <a:rPr lang="fr-FR"/>
              <a:t>Portail SI-Samu - Gestion des patients - Présentation détaillée des fonctionnalités</a:t>
            </a:r>
            <a:endParaRPr lang="fr-FR" dirty="0"/>
          </a:p>
        </p:txBody>
      </p:sp>
      <p:sp>
        <p:nvSpPr>
          <p:cNvPr id="6" name="Espace réservé du numéro de diapositive 5"/>
          <p:cNvSpPr>
            <a:spLocks noGrp="1"/>
          </p:cNvSpPr>
          <p:nvPr>
            <p:ph type="sldNum" sz="quarter" idx="12"/>
          </p:nvPr>
        </p:nvSpPr>
        <p:spPr/>
        <p:txBody>
          <a:bodyPr/>
          <a:lstStyle>
            <a:lvl1pPr>
              <a:defRPr sz="1000" b="0" i="0">
                <a:latin typeface="Arial" charset="0"/>
                <a:ea typeface="Arial" charset="0"/>
                <a:cs typeface="Arial" charset="0"/>
              </a:defRPr>
            </a:lvl1pPr>
          </a:lstStyle>
          <a:p>
            <a:fld id="{C19B0B0C-5E37-A542-B809-6BB319648EF9}" type="slidenum">
              <a:rPr lang="fr-FR" smtClean="0"/>
              <a:pPr/>
              <a:t>‹N°›</a:t>
            </a:fld>
            <a:endParaRPr lang="fr-FR"/>
          </a:p>
        </p:txBody>
      </p:sp>
    </p:spTree>
    <p:extLst>
      <p:ext uri="{BB962C8B-B14F-4D97-AF65-F5344CB8AC3E}">
        <p14:creationId xmlns:p14="http://schemas.microsoft.com/office/powerpoint/2010/main" val="36963439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Diapositive de titre">
    <p:spTree>
      <p:nvGrpSpPr>
        <p:cNvPr id="1" name=""/>
        <p:cNvGrpSpPr/>
        <p:nvPr/>
      </p:nvGrpSpPr>
      <p:grpSpPr>
        <a:xfrm>
          <a:off x="0" y="0"/>
          <a:ext cx="0" cy="0"/>
          <a:chOff x="0" y="0"/>
          <a:chExt cx="0" cy="0"/>
        </a:xfrm>
      </p:grpSpPr>
      <p:sp>
        <p:nvSpPr>
          <p:cNvPr id="11" name="Rectangle 10"/>
          <p:cNvSpPr/>
          <p:nvPr userDrawn="1"/>
        </p:nvSpPr>
        <p:spPr>
          <a:xfrm>
            <a:off x="0" y="0"/>
            <a:ext cx="12192000" cy="6858000"/>
          </a:xfrm>
          <a:prstGeom prst="rect">
            <a:avLst/>
          </a:prstGeom>
          <a:solidFill>
            <a:srgbClr val="275A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2" name="Imag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99783" y="0"/>
            <a:ext cx="4694328" cy="3914489"/>
          </a:xfrm>
          <a:prstGeom prst="rect">
            <a:avLst/>
          </a:prstGeom>
        </p:spPr>
      </p:pic>
      <p:sp>
        <p:nvSpPr>
          <p:cNvPr id="13" name="Rectangle 12"/>
          <p:cNvSpPr/>
          <p:nvPr userDrawn="1"/>
        </p:nvSpPr>
        <p:spPr>
          <a:xfrm>
            <a:off x="5395255" y="2974135"/>
            <a:ext cx="6447098" cy="1384995"/>
          </a:xfrm>
          <a:prstGeom prst="rect">
            <a:avLst/>
          </a:prstGeom>
        </p:spPr>
        <p:txBody>
          <a:bodyPr wrap="square">
            <a:spAutoFit/>
          </a:bodyPr>
          <a:lstStyle/>
          <a:p>
            <a:pPr>
              <a:lnSpc>
                <a:spcPct val="70000"/>
              </a:lnSpc>
            </a:pPr>
            <a:r>
              <a:rPr lang="fr-FR" sz="6000" b="1" u="none" strike="noStrike" baseline="0" dirty="0">
                <a:solidFill>
                  <a:schemeClr val="bg1"/>
                </a:solidFill>
                <a:latin typeface="Ample" charset="0"/>
                <a:ea typeface="Ample" charset="0"/>
                <a:cs typeface="Ample" charset="0"/>
              </a:rPr>
              <a:t>CONÇU </a:t>
            </a:r>
            <a:br>
              <a:rPr lang="fr-FR" sz="6000" b="1" u="none" strike="noStrike" baseline="0" dirty="0">
                <a:solidFill>
                  <a:schemeClr val="bg1"/>
                </a:solidFill>
                <a:latin typeface="Ample" charset="0"/>
                <a:ea typeface="Ample" charset="0"/>
                <a:cs typeface="Ample" charset="0"/>
              </a:rPr>
            </a:br>
            <a:r>
              <a:rPr lang="fr-FR" sz="6000" b="1" u="none" strike="noStrike" baseline="0" dirty="0">
                <a:solidFill>
                  <a:schemeClr val="bg1"/>
                </a:solidFill>
                <a:latin typeface="Ample" charset="0"/>
                <a:ea typeface="Ample" charset="0"/>
                <a:cs typeface="Ample" charset="0"/>
              </a:rPr>
              <a:t>POUR LES SAMU</a:t>
            </a:r>
            <a:endParaRPr lang="fr-FR" sz="6000" b="1" dirty="0">
              <a:solidFill>
                <a:schemeClr val="bg1"/>
              </a:solidFill>
              <a:latin typeface="Ample" charset="0"/>
              <a:ea typeface="Ample" charset="0"/>
              <a:cs typeface="Ample" charset="0"/>
            </a:endParaRPr>
          </a:p>
        </p:txBody>
      </p:sp>
      <p:sp>
        <p:nvSpPr>
          <p:cNvPr id="4" name="Espace réservé de la date 3"/>
          <p:cNvSpPr>
            <a:spLocks noGrp="1"/>
          </p:cNvSpPr>
          <p:nvPr>
            <p:ph type="dt" sz="half" idx="10"/>
          </p:nvPr>
        </p:nvSpPr>
        <p:spPr>
          <a:ln>
            <a:noFill/>
          </a:ln>
        </p:spPr>
        <p:txBody>
          <a:bodyPr/>
          <a:lstStyle>
            <a:lvl1pPr>
              <a:defRPr sz="1000" b="0" i="0">
                <a:solidFill>
                  <a:schemeClr val="bg1">
                    <a:lumMod val="85000"/>
                  </a:schemeClr>
                </a:solidFill>
                <a:latin typeface="Arial" charset="0"/>
                <a:ea typeface="Arial" charset="0"/>
                <a:cs typeface="Arial" charset="0"/>
              </a:defRPr>
            </a:lvl1pPr>
          </a:lstStyle>
          <a:p>
            <a:endParaRPr lang="fr-FR" dirty="0"/>
          </a:p>
        </p:txBody>
      </p:sp>
      <p:sp>
        <p:nvSpPr>
          <p:cNvPr id="5" name="Espace réservé du pied de page 4"/>
          <p:cNvSpPr>
            <a:spLocks noGrp="1"/>
          </p:cNvSpPr>
          <p:nvPr>
            <p:ph type="ftr" sz="quarter" idx="11"/>
          </p:nvPr>
        </p:nvSpPr>
        <p:spPr>
          <a:ln>
            <a:noFill/>
          </a:ln>
        </p:spPr>
        <p:txBody>
          <a:bodyPr/>
          <a:lstStyle>
            <a:lvl1pPr>
              <a:defRPr sz="1000" b="0" i="0">
                <a:solidFill>
                  <a:schemeClr val="bg1">
                    <a:lumMod val="85000"/>
                  </a:schemeClr>
                </a:solidFill>
                <a:latin typeface="Arial" charset="0"/>
                <a:ea typeface="Arial" charset="0"/>
                <a:cs typeface="Arial" charset="0"/>
              </a:defRPr>
            </a:lvl1pPr>
          </a:lstStyle>
          <a:p>
            <a:r>
              <a:rPr lang="fr-FR"/>
              <a:t>Portail SI-Samu - Gestion des patients - Présentation détaillée des fonctionnalités</a:t>
            </a:r>
          </a:p>
        </p:txBody>
      </p:sp>
      <p:sp>
        <p:nvSpPr>
          <p:cNvPr id="6" name="Espace réservé du numéro de diapositive 5"/>
          <p:cNvSpPr>
            <a:spLocks noGrp="1"/>
          </p:cNvSpPr>
          <p:nvPr>
            <p:ph type="sldNum" sz="quarter" idx="12"/>
          </p:nvPr>
        </p:nvSpPr>
        <p:spPr>
          <a:ln>
            <a:noFill/>
          </a:ln>
        </p:spPr>
        <p:txBody>
          <a:bodyPr/>
          <a:lstStyle>
            <a:lvl1pPr>
              <a:defRPr sz="1000" b="0" i="0">
                <a:solidFill>
                  <a:schemeClr val="bg1">
                    <a:lumMod val="85000"/>
                  </a:schemeClr>
                </a:solidFill>
                <a:latin typeface="Arial" charset="0"/>
                <a:ea typeface="Arial" charset="0"/>
                <a:cs typeface="Arial" charset="0"/>
              </a:defRPr>
            </a:lvl1pPr>
          </a:lstStyle>
          <a:p>
            <a:fld id="{C19B0B0C-5E37-A542-B809-6BB319648EF9}" type="slidenum">
              <a:rPr lang="fr-FR" smtClean="0"/>
              <a:pPr/>
              <a:t>‹N°›</a:t>
            </a:fld>
            <a:endParaRPr lang="fr-FR"/>
          </a:p>
        </p:txBody>
      </p:sp>
      <p:pic>
        <p:nvPicPr>
          <p:cNvPr id="15" name="Image 1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99783" y="4124618"/>
            <a:ext cx="3025933" cy="2523253"/>
          </a:xfrm>
          <a:prstGeom prst="rect">
            <a:avLst/>
          </a:prstGeom>
        </p:spPr>
      </p:pic>
    </p:spTree>
    <p:extLst>
      <p:ext uri="{BB962C8B-B14F-4D97-AF65-F5344CB8AC3E}">
        <p14:creationId xmlns:p14="http://schemas.microsoft.com/office/powerpoint/2010/main" val="8038362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Diapositive de titre">
    <p:spTree>
      <p:nvGrpSpPr>
        <p:cNvPr id="1" name=""/>
        <p:cNvGrpSpPr/>
        <p:nvPr/>
      </p:nvGrpSpPr>
      <p:grpSpPr>
        <a:xfrm>
          <a:off x="0" y="0"/>
          <a:ext cx="0" cy="0"/>
          <a:chOff x="0" y="0"/>
          <a:chExt cx="0" cy="0"/>
        </a:xfrm>
      </p:grpSpPr>
      <p:sp>
        <p:nvSpPr>
          <p:cNvPr id="9" name="Rectangle 8"/>
          <p:cNvSpPr/>
          <p:nvPr userDrawn="1"/>
        </p:nvSpPr>
        <p:spPr>
          <a:xfrm>
            <a:off x="0" y="0"/>
            <a:ext cx="12192000" cy="6858000"/>
          </a:xfrm>
          <a:prstGeom prst="rect">
            <a:avLst/>
          </a:prstGeom>
          <a:solidFill>
            <a:srgbClr val="33A0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p:cNvSpPr/>
          <p:nvPr userDrawn="1"/>
        </p:nvSpPr>
        <p:spPr>
          <a:xfrm>
            <a:off x="5395255" y="2974135"/>
            <a:ext cx="6447098" cy="1384995"/>
          </a:xfrm>
          <a:prstGeom prst="rect">
            <a:avLst/>
          </a:prstGeom>
        </p:spPr>
        <p:txBody>
          <a:bodyPr wrap="square">
            <a:spAutoFit/>
          </a:bodyPr>
          <a:lstStyle/>
          <a:p>
            <a:pPr>
              <a:lnSpc>
                <a:spcPct val="70000"/>
              </a:lnSpc>
            </a:pPr>
            <a:r>
              <a:rPr lang="fr-FR" sz="6000" b="1" dirty="0">
                <a:solidFill>
                  <a:schemeClr val="bg1"/>
                </a:solidFill>
                <a:latin typeface="Ample" charset="0"/>
                <a:ea typeface="Ample" charset="0"/>
                <a:cs typeface="Ample" charset="0"/>
              </a:rPr>
              <a:t>PAR</a:t>
            </a:r>
            <a:br>
              <a:rPr lang="fr-FR" sz="6000" b="1" u="none" strike="noStrike" baseline="0" dirty="0">
                <a:solidFill>
                  <a:schemeClr val="bg1"/>
                </a:solidFill>
                <a:latin typeface="Ample" charset="0"/>
                <a:ea typeface="Ample" charset="0"/>
                <a:cs typeface="Ample" charset="0"/>
              </a:rPr>
            </a:br>
            <a:r>
              <a:rPr lang="fr-FR" sz="6000" b="1" u="none" strike="noStrike" baseline="0" dirty="0">
                <a:solidFill>
                  <a:schemeClr val="bg1"/>
                </a:solidFill>
                <a:latin typeface="Ample" charset="0"/>
                <a:ea typeface="Ample" charset="0"/>
                <a:cs typeface="Ample" charset="0"/>
              </a:rPr>
              <a:t>LES SAMU</a:t>
            </a:r>
            <a:endParaRPr lang="fr-FR" sz="6000" b="1" dirty="0">
              <a:solidFill>
                <a:schemeClr val="bg1"/>
              </a:solidFill>
              <a:latin typeface="Ample" charset="0"/>
              <a:ea typeface="Ample" charset="0"/>
              <a:cs typeface="Ample" charset="0"/>
            </a:endParaRPr>
          </a:p>
        </p:txBody>
      </p:sp>
      <p:pic>
        <p:nvPicPr>
          <p:cNvPr id="14" name="Image 1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99783" y="0"/>
            <a:ext cx="4694328" cy="3914489"/>
          </a:xfrm>
          <a:prstGeom prst="rect">
            <a:avLst/>
          </a:prstGeom>
        </p:spPr>
      </p:pic>
      <p:sp>
        <p:nvSpPr>
          <p:cNvPr id="4" name="Espace réservé de la date 3"/>
          <p:cNvSpPr>
            <a:spLocks noGrp="1"/>
          </p:cNvSpPr>
          <p:nvPr>
            <p:ph type="dt" sz="half" idx="10"/>
          </p:nvPr>
        </p:nvSpPr>
        <p:spPr>
          <a:ln>
            <a:noFill/>
          </a:ln>
        </p:spPr>
        <p:txBody>
          <a:bodyPr/>
          <a:lstStyle>
            <a:lvl1pPr>
              <a:defRPr sz="1000" b="0" i="0">
                <a:solidFill>
                  <a:schemeClr val="bg1">
                    <a:lumMod val="85000"/>
                  </a:schemeClr>
                </a:solidFill>
                <a:latin typeface="Arial" charset="0"/>
                <a:ea typeface="Arial" charset="0"/>
                <a:cs typeface="Arial" charset="0"/>
              </a:defRPr>
            </a:lvl1pPr>
          </a:lstStyle>
          <a:p>
            <a:endParaRPr lang="fr-FR" dirty="0"/>
          </a:p>
        </p:txBody>
      </p:sp>
      <p:sp>
        <p:nvSpPr>
          <p:cNvPr id="5" name="Espace réservé du pied de page 4"/>
          <p:cNvSpPr>
            <a:spLocks noGrp="1"/>
          </p:cNvSpPr>
          <p:nvPr>
            <p:ph type="ftr" sz="quarter" idx="11"/>
          </p:nvPr>
        </p:nvSpPr>
        <p:spPr>
          <a:ln>
            <a:noFill/>
          </a:ln>
        </p:spPr>
        <p:txBody>
          <a:bodyPr/>
          <a:lstStyle>
            <a:lvl1pPr>
              <a:defRPr sz="1000" b="0" i="0">
                <a:solidFill>
                  <a:schemeClr val="bg1">
                    <a:lumMod val="85000"/>
                  </a:schemeClr>
                </a:solidFill>
                <a:latin typeface="Arial" charset="0"/>
                <a:ea typeface="Arial" charset="0"/>
                <a:cs typeface="Arial" charset="0"/>
              </a:defRPr>
            </a:lvl1pPr>
          </a:lstStyle>
          <a:p>
            <a:r>
              <a:rPr lang="fr-FR"/>
              <a:t>Portail SI-Samu - Gestion des patients - Présentation détaillée des fonctionnalités</a:t>
            </a:r>
          </a:p>
        </p:txBody>
      </p:sp>
      <p:sp>
        <p:nvSpPr>
          <p:cNvPr id="6" name="Espace réservé du numéro de diapositive 5"/>
          <p:cNvSpPr>
            <a:spLocks noGrp="1"/>
          </p:cNvSpPr>
          <p:nvPr>
            <p:ph type="sldNum" sz="quarter" idx="12"/>
          </p:nvPr>
        </p:nvSpPr>
        <p:spPr>
          <a:ln>
            <a:noFill/>
          </a:ln>
        </p:spPr>
        <p:txBody>
          <a:bodyPr/>
          <a:lstStyle>
            <a:lvl1pPr>
              <a:defRPr sz="1000" b="0" i="0">
                <a:solidFill>
                  <a:schemeClr val="bg1">
                    <a:lumMod val="85000"/>
                  </a:schemeClr>
                </a:solidFill>
                <a:latin typeface="Arial" charset="0"/>
                <a:ea typeface="Arial" charset="0"/>
                <a:cs typeface="Arial" charset="0"/>
              </a:defRPr>
            </a:lvl1pPr>
          </a:lstStyle>
          <a:p>
            <a:fld id="{C19B0B0C-5E37-A542-B809-6BB319648EF9}" type="slidenum">
              <a:rPr lang="fr-FR" smtClean="0"/>
              <a:pPr/>
              <a:t>‹N°›</a:t>
            </a:fld>
            <a:endParaRPr lang="fr-FR"/>
          </a:p>
        </p:txBody>
      </p:sp>
      <p:pic>
        <p:nvPicPr>
          <p:cNvPr id="15" name="Image 1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99783" y="4124618"/>
            <a:ext cx="3025933" cy="2523253"/>
          </a:xfrm>
          <a:prstGeom prst="rect">
            <a:avLst/>
          </a:prstGeom>
        </p:spPr>
      </p:pic>
    </p:spTree>
    <p:extLst>
      <p:ext uri="{BB962C8B-B14F-4D97-AF65-F5344CB8AC3E}">
        <p14:creationId xmlns:p14="http://schemas.microsoft.com/office/powerpoint/2010/main" val="42918489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10" name="object 33"/>
          <p:cNvSpPr/>
          <p:nvPr userDrawn="1"/>
        </p:nvSpPr>
        <p:spPr>
          <a:xfrm>
            <a:off x="11021245" y="6358438"/>
            <a:ext cx="341907" cy="379896"/>
          </a:xfrm>
          <a:custGeom>
            <a:avLst/>
            <a:gdLst/>
            <a:ahLst/>
            <a:cxnLst/>
            <a:rect l="l" t="t" r="r" b="b"/>
            <a:pathLst>
              <a:path w="165734" h="184150">
                <a:moveTo>
                  <a:pt x="22888" y="0"/>
                </a:moveTo>
                <a:lnTo>
                  <a:pt x="11626" y="3146"/>
                </a:lnTo>
                <a:lnTo>
                  <a:pt x="3270" y="11326"/>
                </a:lnTo>
                <a:lnTo>
                  <a:pt x="0" y="23285"/>
                </a:lnTo>
                <a:lnTo>
                  <a:pt x="0" y="160356"/>
                </a:lnTo>
                <a:lnTo>
                  <a:pt x="3268" y="172309"/>
                </a:lnTo>
                <a:lnTo>
                  <a:pt x="11622" y="180488"/>
                </a:lnTo>
                <a:lnTo>
                  <a:pt x="22883" y="183634"/>
                </a:lnTo>
                <a:lnTo>
                  <a:pt x="34874" y="180485"/>
                </a:lnTo>
                <a:lnTo>
                  <a:pt x="153581" y="111956"/>
                </a:lnTo>
                <a:lnTo>
                  <a:pt x="162303" y="103144"/>
                </a:lnTo>
                <a:lnTo>
                  <a:pt x="165211" y="91815"/>
                </a:lnTo>
                <a:lnTo>
                  <a:pt x="162303" y="80490"/>
                </a:lnTo>
                <a:lnTo>
                  <a:pt x="153581" y="71684"/>
                </a:lnTo>
                <a:lnTo>
                  <a:pt x="34874" y="3142"/>
                </a:lnTo>
                <a:lnTo>
                  <a:pt x="22888" y="0"/>
                </a:lnTo>
                <a:close/>
              </a:path>
            </a:pathLst>
          </a:custGeom>
          <a:solidFill>
            <a:srgbClr val="3D5C70"/>
          </a:solidFill>
        </p:spPr>
        <p:txBody>
          <a:bodyPr wrap="square" lIns="0" tIns="0" rIns="0" bIns="0" rtlCol="0"/>
          <a:lstStyle/>
          <a:p>
            <a:endParaRPr sz="2397" b="0" i="0" dirty="0">
              <a:latin typeface="Avenir Roman" charset="0"/>
            </a:endParaRPr>
          </a:p>
        </p:txBody>
      </p:sp>
      <p:sp>
        <p:nvSpPr>
          <p:cNvPr id="2" name="Titre 1"/>
          <p:cNvSpPr>
            <a:spLocks noGrp="1"/>
          </p:cNvSpPr>
          <p:nvPr>
            <p:ph type="title"/>
          </p:nvPr>
        </p:nvSpPr>
        <p:spPr>
          <a:xfrm>
            <a:off x="2641600" y="238997"/>
            <a:ext cx="8712200" cy="1325563"/>
          </a:xfrm>
        </p:spPr>
        <p:txBody>
          <a:bodyPr/>
          <a:lstStyle>
            <a:lvl1pPr>
              <a:defRPr>
                <a:latin typeface="Arial" charset="0"/>
                <a:ea typeface="Arial" charset="0"/>
                <a:cs typeface="Arial" charset="0"/>
              </a:defRPr>
            </a:lvl1pPr>
          </a:lstStyle>
          <a:p>
            <a:r>
              <a:rPr lang="fr-FR" dirty="0"/>
              <a:t>Cliquez et modifiez le titre</a:t>
            </a:r>
          </a:p>
        </p:txBody>
      </p:sp>
      <p:sp>
        <p:nvSpPr>
          <p:cNvPr id="3" name="Espace réservé du contenu 2"/>
          <p:cNvSpPr>
            <a:spLocks noGrp="1"/>
          </p:cNvSpPr>
          <p:nvPr>
            <p:ph idx="1"/>
          </p:nvPr>
        </p:nvSpPr>
        <p:spPr>
          <a:xfrm>
            <a:off x="993228" y="2286000"/>
            <a:ext cx="10360572" cy="3628623"/>
          </a:xfrm>
        </p:spPr>
        <p:txBody>
          <a:bodyPr/>
          <a:lstStyle>
            <a:lvl1pPr>
              <a:defRPr>
                <a:latin typeface="Arial" charset="0"/>
                <a:ea typeface="Arial" charset="0"/>
                <a:cs typeface="Arial" charset="0"/>
              </a:defRPr>
            </a:lvl1pPr>
            <a:lvl2pPr>
              <a:defRPr>
                <a:latin typeface="Arial" charset="0"/>
                <a:ea typeface="Arial" charset="0"/>
                <a:cs typeface="Arial" charset="0"/>
              </a:defRPr>
            </a:lvl2pPr>
            <a:lvl3pPr>
              <a:defRPr>
                <a:latin typeface="Arial" charset="0"/>
                <a:ea typeface="Arial" charset="0"/>
                <a:cs typeface="Arial" charset="0"/>
              </a:defRPr>
            </a:lvl3pPr>
            <a:lvl4pPr>
              <a:defRPr>
                <a:latin typeface="Arial" charset="0"/>
                <a:ea typeface="Arial" charset="0"/>
                <a:cs typeface="Arial" charset="0"/>
              </a:defRPr>
            </a:lvl4pPr>
            <a:lvl5pPr>
              <a:defRPr>
                <a:latin typeface="Arial" charset="0"/>
                <a:ea typeface="Arial" charset="0"/>
                <a:cs typeface="Arial"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e la date 3"/>
          <p:cNvSpPr>
            <a:spLocks noGrp="1"/>
          </p:cNvSpPr>
          <p:nvPr>
            <p:ph type="dt" sz="half" idx="10"/>
          </p:nvPr>
        </p:nvSpPr>
        <p:spPr>
          <a:xfrm>
            <a:off x="1606550" y="6356350"/>
            <a:ext cx="1866722" cy="365125"/>
          </a:xfrm>
        </p:spPr>
        <p:txBody>
          <a:bodyPr/>
          <a:lstStyle>
            <a:lvl1pPr>
              <a:defRPr sz="1000">
                <a:solidFill>
                  <a:schemeClr val="bg1">
                    <a:lumMod val="75000"/>
                  </a:schemeClr>
                </a:solidFill>
              </a:defRPr>
            </a:lvl1pPr>
          </a:lstStyle>
          <a:p>
            <a:endParaRPr lang="fr-FR" dirty="0"/>
          </a:p>
        </p:txBody>
      </p:sp>
      <p:sp>
        <p:nvSpPr>
          <p:cNvPr id="5" name="Espace réservé du pied de page 4"/>
          <p:cNvSpPr>
            <a:spLocks noGrp="1"/>
          </p:cNvSpPr>
          <p:nvPr>
            <p:ph type="ftr" sz="quarter" idx="11"/>
          </p:nvPr>
        </p:nvSpPr>
        <p:spPr/>
        <p:txBody>
          <a:bodyPr/>
          <a:lstStyle>
            <a:lvl1pPr>
              <a:defRPr sz="1000">
                <a:solidFill>
                  <a:schemeClr val="bg1">
                    <a:lumMod val="75000"/>
                  </a:schemeClr>
                </a:solidFill>
              </a:defRPr>
            </a:lvl1pPr>
          </a:lstStyle>
          <a:p>
            <a:r>
              <a:rPr lang="fr-FR"/>
              <a:t>Portail SI-Samu - Gestion des patients - Présentation détaillée des fonctionnalités</a:t>
            </a:r>
            <a:endParaRPr lang="fr-FR" dirty="0"/>
          </a:p>
        </p:txBody>
      </p:sp>
      <p:sp>
        <p:nvSpPr>
          <p:cNvPr id="6" name="Espace réservé du numéro de diapositive 5"/>
          <p:cNvSpPr>
            <a:spLocks noGrp="1"/>
          </p:cNvSpPr>
          <p:nvPr>
            <p:ph type="sldNum" sz="quarter" idx="12"/>
          </p:nvPr>
        </p:nvSpPr>
        <p:spPr/>
        <p:txBody>
          <a:bodyPr/>
          <a:lstStyle>
            <a:lvl1pPr>
              <a:defRPr sz="1000">
                <a:solidFill>
                  <a:schemeClr val="bg1"/>
                </a:solidFill>
              </a:defRPr>
            </a:lvl1pPr>
          </a:lstStyle>
          <a:p>
            <a:fld id="{C19B0B0C-5E37-A542-B809-6BB319648EF9}" type="slidenum">
              <a:rPr lang="fr-FR" smtClean="0"/>
              <a:pPr/>
              <a:t>‹N°›</a:t>
            </a:fld>
            <a:endParaRPr lang="fr-FR" dirty="0"/>
          </a:p>
        </p:txBody>
      </p:sp>
      <p:pic>
        <p:nvPicPr>
          <p:cNvPr id="7" name="Image 6"/>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9982200" y="3971449"/>
            <a:ext cx="2624106" cy="2249964"/>
          </a:xfrm>
          <a:prstGeom prst="rect">
            <a:avLst/>
          </a:prstGeom>
        </p:spPr>
      </p:pic>
      <p:pic>
        <p:nvPicPr>
          <p:cNvPr id="8" name="Image 7"/>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02957" y="-765327"/>
            <a:ext cx="2098399" cy="2590952"/>
          </a:xfrm>
          <a:prstGeom prst="rect">
            <a:avLst/>
          </a:prstGeom>
        </p:spPr>
      </p:pic>
      <p:pic>
        <p:nvPicPr>
          <p:cNvPr id="9" name="Image 8"/>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402957" y="5914623"/>
            <a:ext cx="746393" cy="851922"/>
          </a:xfrm>
          <a:prstGeom prst="rect">
            <a:avLst/>
          </a:prstGeom>
        </p:spPr>
      </p:pic>
    </p:spTree>
    <p:extLst>
      <p:ext uri="{BB962C8B-B14F-4D97-AF65-F5344CB8AC3E}">
        <p14:creationId xmlns:p14="http://schemas.microsoft.com/office/powerpoint/2010/main" val="34913133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1_Titre et contenu">
    <p:spTree>
      <p:nvGrpSpPr>
        <p:cNvPr id="1" name=""/>
        <p:cNvGrpSpPr/>
        <p:nvPr/>
      </p:nvGrpSpPr>
      <p:grpSpPr>
        <a:xfrm>
          <a:off x="0" y="0"/>
          <a:ext cx="0" cy="0"/>
          <a:chOff x="0" y="0"/>
          <a:chExt cx="0" cy="0"/>
        </a:xfrm>
      </p:grpSpPr>
      <p:sp>
        <p:nvSpPr>
          <p:cNvPr id="10" name="object 33"/>
          <p:cNvSpPr/>
          <p:nvPr userDrawn="1"/>
        </p:nvSpPr>
        <p:spPr>
          <a:xfrm>
            <a:off x="11021245" y="6358438"/>
            <a:ext cx="341907" cy="379896"/>
          </a:xfrm>
          <a:custGeom>
            <a:avLst/>
            <a:gdLst/>
            <a:ahLst/>
            <a:cxnLst/>
            <a:rect l="l" t="t" r="r" b="b"/>
            <a:pathLst>
              <a:path w="165734" h="184150">
                <a:moveTo>
                  <a:pt x="22888" y="0"/>
                </a:moveTo>
                <a:lnTo>
                  <a:pt x="11626" y="3146"/>
                </a:lnTo>
                <a:lnTo>
                  <a:pt x="3270" y="11326"/>
                </a:lnTo>
                <a:lnTo>
                  <a:pt x="0" y="23285"/>
                </a:lnTo>
                <a:lnTo>
                  <a:pt x="0" y="160356"/>
                </a:lnTo>
                <a:lnTo>
                  <a:pt x="3268" y="172309"/>
                </a:lnTo>
                <a:lnTo>
                  <a:pt x="11622" y="180488"/>
                </a:lnTo>
                <a:lnTo>
                  <a:pt x="22883" y="183634"/>
                </a:lnTo>
                <a:lnTo>
                  <a:pt x="34874" y="180485"/>
                </a:lnTo>
                <a:lnTo>
                  <a:pt x="153581" y="111956"/>
                </a:lnTo>
                <a:lnTo>
                  <a:pt x="162303" y="103144"/>
                </a:lnTo>
                <a:lnTo>
                  <a:pt x="165211" y="91815"/>
                </a:lnTo>
                <a:lnTo>
                  <a:pt x="162303" y="80490"/>
                </a:lnTo>
                <a:lnTo>
                  <a:pt x="153581" y="71684"/>
                </a:lnTo>
                <a:lnTo>
                  <a:pt x="34874" y="3142"/>
                </a:lnTo>
                <a:lnTo>
                  <a:pt x="22888" y="0"/>
                </a:lnTo>
                <a:close/>
              </a:path>
            </a:pathLst>
          </a:custGeom>
          <a:solidFill>
            <a:srgbClr val="3D5C70"/>
          </a:solidFill>
        </p:spPr>
        <p:txBody>
          <a:bodyPr wrap="square" lIns="0" tIns="0" rIns="0" bIns="0" rtlCol="0"/>
          <a:lstStyle/>
          <a:p>
            <a:endParaRPr sz="2397" b="0" i="0" dirty="0">
              <a:latin typeface="Avenir Roman" charset="0"/>
            </a:endParaRPr>
          </a:p>
        </p:txBody>
      </p:sp>
      <p:sp>
        <p:nvSpPr>
          <p:cNvPr id="2" name="Titre 1"/>
          <p:cNvSpPr>
            <a:spLocks noGrp="1"/>
          </p:cNvSpPr>
          <p:nvPr>
            <p:ph type="title"/>
          </p:nvPr>
        </p:nvSpPr>
        <p:spPr>
          <a:xfrm>
            <a:off x="2641600" y="249560"/>
            <a:ext cx="8712200" cy="1325563"/>
          </a:xfrm>
        </p:spPr>
        <p:txBody>
          <a:bodyPr/>
          <a:lstStyle>
            <a:lvl1pPr>
              <a:defRPr>
                <a:latin typeface="Arial" charset="0"/>
                <a:ea typeface="Arial" charset="0"/>
                <a:cs typeface="Arial" charset="0"/>
              </a:defRPr>
            </a:lvl1pPr>
          </a:lstStyle>
          <a:p>
            <a:r>
              <a:rPr lang="fr-FR" dirty="0"/>
              <a:t>Cliquez et modifiez le titre</a:t>
            </a:r>
          </a:p>
        </p:txBody>
      </p:sp>
      <p:sp>
        <p:nvSpPr>
          <p:cNvPr id="3" name="Espace réservé du contenu 2"/>
          <p:cNvSpPr>
            <a:spLocks noGrp="1"/>
          </p:cNvSpPr>
          <p:nvPr>
            <p:ph idx="1"/>
          </p:nvPr>
        </p:nvSpPr>
        <p:spPr>
          <a:xfrm>
            <a:off x="993227" y="2285998"/>
            <a:ext cx="10329041" cy="3628625"/>
          </a:xfrm>
        </p:spPr>
        <p:txBody>
          <a:bodyPr/>
          <a:lstStyle>
            <a:lvl1pPr>
              <a:defRPr>
                <a:latin typeface="Arial" charset="0"/>
                <a:ea typeface="Arial" charset="0"/>
                <a:cs typeface="Arial" charset="0"/>
              </a:defRPr>
            </a:lvl1pPr>
            <a:lvl2pPr>
              <a:defRPr>
                <a:latin typeface="Arial" charset="0"/>
                <a:ea typeface="Arial" charset="0"/>
                <a:cs typeface="Arial" charset="0"/>
              </a:defRPr>
            </a:lvl2pPr>
            <a:lvl3pPr>
              <a:defRPr>
                <a:latin typeface="Arial" charset="0"/>
                <a:ea typeface="Arial" charset="0"/>
                <a:cs typeface="Arial" charset="0"/>
              </a:defRPr>
            </a:lvl3pPr>
            <a:lvl4pPr>
              <a:defRPr>
                <a:latin typeface="Arial" charset="0"/>
                <a:ea typeface="Arial" charset="0"/>
                <a:cs typeface="Arial" charset="0"/>
              </a:defRPr>
            </a:lvl4pPr>
            <a:lvl5pPr>
              <a:defRPr>
                <a:latin typeface="Arial" charset="0"/>
                <a:ea typeface="Arial" charset="0"/>
                <a:cs typeface="Arial"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e la date 3"/>
          <p:cNvSpPr>
            <a:spLocks noGrp="1"/>
          </p:cNvSpPr>
          <p:nvPr>
            <p:ph type="dt" sz="half" idx="10"/>
          </p:nvPr>
        </p:nvSpPr>
        <p:spPr>
          <a:xfrm>
            <a:off x="1606550" y="6356350"/>
            <a:ext cx="1866722" cy="365125"/>
          </a:xfrm>
        </p:spPr>
        <p:txBody>
          <a:bodyPr/>
          <a:lstStyle>
            <a:lvl1pPr>
              <a:defRPr sz="1000">
                <a:solidFill>
                  <a:schemeClr val="bg1">
                    <a:lumMod val="75000"/>
                  </a:schemeClr>
                </a:solidFill>
              </a:defRPr>
            </a:lvl1pPr>
          </a:lstStyle>
          <a:p>
            <a:endParaRPr lang="fr-FR" dirty="0"/>
          </a:p>
        </p:txBody>
      </p:sp>
      <p:sp>
        <p:nvSpPr>
          <p:cNvPr id="5" name="Espace réservé du pied de page 4"/>
          <p:cNvSpPr>
            <a:spLocks noGrp="1"/>
          </p:cNvSpPr>
          <p:nvPr>
            <p:ph type="ftr" sz="quarter" idx="11"/>
          </p:nvPr>
        </p:nvSpPr>
        <p:spPr/>
        <p:txBody>
          <a:bodyPr/>
          <a:lstStyle>
            <a:lvl1pPr>
              <a:defRPr sz="1000">
                <a:solidFill>
                  <a:schemeClr val="bg1">
                    <a:lumMod val="75000"/>
                  </a:schemeClr>
                </a:solidFill>
              </a:defRPr>
            </a:lvl1pPr>
          </a:lstStyle>
          <a:p>
            <a:r>
              <a:rPr lang="fr-FR"/>
              <a:t>Portail SI-Samu - Gestion des patients - Présentation détaillée des fonctionnalités</a:t>
            </a:r>
            <a:endParaRPr lang="fr-FR" dirty="0"/>
          </a:p>
        </p:txBody>
      </p:sp>
      <p:sp>
        <p:nvSpPr>
          <p:cNvPr id="6" name="Espace réservé du numéro de diapositive 5"/>
          <p:cNvSpPr>
            <a:spLocks noGrp="1"/>
          </p:cNvSpPr>
          <p:nvPr>
            <p:ph type="sldNum" sz="quarter" idx="12"/>
          </p:nvPr>
        </p:nvSpPr>
        <p:spPr/>
        <p:txBody>
          <a:bodyPr/>
          <a:lstStyle>
            <a:lvl1pPr>
              <a:defRPr sz="1000">
                <a:solidFill>
                  <a:schemeClr val="bg1"/>
                </a:solidFill>
              </a:defRPr>
            </a:lvl1pPr>
          </a:lstStyle>
          <a:p>
            <a:fld id="{C19B0B0C-5E37-A542-B809-6BB319648EF9}" type="slidenum">
              <a:rPr lang="fr-FR" smtClean="0"/>
              <a:pPr/>
              <a:t>‹N°›</a:t>
            </a:fld>
            <a:endParaRPr lang="fr-FR" dirty="0"/>
          </a:p>
        </p:txBody>
      </p:sp>
      <p:pic>
        <p:nvPicPr>
          <p:cNvPr id="8" name="Image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02957" y="-765327"/>
            <a:ext cx="2098399" cy="2590952"/>
          </a:xfrm>
          <a:prstGeom prst="rect">
            <a:avLst/>
          </a:prstGeom>
        </p:spPr>
      </p:pic>
      <p:pic>
        <p:nvPicPr>
          <p:cNvPr id="9" name="Image 8"/>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02957" y="5914623"/>
            <a:ext cx="746393" cy="851922"/>
          </a:xfrm>
          <a:prstGeom prst="rect">
            <a:avLst/>
          </a:prstGeom>
        </p:spPr>
      </p:pic>
    </p:spTree>
    <p:extLst>
      <p:ext uri="{BB962C8B-B14F-4D97-AF65-F5344CB8AC3E}">
        <p14:creationId xmlns:p14="http://schemas.microsoft.com/office/powerpoint/2010/main" val="37003688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En-tête de section">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831850" y="509435"/>
            <a:ext cx="2259693" cy="1166132"/>
          </a:xfrm>
        </p:spPr>
        <p:txBody>
          <a:bodyPr anchor="b"/>
          <a:lstStyle>
            <a:lvl1pPr>
              <a:defRPr sz="6000" b="1" i="0">
                <a:latin typeface="Ample" charset="0"/>
                <a:ea typeface="Ample" charset="0"/>
                <a:cs typeface="Ample" charset="0"/>
              </a:defRPr>
            </a:lvl1pPr>
          </a:lstStyle>
          <a:p>
            <a:r>
              <a:rPr lang="fr-FR" dirty="0"/>
              <a:t>FIN</a:t>
            </a:r>
          </a:p>
        </p:txBody>
      </p:sp>
      <p:sp>
        <p:nvSpPr>
          <p:cNvPr id="4" name="Espace réservé de la date 3"/>
          <p:cNvSpPr>
            <a:spLocks noGrp="1"/>
          </p:cNvSpPr>
          <p:nvPr>
            <p:ph type="dt" sz="half" idx="10"/>
          </p:nvPr>
        </p:nvSpPr>
        <p:spPr>
          <a:xfrm>
            <a:off x="1606550" y="6356350"/>
            <a:ext cx="1974850" cy="365125"/>
          </a:xfrm>
        </p:spPr>
        <p:txBody>
          <a:bodyPr/>
          <a:lstStyle>
            <a:lvl1pPr>
              <a:defRPr sz="1000" b="0" i="0">
                <a:solidFill>
                  <a:schemeClr val="bg1">
                    <a:lumMod val="75000"/>
                  </a:schemeClr>
                </a:solidFill>
                <a:latin typeface="Arial" charset="0"/>
                <a:ea typeface="Arial" charset="0"/>
                <a:cs typeface="Arial" charset="0"/>
              </a:defRPr>
            </a:lvl1pPr>
          </a:lstStyle>
          <a:p>
            <a:endParaRPr lang="fr-FR" dirty="0"/>
          </a:p>
        </p:txBody>
      </p:sp>
      <p:sp>
        <p:nvSpPr>
          <p:cNvPr id="5" name="Espace réservé du pied de page 4"/>
          <p:cNvSpPr>
            <a:spLocks noGrp="1"/>
          </p:cNvSpPr>
          <p:nvPr>
            <p:ph type="ftr" sz="quarter" idx="11"/>
          </p:nvPr>
        </p:nvSpPr>
        <p:spPr/>
        <p:txBody>
          <a:bodyPr/>
          <a:lstStyle>
            <a:lvl1pPr>
              <a:defRPr sz="1000" b="0" i="0">
                <a:solidFill>
                  <a:schemeClr val="bg1">
                    <a:lumMod val="75000"/>
                  </a:schemeClr>
                </a:solidFill>
                <a:latin typeface="+mj-lt"/>
                <a:ea typeface="Arial" charset="0"/>
                <a:cs typeface="Arial" charset="0"/>
              </a:defRPr>
            </a:lvl1pPr>
          </a:lstStyle>
          <a:p>
            <a:r>
              <a:rPr lang="fr-FR"/>
              <a:t>Portail SI-Samu - Gestion des patients - Présentation détaillée des fonctionnalités</a:t>
            </a:r>
            <a:endParaRPr lang="fr-FR" dirty="0"/>
          </a:p>
        </p:txBody>
      </p:sp>
      <p:sp>
        <p:nvSpPr>
          <p:cNvPr id="6" name="Espace réservé du numéro de diapositive 5"/>
          <p:cNvSpPr>
            <a:spLocks noGrp="1"/>
          </p:cNvSpPr>
          <p:nvPr>
            <p:ph type="sldNum" sz="quarter" idx="12"/>
          </p:nvPr>
        </p:nvSpPr>
        <p:spPr/>
        <p:txBody>
          <a:bodyPr/>
          <a:lstStyle>
            <a:lvl1pPr>
              <a:defRPr sz="1000" b="0" i="0">
                <a:solidFill>
                  <a:schemeClr val="bg1">
                    <a:lumMod val="75000"/>
                  </a:schemeClr>
                </a:solidFill>
                <a:latin typeface="Arial" charset="0"/>
                <a:ea typeface="Arial" charset="0"/>
                <a:cs typeface="Arial" charset="0"/>
              </a:defRPr>
            </a:lvl1pPr>
          </a:lstStyle>
          <a:p>
            <a:fld id="{C19B0B0C-5E37-A542-B809-6BB319648EF9}" type="slidenum">
              <a:rPr lang="fr-FR" smtClean="0"/>
              <a:pPr/>
              <a:t>‹N°›</a:t>
            </a:fld>
            <a:endParaRPr lang="fr-FR"/>
          </a:p>
        </p:txBody>
      </p:sp>
      <p:pic>
        <p:nvPicPr>
          <p:cNvPr id="7" name="Imag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61230" y="1092501"/>
            <a:ext cx="6469540" cy="5394796"/>
          </a:xfrm>
          <a:prstGeom prst="rect">
            <a:avLst/>
          </a:prstGeom>
        </p:spPr>
      </p:pic>
      <p:pic>
        <p:nvPicPr>
          <p:cNvPr id="8" name="Image 7"/>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02957" y="5914623"/>
            <a:ext cx="746393" cy="851922"/>
          </a:xfrm>
          <a:prstGeom prst="rect">
            <a:avLst/>
          </a:prstGeom>
        </p:spPr>
      </p:pic>
    </p:spTree>
    <p:extLst>
      <p:ext uri="{BB962C8B-B14F-4D97-AF65-F5344CB8AC3E}">
        <p14:creationId xmlns:p14="http://schemas.microsoft.com/office/powerpoint/2010/main" val="20068768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Cliquez pour modifier le style des sous-titres du masque</a:t>
            </a:r>
          </a:p>
        </p:txBody>
      </p:sp>
      <p:sp>
        <p:nvSpPr>
          <p:cNvPr id="7" name="Rectangle 6"/>
          <p:cNvSpPr/>
          <p:nvPr userDrawn="1"/>
        </p:nvSpPr>
        <p:spPr>
          <a:xfrm>
            <a:off x="0" y="0"/>
            <a:ext cx="12192000" cy="6858000"/>
          </a:xfrm>
          <a:prstGeom prst="rect">
            <a:avLst/>
          </a:prstGeom>
          <a:solidFill>
            <a:srgbClr val="A8D9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9" name="Imag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9783" y="4124618"/>
            <a:ext cx="3025933" cy="2523253"/>
          </a:xfrm>
          <a:prstGeom prst="rect">
            <a:avLst/>
          </a:prstGeom>
        </p:spPr>
      </p:pic>
      <p:pic>
        <p:nvPicPr>
          <p:cNvPr id="10" name="Imag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99783" y="0"/>
            <a:ext cx="4694328" cy="3914489"/>
          </a:xfrm>
          <a:prstGeom prst="rect">
            <a:avLst/>
          </a:prstGeom>
        </p:spPr>
      </p:pic>
      <p:sp>
        <p:nvSpPr>
          <p:cNvPr id="4" name="Espace réservé de la date 3"/>
          <p:cNvSpPr>
            <a:spLocks noGrp="1"/>
          </p:cNvSpPr>
          <p:nvPr>
            <p:ph type="dt" sz="half" idx="10"/>
          </p:nvPr>
        </p:nvSpPr>
        <p:spPr/>
        <p:txBody>
          <a:bodyPr/>
          <a:lstStyle>
            <a:lvl1pPr>
              <a:defRPr sz="1000" b="0" i="0">
                <a:latin typeface="Arial" charset="0"/>
                <a:ea typeface="Arial" charset="0"/>
                <a:cs typeface="Arial" charset="0"/>
              </a:defRPr>
            </a:lvl1pPr>
          </a:lstStyle>
          <a:p>
            <a:endParaRPr lang="fr-FR"/>
          </a:p>
        </p:txBody>
      </p:sp>
      <p:sp>
        <p:nvSpPr>
          <p:cNvPr id="5" name="Espace réservé du pied de page 4"/>
          <p:cNvSpPr>
            <a:spLocks noGrp="1"/>
          </p:cNvSpPr>
          <p:nvPr>
            <p:ph type="ftr" sz="quarter" idx="11"/>
          </p:nvPr>
        </p:nvSpPr>
        <p:spPr/>
        <p:txBody>
          <a:bodyPr/>
          <a:lstStyle>
            <a:lvl1pPr>
              <a:defRPr sz="1000" b="0" i="0">
                <a:latin typeface="Arial" charset="0"/>
                <a:ea typeface="Arial" charset="0"/>
                <a:cs typeface="Arial" charset="0"/>
              </a:defRPr>
            </a:lvl1pPr>
          </a:lstStyle>
          <a:p>
            <a:r>
              <a:rPr lang="fr-FR"/>
              <a:t>Portail SI-Samu - Gestion des patients - Présentation détaillée des fonctionnalités</a:t>
            </a:r>
          </a:p>
        </p:txBody>
      </p:sp>
      <p:sp>
        <p:nvSpPr>
          <p:cNvPr id="6" name="Espace réservé du numéro de diapositive 5"/>
          <p:cNvSpPr>
            <a:spLocks noGrp="1"/>
          </p:cNvSpPr>
          <p:nvPr>
            <p:ph type="sldNum" sz="quarter" idx="12"/>
          </p:nvPr>
        </p:nvSpPr>
        <p:spPr/>
        <p:txBody>
          <a:bodyPr/>
          <a:lstStyle>
            <a:lvl1pPr>
              <a:defRPr sz="1000" b="0" i="0">
                <a:latin typeface="Arial" charset="0"/>
                <a:ea typeface="Arial" charset="0"/>
                <a:cs typeface="Arial" charset="0"/>
              </a:defRPr>
            </a:lvl1pPr>
          </a:lstStyle>
          <a:p>
            <a:fld id="{C19B0B0C-5E37-A542-B809-6BB319648EF9}" type="slidenum">
              <a:rPr lang="fr-FR" smtClean="0"/>
              <a:pPr/>
              <a:t>‹N°›</a:t>
            </a:fld>
            <a:endParaRPr lang="fr-FR"/>
          </a:p>
        </p:txBody>
      </p:sp>
      <p:sp>
        <p:nvSpPr>
          <p:cNvPr id="12" name="Titre 11"/>
          <p:cNvSpPr>
            <a:spLocks noGrp="1"/>
          </p:cNvSpPr>
          <p:nvPr>
            <p:ph type="title" hasCustomPrompt="1"/>
          </p:nvPr>
        </p:nvSpPr>
        <p:spPr>
          <a:xfrm>
            <a:off x="5397347" y="2799055"/>
            <a:ext cx="6467819" cy="1325563"/>
          </a:xfrm>
        </p:spPr>
        <p:txBody>
          <a:bodyPr>
            <a:normAutofit/>
          </a:bodyPr>
          <a:lstStyle>
            <a:lvl1pPr marL="0" algn="l" defTabSz="914400" rtl="0" eaLnBrk="1" latinLnBrk="0" hangingPunct="1">
              <a:lnSpc>
                <a:spcPct val="90000"/>
              </a:lnSpc>
              <a:spcBef>
                <a:spcPct val="0"/>
              </a:spcBef>
              <a:buNone/>
              <a:defRPr lang="fr-FR" sz="6000" b="1" u="none" strike="noStrike" kern="1200" baseline="0" dirty="0">
                <a:solidFill>
                  <a:schemeClr val="bg1"/>
                </a:solidFill>
                <a:latin typeface="Ample" charset="0"/>
                <a:ea typeface="Ample" charset="0"/>
                <a:cs typeface="Ample" charset="0"/>
              </a:defRPr>
            </a:lvl1pPr>
          </a:lstStyle>
          <a:p>
            <a:r>
              <a:rPr lang="fr-FR"/>
              <a:t>MODIFIEZ LE STYLE DU TITRE</a:t>
            </a:r>
          </a:p>
        </p:txBody>
      </p:sp>
    </p:spTree>
    <p:extLst>
      <p:ext uri="{BB962C8B-B14F-4D97-AF65-F5344CB8AC3E}">
        <p14:creationId xmlns:p14="http://schemas.microsoft.com/office/powerpoint/2010/main" val="29939653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10" name="object 33"/>
          <p:cNvSpPr/>
          <p:nvPr userDrawn="1"/>
        </p:nvSpPr>
        <p:spPr>
          <a:xfrm>
            <a:off x="11064787" y="6358438"/>
            <a:ext cx="341907" cy="379896"/>
          </a:xfrm>
          <a:custGeom>
            <a:avLst/>
            <a:gdLst/>
            <a:ahLst/>
            <a:cxnLst/>
            <a:rect l="l" t="t" r="r" b="b"/>
            <a:pathLst>
              <a:path w="165734" h="184150">
                <a:moveTo>
                  <a:pt x="22888" y="0"/>
                </a:moveTo>
                <a:lnTo>
                  <a:pt x="11626" y="3146"/>
                </a:lnTo>
                <a:lnTo>
                  <a:pt x="3270" y="11326"/>
                </a:lnTo>
                <a:lnTo>
                  <a:pt x="0" y="23285"/>
                </a:lnTo>
                <a:lnTo>
                  <a:pt x="0" y="160356"/>
                </a:lnTo>
                <a:lnTo>
                  <a:pt x="3268" y="172309"/>
                </a:lnTo>
                <a:lnTo>
                  <a:pt x="11622" y="180488"/>
                </a:lnTo>
                <a:lnTo>
                  <a:pt x="22883" y="183634"/>
                </a:lnTo>
                <a:lnTo>
                  <a:pt x="34874" y="180485"/>
                </a:lnTo>
                <a:lnTo>
                  <a:pt x="153581" y="111956"/>
                </a:lnTo>
                <a:lnTo>
                  <a:pt x="162303" y="103144"/>
                </a:lnTo>
                <a:lnTo>
                  <a:pt x="165211" y="91815"/>
                </a:lnTo>
                <a:lnTo>
                  <a:pt x="162303" y="80490"/>
                </a:lnTo>
                <a:lnTo>
                  <a:pt x="153581" y="71684"/>
                </a:lnTo>
                <a:lnTo>
                  <a:pt x="34874" y="3142"/>
                </a:lnTo>
                <a:lnTo>
                  <a:pt x="22888" y="0"/>
                </a:lnTo>
                <a:close/>
              </a:path>
            </a:pathLst>
          </a:custGeom>
          <a:solidFill>
            <a:srgbClr val="3D5C70"/>
          </a:solidFill>
        </p:spPr>
        <p:txBody>
          <a:bodyPr wrap="square" lIns="0" tIns="0" rIns="0" bIns="0" rtlCol="0"/>
          <a:lstStyle/>
          <a:p>
            <a:endParaRPr sz="2397" b="0" i="0">
              <a:latin typeface="Avenir Roman" charset="0"/>
            </a:endParaRPr>
          </a:p>
        </p:txBody>
      </p:sp>
      <p:sp>
        <p:nvSpPr>
          <p:cNvPr id="2" name="Titre 1"/>
          <p:cNvSpPr>
            <a:spLocks noGrp="1"/>
          </p:cNvSpPr>
          <p:nvPr>
            <p:ph type="title"/>
          </p:nvPr>
        </p:nvSpPr>
        <p:spPr>
          <a:xfrm>
            <a:off x="2641600" y="238997"/>
            <a:ext cx="8712200" cy="1325563"/>
          </a:xfrm>
        </p:spPr>
        <p:txBody>
          <a:bodyPr/>
          <a:lstStyle>
            <a:lvl1pPr>
              <a:defRPr>
                <a:latin typeface="Arial" charset="0"/>
                <a:ea typeface="Arial" charset="0"/>
                <a:cs typeface="Arial" charset="0"/>
              </a:defRPr>
            </a:lvl1pPr>
          </a:lstStyle>
          <a:p>
            <a:r>
              <a:rPr lang="fr-FR"/>
              <a:t>Cliquez et modifiez le titre</a:t>
            </a:r>
          </a:p>
        </p:txBody>
      </p:sp>
      <p:sp>
        <p:nvSpPr>
          <p:cNvPr id="3" name="Espace réservé du contenu 2"/>
          <p:cNvSpPr>
            <a:spLocks noGrp="1"/>
          </p:cNvSpPr>
          <p:nvPr>
            <p:ph idx="1"/>
          </p:nvPr>
        </p:nvSpPr>
        <p:spPr>
          <a:xfrm>
            <a:off x="993228" y="2286000"/>
            <a:ext cx="10360572" cy="3628623"/>
          </a:xfrm>
        </p:spPr>
        <p:txBody>
          <a:bodyPr/>
          <a:lstStyle>
            <a:lvl1pPr>
              <a:defRPr>
                <a:latin typeface="Arial" charset="0"/>
                <a:ea typeface="Arial" charset="0"/>
                <a:cs typeface="Arial" charset="0"/>
              </a:defRPr>
            </a:lvl1pPr>
            <a:lvl2pPr>
              <a:defRPr>
                <a:latin typeface="Arial" charset="0"/>
                <a:ea typeface="Arial" charset="0"/>
                <a:cs typeface="Arial" charset="0"/>
              </a:defRPr>
            </a:lvl2pPr>
            <a:lvl3pPr>
              <a:defRPr>
                <a:latin typeface="Arial" charset="0"/>
                <a:ea typeface="Arial" charset="0"/>
                <a:cs typeface="Arial" charset="0"/>
              </a:defRPr>
            </a:lvl3pPr>
            <a:lvl4pPr>
              <a:defRPr>
                <a:latin typeface="Arial" charset="0"/>
                <a:ea typeface="Arial" charset="0"/>
                <a:cs typeface="Arial" charset="0"/>
              </a:defRPr>
            </a:lvl4pPr>
            <a:lvl5pPr>
              <a:defRPr>
                <a:latin typeface="Arial" charset="0"/>
                <a:ea typeface="Arial" charset="0"/>
                <a:cs typeface="Arial" charset="0"/>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pic>
        <p:nvPicPr>
          <p:cNvPr id="8" name="Image 7"/>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02957" y="-765327"/>
            <a:ext cx="2098399" cy="2590952"/>
          </a:xfrm>
          <a:prstGeom prst="rect">
            <a:avLst/>
          </a:prstGeom>
        </p:spPr>
      </p:pic>
      <p:pic>
        <p:nvPicPr>
          <p:cNvPr id="9" name="Image 8"/>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402957" y="5914623"/>
            <a:ext cx="746393" cy="851922"/>
          </a:xfrm>
          <a:prstGeom prst="rect">
            <a:avLst/>
          </a:prstGeom>
        </p:spPr>
      </p:pic>
      <p:sp>
        <p:nvSpPr>
          <p:cNvPr id="11"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800">
                <a:solidFill>
                  <a:schemeClr val="tx1">
                    <a:tint val="75000"/>
                  </a:schemeClr>
                </a:solidFill>
              </a:defRPr>
            </a:lvl1pPr>
          </a:lstStyle>
          <a:p>
            <a:r>
              <a:rPr lang="fr-FR"/>
              <a:t>Portail SI-Samu - Gestion des patients - Présentation détaillée des fonctionnalités</a:t>
            </a:r>
          </a:p>
        </p:txBody>
      </p:sp>
      <p:sp>
        <p:nvSpPr>
          <p:cNvPr id="12"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CCF8C1-5404-E341-9C7A-ED6FF7A8F5C9}" type="slidenum">
              <a:rPr lang="fr-FR" smtClean="0"/>
              <a:t>‹N°›</a:t>
            </a:fld>
            <a:endParaRPr lang="fr-FR"/>
          </a:p>
        </p:txBody>
      </p:sp>
    </p:spTree>
    <p:extLst>
      <p:ext uri="{BB962C8B-B14F-4D97-AF65-F5344CB8AC3E}">
        <p14:creationId xmlns:p14="http://schemas.microsoft.com/office/powerpoint/2010/main" val="33755851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Diapositive de titre">
    <p:spTree>
      <p:nvGrpSpPr>
        <p:cNvPr id="1" name=""/>
        <p:cNvGrpSpPr/>
        <p:nvPr/>
      </p:nvGrpSpPr>
      <p:grpSpPr>
        <a:xfrm>
          <a:off x="0" y="0"/>
          <a:ext cx="0" cy="0"/>
          <a:chOff x="0" y="0"/>
          <a:chExt cx="0" cy="0"/>
        </a:xfrm>
      </p:grpSpPr>
      <p:sp>
        <p:nvSpPr>
          <p:cNvPr id="11" name="Rectangle 10"/>
          <p:cNvSpPr/>
          <p:nvPr userDrawn="1"/>
        </p:nvSpPr>
        <p:spPr>
          <a:xfrm>
            <a:off x="0" y="0"/>
            <a:ext cx="12192000" cy="6858000"/>
          </a:xfrm>
          <a:prstGeom prst="rect">
            <a:avLst/>
          </a:prstGeom>
          <a:solidFill>
            <a:srgbClr val="275A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2" name="Imag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9783" y="0"/>
            <a:ext cx="4694328" cy="3914489"/>
          </a:xfrm>
          <a:prstGeom prst="rect">
            <a:avLst/>
          </a:prstGeom>
        </p:spPr>
      </p:pic>
      <p:sp>
        <p:nvSpPr>
          <p:cNvPr id="4" name="Espace réservé de la date 3"/>
          <p:cNvSpPr>
            <a:spLocks noGrp="1"/>
          </p:cNvSpPr>
          <p:nvPr>
            <p:ph type="dt" sz="half" idx="10"/>
          </p:nvPr>
        </p:nvSpPr>
        <p:spPr>
          <a:ln>
            <a:noFill/>
          </a:ln>
        </p:spPr>
        <p:txBody>
          <a:bodyPr/>
          <a:lstStyle>
            <a:lvl1pPr>
              <a:defRPr sz="1000" b="0" i="0">
                <a:solidFill>
                  <a:schemeClr val="bg1">
                    <a:lumMod val="85000"/>
                  </a:schemeClr>
                </a:solidFill>
                <a:latin typeface="Arial" charset="0"/>
                <a:ea typeface="Arial" charset="0"/>
                <a:cs typeface="Arial" charset="0"/>
              </a:defRPr>
            </a:lvl1pPr>
          </a:lstStyle>
          <a:p>
            <a:endParaRPr lang="fr-FR"/>
          </a:p>
        </p:txBody>
      </p:sp>
      <p:sp>
        <p:nvSpPr>
          <p:cNvPr id="5" name="Espace réservé du pied de page 4"/>
          <p:cNvSpPr>
            <a:spLocks noGrp="1"/>
          </p:cNvSpPr>
          <p:nvPr>
            <p:ph type="ftr" sz="quarter" idx="11"/>
          </p:nvPr>
        </p:nvSpPr>
        <p:spPr>
          <a:ln>
            <a:noFill/>
          </a:ln>
        </p:spPr>
        <p:txBody>
          <a:bodyPr/>
          <a:lstStyle>
            <a:lvl1pPr>
              <a:defRPr sz="1000" b="0" i="0">
                <a:solidFill>
                  <a:schemeClr val="bg1">
                    <a:lumMod val="85000"/>
                  </a:schemeClr>
                </a:solidFill>
                <a:latin typeface="Arial" charset="0"/>
                <a:ea typeface="Arial" charset="0"/>
                <a:cs typeface="Arial" charset="0"/>
              </a:defRPr>
            </a:lvl1pPr>
          </a:lstStyle>
          <a:p>
            <a:r>
              <a:rPr lang="fr-FR"/>
              <a:t>Portail SI-Samu - Gestion des patients - Présentation détaillée des fonctionnalités</a:t>
            </a:r>
          </a:p>
        </p:txBody>
      </p:sp>
      <p:sp>
        <p:nvSpPr>
          <p:cNvPr id="6" name="Espace réservé du numéro de diapositive 5"/>
          <p:cNvSpPr>
            <a:spLocks noGrp="1"/>
          </p:cNvSpPr>
          <p:nvPr>
            <p:ph type="sldNum" sz="quarter" idx="12"/>
          </p:nvPr>
        </p:nvSpPr>
        <p:spPr>
          <a:ln>
            <a:noFill/>
          </a:ln>
        </p:spPr>
        <p:txBody>
          <a:bodyPr/>
          <a:lstStyle>
            <a:lvl1pPr>
              <a:defRPr sz="1000" b="0" i="0">
                <a:solidFill>
                  <a:schemeClr val="bg1">
                    <a:lumMod val="85000"/>
                  </a:schemeClr>
                </a:solidFill>
                <a:latin typeface="Arial" charset="0"/>
                <a:ea typeface="Arial" charset="0"/>
                <a:cs typeface="Arial" charset="0"/>
              </a:defRPr>
            </a:lvl1pPr>
          </a:lstStyle>
          <a:p>
            <a:fld id="{C19B0B0C-5E37-A542-B809-6BB319648EF9}" type="slidenum">
              <a:rPr lang="fr-FR" smtClean="0"/>
              <a:pPr/>
              <a:t>‹N°›</a:t>
            </a:fld>
            <a:endParaRPr lang="fr-FR"/>
          </a:p>
        </p:txBody>
      </p:sp>
      <p:pic>
        <p:nvPicPr>
          <p:cNvPr id="15" name="Image 1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99783" y="4124618"/>
            <a:ext cx="3025933" cy="2523253"/>
          </a:xfrm>
          <a:prstGeom prst="rect">
            <a:avLst/>
          </a:prstGeom>
        </p:spPr>
      </p:pic>
      <p:sp>
        <p:nvSpPr>
          <p:cNvPr id="9" name="Titre 11"/>
          <p:cNvSpPr>
            <a:spLocks noGrp="1"/>
          </p:cNvSpPr>
          <p:nvPr>
            <p:ph type="title" hasCustomPrompt="1"/>
          </p:nvPr>
        </p:nvSpPr>
        <p:spPr>
          <a:xfrm>
            <a:off x="5397347" y="2799055"/>
            <a:ext cx="6467819" cy="1325563"/>
          </a:xfrm>
        </p:spPr>
        <p:txBody>
          <a:bodyPr>
            <a:normAutofit/>
          </a:bodyPr>
          <a:lstStyle>
            <a:lvl1pPr marL="0" algn="l" defTabSz="914400" rtl="0" eaLnBrk="1" latinLnBrk="0" hangingPunct="1">
              <a:lnSpc>
                <a:spcPct val="90000"/>
              </a:lnSpc>
              <a:spcBef>
                <a:spcPct val="0"/>
              </a:spcBef>
              <a:buNone/>
              <a:defRPr lang="fr-FR" sz="6000" b="1" u="none" strike="noStrike" kern="1200" baseline="0" dirty="0">
                <a:solidFill>
                  <a:schemeClr val="bg1"/>
                </a:solidFill>
                <a:latin typeface="Ample" charset="0"/>
                <a:ea typeface="Ample" charset="0"/>
                <a:cs typeface="Ample" charset="0"/>
              </a:defRPr>
            </a:lvl1pPr>
          </a:lstStyle>
          <a:p>
            <a:r>
              <a:rPr lang="fr-FR"/>
              <a:t>MODIFIEZ LE STYLE DU TITRE</a:t>
            </a:r>
          </a:p>
        </p:txBody>
      </p:sp>
    </p:spTree>
    <p:extLst>
      <p:ext uri="{BB962C8B-B14F-4D97-AF65-F5344CB8AC3E}">
        <p14:creationId xmlns:p14="http://schemas.microsoft.com/office/powerpoint/2010/main" val="35748310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Diapositive de titre">
    <p:spTree>
      <p:nvGrpSpPr>
        <p:cNvPr id="1" name=""/>
        <p:cNvGrpSpPr/>
        <p:nvPr/>
      </p:nvGrpSpPr>
      <p:grpSpPr>
        <a:xfrm>
          <a:off x="0" y="0"/>
          <a:ext cx="0" cy="0"/>
          <a:chOff x="0" y="0"/>
          <a:chExt cx="0" cy="0"/>
        </a:xfrm>
      </p:grpSpPr>
      <p:sp>
        <p:nvSpPr>
          <p:cNvPr id="9" name="Rectangle 8"/>
          <p:cNvSpPr/>
          <p:nvPr userDrawn="1"/>
        </p:nvSpPr>
        <p:spPr>
          <a:xfrm>
            <a:off x="0" y="0"/>
            <a:ext cx="12192000" cy="6858000"/>
          </a:xfrm>
          <a:prstGeom prst="rect">
            <a:avLst/>
          </a:prstGeom>
          <a:solidFill>
            <a:srgbClr val="33A0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9783" y="0"/>
            <a:ext cx="4694328" cy="3914489"/>
          </a:xfrm>
          <a:prstGeom prst="rect">
            <a:avLst/>
          </a:prstGeom>
        </p:spPr>
      </p:pic>
      <p:sp>
        <p:nvSpPr>
          <p:cNvPr id="4" name="Espace réservé de la date 3"/>
          <p:cNvSpPr>
            <a:spLocks noGrp="1"/>
          </p:cNvSpPr>
          <p:nvPr>
            <p:ph type="dt" sz="half" idx="10"/>
          </p:nvPr>
        </p:nvSpPr>
        <p:spPr>
          <a:ln>
            <a:noFill/>
          </a:ln>
        </p:spPr>
        <p:txBody>
          <a:bodyPr/>
          <a:lstStyle>
            <a:lvl1pPr>
              <a:defRPr sz="1000" b="0" i="0">
                <a:solidFill>
                  <a:schemeClr val="bg1">
                    <a:lumMod val="85000"/>
                  </a:schemeClr>
                </a:solidFill>
                <a:latin typeface="Arial" charset="0"/>
                <a:ea typeface="Arial" charset="0"/>
                <a:cs typeface="Arial" charset="0"/>
              </a:defRPr>
            </a:lvl1pPr>
          </a:lstStyle>
          <a:p>
            <a:endParaRPr lang="fr-FR"/>
          </a:p>
        </p:txBody>
      </p:sp>
      <p:sp>
        <p:nvSpPr>
          <p:cNvPr id="5" name="Espace réservé du pied de page 4"/>
          <p:cNvSpPr>
            <a:spLocks noGrp="1"/>
          </p:cNvSpPr>
          <p:nvPr>
            <p:ph type="ftr" sz="quarter" idx="11"/>
          </p:nvPr>
        </p:nvSpPr>
        <p:spPr>
          <a:ln>
            <a:noFill/>
          </a:ln>
        </p:spPr>
        <p:txBody>
          <a:bodyPr/>
          <a:lstStyle>
            <a:lvl1pPr>
              <a:defRPr sz="1000" b="0" i="0">
                <a:solidFill>
                  <a:schemeClr val="bg1">
                    <a:lumMod val="85000"/>
                  </a:schemeClr>
                </a:solidFill>
                <a:latin typeface="Arial" charset="0"/>
                <a:ea typeface="Arial" charset="0"/>
                <a:cs typeface="Arial" charset="0"/>
              </a:defRPr>
            </a:lvl1pPr>
          </a:lstStyle>
          <a:p>
            <a:r>
              <a:rPr lang="fr-FR"/>
              <a:t>Portail SI-Samu - Gestion des patients - Présentation détaillée des fonctionnalités</a:t>
            </a:r>
          </a:p>
        </p:txBody>
      </p:sp>
      <p:sp>
        <p:nvSpPr>
          <p:cNvPr id="6" name="Espace réservé du numéro de diapositive 5"/>
          <p:cNvSpPr>
            <a:spLocks noGrp="1"/>
          </p:cNvSpPr>
          <p:nvPr>
            <p:ph type="sldNum" sz="quarter" idx="12"/>
          </p:nvPr>
        </p:nvSpPr>
        <p:spPr>
          <a:ln>
            <a:noFill/>
          </a:ln>
        </p:spPr>
        <p:txBody>
          <a:bodyPr/>
          <a:lstStyle>
            <a:lvl1pPr>
              <a:defRPr sz="1000" b="0" i="0">
                <a:solidFill>
                  <a:schemeClr val="bg1">
                    <a:lumMod val="85000"/>
                  </a:schemeClr>
                </a:solidFill>
                <a:latin typeface="Arial" charset="0"/>
                <a:ea typeface="Arial" charset="0"/>
                <a:cs typeface="Arial" charset="0"/>
              </a:defRPr>
            </a:lvl1pPr>
          </a:lstStyle>
          <a:p>
            <a:fld id="{C19B0B0C-5E37-A542-B809-6BB319648EF9}" type="slidenum">
              <a:rPr lang="fr-FR" smtClean="0"/>
              <a:pPr/>
              <a:t>‹N°›</a:t>
            </a:fld>
            <a:endParaRPr lang="fr-FR"/>
          </a:p>
        </p:txBody>
      </p:sp>
      <p:pic>
        <p:nvPicPr>
          <p:cNvPr id="15" name="Image 1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99783" y="4124618"/>
            <a:ext cx="3025933" cy="2523253"/>
          </a:xfrm>
          <a:prstGeom prst="rect">
            <a:avLst/>
          </a:prstGeom>
        </p:spPr>
      </p:pic>
      <p:sp>
        <p:nvSpPr>
          <p:cNvPr id="10" name="Titre 11"/>
          <p:cNvSpPr>
            <a:spLocks noGrp="1"/>
          </p:cNvSpPr>
          <p:nvPr>
            <p:ph type="title" hasCustomPrompt="1"/>
          </p:nvPr>
        </p:nvSpPr>
        <p:spPr>
          <a:xfrm>
            <a:off x="5397347" y="2799055"/>
            <a:ext cx="6467819" cy="1325563"/>
          </a:xfrm>
        </p:spPr>
        <p:txBody>
          <a:bodyPr>
            <a:normAutofit/>
          </a:bodyPr>
          <a:lstStyle>
            <a:lvl1pPr marL="0" algn="l" defTabSz="914400" rtl="0" eaLnBrk="1" latinLnBrk="0" hangingPunct="1">
              <a:lnSpc>
                <a:spcPct val="90000"/>
              </a:lnSpc>
              <a:spcBef>
                <a:spcPct val="0"/>
              </a:spcBef>
              <a:buNone/>
              <a:defRPr lang="fr-FR" sz="6000" b="1" u="none" strike="noStrike" kern="1200" baseline="0" dirty="0">
                <a:solidFill>
                  <a:schemeClr val="bg1"/>
                </a:solidFill>
                <a:latin typeface="Ample" charset="0"/>
                <a:ea typeface="Ample" charset="0"/>
                <a:cs typeface="Ample" charset="0"/>
              </a:defRPr>
            </a:lvl1pPr>
          </a:lstStyle>
          <a:p>
            <a:r>
              <a:rPr lang="fr-FR"/>
              <a:t>MODIFIEZ LE STYLE DU TITRE</a:t>
            </a:r>
          </a:p>
        </p:txBody>
      </p:sp>
    </p:spTree>
    <p:extLst>
      <p:ext uri="{BB962C8B-B14F-4D97-AF65-F5344CB8AC3E}">
        <p14:creationId xmlns:p14="http://schemas.microsoft.com/office/powerpoint/2010/main" val="30824089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10" name="object 33"/>
          <p:cNvSpPr/>
          <p:nvPr userDrawn="1"/>
        </p:nvSpPr>
        <p:spPr>
          <a:xfrm>
            <a:off x="11021245" y="6358438"/>
            <a:ext cx="341907" cy="379896"/>
          </a:xfrm>
          <a:custGeom>
            <a:avLst/>
            <a:gdLst/>
            <a:ahLst/>
            <a:cxnLst/>
            <a:rect l="l" t="t" r="r" b="b"/>
            <a:pathLst>
              <a:path w="165734" h="184150">
                <a:moveTo>
                  <a:pt x="22888" y="0"/>
                </a:moveTo>
                <a:lnTo>
                  <a:pt x="11626" y="3146"/>
                </a:lnTo>
                <a:lnTo>
                  <a:pt x="3270" y="11326"/>
                </a:lnTo>
                <a:lnTo>
                  <a:pt x="0" y="23285"/>
                </a:lnTo>
                <a:lnTo>
                  <a:pt x="0" y="160356"/>
                </a:lnTo>
                <a:lnTo>
                  <a:pt x="3268" y="172309"/>
                </a:lnTo>
                <a:lnTo>
                  <a:pt x="11622" y="180488"/>
                </a:lnTo>
                <a:lnTo>
                  <a:pt x="22883" y="183634"/>
                </a:lnTo>
                <a:lnTo>
                  <a:pt x="34874" y="180485"/>
                </a:lnTo>
                <a:lnTo>
                  <a:pt x="153581" y="111956"/>
                </a:lnTo>
                <a:lnTo>
                  <a:pt x="162303" y="103144"/>
                </a:lnTo>
                <a:lnTo>
                  <a:pt x="165211" y="91815"/>
                </a:lnTo>
                <a:lnTo>
                  <a:pt x="162303" y="80490"/>
                </a:lnTo>
                <a:lnTo>
                  <a:pt x="153581" y="71684"/>
                </a:lnTo>
                <a:lnTo>
                  <a:pt x="34874" y="3142"/>
                </a:lnTo>
                <a:lnTo>
                  <a:pt x="22888" y="0"/>
                </a:lnTo>
                <a:close/>
              </a:path>
            </a:pathLst>
          </a:custGeom>
          <a:solidFill>
            <a:srgbClr val="3D5C70"/>
          </a:solidFill>
        </p:spPr>
        <p:txBody>
          <a:bodyPr wrap="square" lIns="0" tIns="0" rIns="0" bIns="0" rtlCol="0"/>
          <a:lstStyle/>
          <a:p>
            <a:endParaRPr sz="2397" b="0" i="0">
              <a:latin typeface="Avenir Roman" charset="0"/>
            </a:endParaRPr>
          </a:p>
        </p:txBody>
      </p:sp>
      <p:sp>
        <p:nvSpPr>
          <p:cNvPr id="2" name="Titre 1"/>
          <p:cNvSpPr>
            <a:spLocks noGrp="1"/>
          </p:cNvSpPr>
          <p:nvPr>
            <p:ph type="title" hasCustomPrompt="1"/>
          </p:nvPr>
        </p:nvSpPr>
        <p:spPr>
          <a:xfrm>
            <a:off x="2641600" y="238997"/>
            <a:ext cx="8712200" cy="1325563"/>
          </a:xfrm>
        </p:spPr>
        <p:txBody>
          <a:bodyPr>
            <a:normAutofit/>
          </a:bodyPr>
          <a:lstStyle>
            <a:lvl1pPr algn="l" defTabSz="914400" rtl="0" eaLnBrk="1" latinLnBrk="0" hangingPunct="1">
              <a:lnSpc>
                <a:spcPct val="90000"/>
              </a:lnSpc>
              <a:spcBef>
                <a:spcPct val="0"/>
              </a:spcBef>
              <a:buNone/>
              <a:defRPr lang="fr-FR" sz="4400" b="1" kern="1200" dirty="0">
                <a:solidFill>
                  <a:srgbClr val="639FCC"/>
                </a:solidFill>
                <a:latin typeface="Ample" charset="0"/>
                <a:ea typeface="Ample" charset="0"/>
                <a:cs typeface="Ample" charset="0"/>
              </a:defRPr>
            </a:lvl1pPr>
          </a:lstStyle>
          <a:p>
            <a:r>
              <a:rPr lang="fr-FR"/>
              <a:t>CLIQUEZ ET MODIFIEZ LE TITRE</a:t>
            </a:r>
          </a:p>
        </p:txBody>
      </p:sp>
      <p:sp>
        <p:nvSpPr>
          <p:cNvPr id="3" name="Espace réservé du contenu 2"/>
          <p:cNvSpPr>
            <a:spLocks noGrp="1"/>
          </p:cNvSpPr>
          <p:nvPr>
            <p:ph idx="1"/>
          </p:nvPr>
        </p:nvSpPr>
        <p:spPr>
          <a:xfrm>
            <a:off x="993228" y="2286000"/>
            <a:ext cx="10360572" cy="3628623"/>
          </a:xfrm>
        </p:spPr>
        <p:txBody>
          <a:bodyPr/>
          <a:lstStyle>
            <a:lvl1pPr>
              <a:defRPr>
                <a:latin typeface="Arial" charset="0"/>
                <a:ea typeface="Arial" charset="0"/>
                <a:cs typeface="Arial" charset="0"/>
              </a:defRPr>
            </a:lvl1pPr>
            <a:lvl2pPr>
              <a:defRPr>
                <a:latin typeface="Arial" charset="0"/>
                <a:ea typeface="Arial" charset="0"/>
                <a:cs typeface="Arial" charset="0"/>
              </a:defRPr>
            </a:lvl2pPr>
            <a:lvl3pPr>
              <a:defRPr>
                <a:latin typeface="Arial" charset="0"/>
                <a:ea typeface="Arial" charset="0"/>
                <a:cs typeface="Arial" charset="0"/>
              </a:defRPr>
            </a:lvl3pPr>
            <a:lvl4pPr>
              <a:defRPr>
                <a:latin typeface="Arial" charset="0"/>
                <a:ea typeface="Arial" charset="0"/>
                <a:cs typeface="Arial" charset="0"/>
              </a:defRPr>
            </a:lvl4pPr>
            <a:lvl5pPr>
              <a:defRPr>
                <a:latin typeface="Arial" charset="0"/>
                <a:ea typeface="Arial" charset="0"/>
                <a:cs typeface="Arial" charset="0"/>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a:xfrm>
            <a:off x="1606550" y="6356350"/>
            <a:ext cx="1866722" cy="365125"/>
          </a:xfrm>
        </p:spPr>
        <p:txBody>
          <a:bodyPr/>
          <a:lstStyle>
            <a:lvl1pPr>
              <a:defRPr sz="1000">
                <a:solidFill>
                  <a:schemeClr val="bg1">
                    <a:lumMod val="75000"/>
                  </a:schemeClr>
                </a:solidFill>
              </a:defRPr>
            </a:lvl1pPr>
          </a:lstStyle>
          <a:p>
            <a:endParaRPr lang="fr-FR"/>
          </a:p>
        </p:txBody>
      </p:sp>
      <p:sp>
        <p:nvSpPr>
          <p:cNvPr id="5" name="Espace réservé du pied de page 4"/>
          <p:cNvSpPr>
            <a:spLocks noGrp="1"/>
          </p:cNvSpPr>
          <p:nvPr>
            <p:ph type="ftr" sz="quarter" idx="11"/>
          </p:nvPr>
        </p:nvSpPr>
        <p:spPr/>
        <p:txBody>
          <a:bodyPr/>
          <a:lstStyle>
            <a:lvl1pPr>
              <a:defRPr sz="1000">
                <a:solidFill>
                  <a:schemeClr val="bg1">
                    <a:lumMod val="75000"/>
                  </a:schemeClr>
                </a:solidFill>
              </a:defRPr>
            </a:lvl1pPr>
          </a:lstStyle>
          <a:p>
            <a:r>
              <a:rPr lang="fr-FR"/>
              <a:t>Portail SI-Samu - Gestion des patients - Présentation détaillée des fonctionnalités</a:t>
            </a:r>
          </a:p>
        </p:txBody>
      </p:sp>
      <p:sp>
        <p:nvSpPr>
          <p:cNvPr id="6" name="Espace réservé du numéro de diapositive 5"/>
          <p:cNvSpPr>
            <a:spLocks noGrp="1"/>
          </p:cNvSpPr>
          <p:nvPr>
            <p:ph type="sldNum" sz="quarter" idx="12"/>
          </p:nvPr>
        </p:nvSpPr>
        <p:spPr/>
        <p:txBody>
          <a:bodyPr/>
          <a:lstStyle>
            <a:lvl1pPr>
              <a:defRPr sz="1000">
                <a:solidFill>
                  <a:schemeClr val="bg1"/>
                </a:solidFill>
              </a:defRPr>
            </a:lvl1pPr>
          </a:lstStyle>
          <a:p>
            <a:fld id="{C19B0B0C-5E37-A542-B809-6BB319648EF9}" type="slidenum">
              <a:rPr lang="fr-FR" smtClean="0"/>
              <a:pPr/>
              <a:t>‹N°›</a:t>
            </a:fld>
            <a:endParaRPr lang="fr-FR"/>
          </a:p>
        </p:txBody>
      </p:sp>
      <p:pic>
        <p:nvPicPr>
          <p:cNvPr id="7" name="Image 6"/>
          <p:cNvPicPr>
            <a:picLocks noChangeAspect="1"/>
          </p:cNvPicPr>
          <p:nvPr userDrawn="1"/>
        </p:nvPicPr>
        <p:blipFill rotWithShape="1">
          <a:blip r:embed="rId2">
            <a:extLst>
              <a:ext uri="{28A0092B-C50C-407E-A947-70E740481C1C}">
                <a14:useLocalDpi xmlns:a14="http://schemas.microsoft.com/office/drawing/2010/main" val="0"/>
              </a:ext>
            </a:extLst>
          </a:blip>
          <a:srcRect l="277" r="19312" b="17320"/>
          <a:stretch/>
        </p:blipFill>
        <p:spPr>
          <a:xfrm>
            <a:off x="9982200" y="3971449"/>
            <a:ext cx="2624106" cy="2249964"/>
          </a:xfrm>
          <a:prstGeom prst="rect">
            <a:avLst/>
          </a:prstGeom>
        </p:spPr>
      </p:pic>
      <p:pic>
        <p:nvPicPr>
          <p:cNvPr id="8" name="Image 7"/>
          <p:cNvPicPr>
            <a:picLocks noChangeAspect="1"/>
          </p:cNvPicPr>
          <p:nvPr userDrawn="1"/>
        </p:nvPicPr>
        <p:blipFill rotWithShape="1">
          <a:blip r:embed="rId3">
            <a:extLst>
              <a:ext uri="{28A0092B-C50C-407E-A947-70E740481C1C}">
                <a14:useLocalDpi xmlns:a14="http://schemas.microsoft.com/office/drawing/2010/main" val="0"/>
              </a:ext>
            </a:extLst>
          </a:blip>
          <a:srcRect l="32465"/>
          <a:stretch/>
        </p:blipFill>
        <p:spPr>
          <a:xfrm>
            <a:off x="402957" y="-765327"/>
            <a:ext cx="2098399" cy="2590952"/>
          </a:xfrm>
          <a:prstGeom prst="rect">
            <a:avLst/>
          </a:prstGeom>
        </p:spPr>
      </p:pic>
      <p:pic>
        <p:nvPicPr>
          <p:cNvPr id="9" name="Image 8"/>
          <p:cNvPicPr>
            <a:picLocks noChangeAspect="1"/>
          </p:cNvPicPr>
          <p:nvPr userDrawn="1"/>
        </p:nvPicPr>
        <p:blipFill rotWithShape="1">
          <a:blip r:embed="rId4">
            <a:extLst>
              <a:ext uri="{28A0092B-C50C-407E-A947-70E740481C1C}">
                <a14:useLocalDpi xmlns:a14="http://schemas.microsoft.com/office/drawing/2010/main" val="0"/>
              </a:ext>
            </a:extLst>
          </a:blip>
          <a:srcRect r="39398"/>
          <a:stretch/>
        </p:blipFill>
        <p:spPr>
          <a:xfrm>
            <a:off x="402957" y="5914623"/>
            <a:ext cx="746393" cy="851922"/>
          </a:xfrm>
          <a:prstGeom prst="rect">
            <a:avLst/>
          </a:prstGeom>
        </p:spPr>
      </p:pic>
    </p:spTree>
    <p:extLst>
      <p:ext uri="{BB962C8B-B14F-4D97-AF65-F5344CB8AC3E}">
        <p14:creationId xmlns:p14="http://schemas.microsoft.com/office/powerpoint/2010/main" val="4802895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Titre et contenu">
    <p:spTree>
      <p:nvGrpSpPr>
        <p:cNvPr id="1" name=""/>
        <p:cNvGrpSpPr/>
        <p:nvPr/>
      </p:nvGrpSpPr>
      <p:grpSpPr>
        <a:xfrm>
          <a:off x="0" y="0"/>
          <a:ext cx="0" cy="0"/>
          <a:chOff x="0" y="0"/>
          <a:chExt cx="0" cy="0"/>
        </a:xfrm>
      </p:grpSpPr>
      <p:sp>
        <p:nvSpPr>
          <p:cNvPr id="10" name="object 33"/>
          <p:cNvSpPr/>
          <p:nvPr userDrawn="1"/>
        </p:nvSpPr>
        <p:spPr>
          <a:xfrm>
            <a:off x="11021245" y="6358438"/>
            <a:ext cx="341907" cy="379896"/>
          </a:xfrm>
          <a:custGeom>
            <a:avLst/>
            <a:gdLst/>
            <a:ahLst/>
            <a:cxnLst/>
            <a:rect l="l" t="t" r="r" b="b"/>
            <a:pathLst>
              <a:path w="165734" h="184150">
                <a:moveTo>
                  <a:pt x="22888" y="0"/>
                </a:moveTo>
                <a:lnTo>
                  <a:pt x="11626" y="3146"/>
                </a:lnTo>
                <a:lnTo>
                  <a:pt x="3270" y="11326"/>
                </a:lnTo>
                <a:lnTo>
                  <a:pt x="0" y="23285"/>
                </a:lnTo>
                <a:lnTo>
                  <a:pt x="0" y="160356"/>
                </a:lnTo>
                <a:lnTo>
                  <a:pt x="3268" y="172309"/>
                </a:lnTo>
                <a:lnTo>
                  <a:pt x="11622" y="180488"/>
                </a:lnTo>
                <a:lnTo>
                  <a:pt x="22883" y="183634"/>
                </a:lnTo>
                <a:lnTo>
                  <a:pt x="34874" y="180485"/>
                </a:lnTo>
                <a:lnTo>
                  <a:pt x="153581" y="111956"/>
                </a:lnTo>
                <a:lnTo>
                  <a:pt x="162303" y="103144"/>
                </a:lnTo>
                <a:lnTo>
                  <a:pt x="165211" y="91815"/>
                </a:lnTo>
                <a:lnTo>
                  <a:pt x="162303" y="80490"/>
                </a:lnTo>
                <a:lnTo>
                  <a:pt x="153581" y="71684"/>
                </a:lnTo>
                <a:lnTo>
                  <a:pt x="34874" y="3142"/>
                </a:lnTo>
                <a:lnTo>
                  <a:pt x="22888" y="0"/>
                </a:lnTo>
                <a:close/>
              </a:path>
            </a:pathLst>
          </a:custGeom>
          <a:solidFill>
            <a:srgbClr val="3D5C70"/>
          </a:solidFill>
        </p:spPr>
        <p:txBody>
          <a:bodyPr wrap="square" lIns="0" tIns="0" rIns="0" bIns="0" rtlCol="0"/>
          <a:lstStyle/>
          <a:p>
            <a:endParaRPr sz="2397" b="0" i="0">
              <a:latin typeface="Avenir Roman" charset="0"/>
            </a:endParaRPr>
          </a:p>
        </p:txBody>
      </p:sp>
      <p:sp>
        <p:nvSpPr>
          <p:cNvPr id="2" name="Titre 1"/>
          <p:cNvSpPr>
            <a:spLocks noGrp="1"/>
          </p:cNvSpPr>
          <p:nvPr>
            <p:ph type="title" hasCustomPrompt="1"/>
          </p:nvPr>
        </p:nvSpPr>
        <p:spPr>
          <a:xfrm>
            <a:off x="2641600" y="238997"/>
            <a:ext cx="8712200" cy="1325563"/>
          </a:xfrm>
        </p:spPr>
        <p:txBody>
          <a:bodyPr>
            <a:normAutofit/>
          </a:bodyPr>
          <a:lstStyle>
            <a:lvl1pPr algn="l" defTabSz="914400" rtl="0" eaLnBrk="1" latinLnBrk="0" hangingPunct="1">
              <a:lnSpc>
                <a:spcPct val="90000"/>
              </a:lnSpc>
              <a:spcBef>
                <a:spcPct val="0"/>
              </a:spcBef>
              <a:buNone/>
              <a:defRPr lang="fr-FR" sz="4400" b="1" kern="1200" dirty="0">
                <a:solidFill>
                  <a:srgbClr val="639FCC"/>
                </a:solidFill>
                <a:latin typeface="Ample" charset="0"/>
                <a:ea typeface="Ample" charset="0"/>
                <a:cs typeface="Ample" charset="0"/>
              </a:defRPr>
            </a:lvl1pPr>
          </a:lstStyle>
          <a:p>
            <a:r>
              <a:rPr lang="fr-FR"/>
              <a:t>CLIQUEZ ET MODIFIEZ LE TITRE</a:t>
            </a:r>
          </a:p>
        </p:txBody>
      </p:sp>
      <p:sp>
        <p:nvSpPr>
          <p:cNvPr id="3" name="Espace réservé du contenu 2"/>
          <p:cNvSpPr>
            <a:spLocks noGrp="1"/>
          </p:cNvSpPr>
          <p:nvPr>
            <p:ph idx="1"/>
          </p:nvPr>
        </p:nvSpPr>
        <p:spPr>
          <a:xfrm>
            <a:off x="993228" y="2286000"/>
            <a:ext cx="5040000" cy="3628623"/>
          </a:xfrm>
        </p:spPr>
        <p:txBody>
          <a:bodyPr/>
          <a:lstStyle>
            <a:lvl1pPr>
              <a:defRPr>
                <a:latin typeface="Arial" charset="0"/>
                <a:ea typeface="Arial" charset="0"/>
                <a:cs typeface="Arial" charset="0"/>
              </a:defRPr>
            </a:lvl1pPr>
            <a:lvl2pPr>
              <a:defRPr>
                <a:latin typeface="Arial" charset="0"/>
                <a:ea typeface="Arial" charset="0"/>
                <a:cs typeface="Arial" charset="0"/>
              </a:defRPr>
            </a:lvl2pPr>
            <a:lvl3pPr>
              <a:defRPr>
                <a:latin typeface="Arial" charset="0"/>
                <a:ea typeface="Arial" charset="0"/>
                <a:cs typeface="Arial" charset="0"/>
              </a:defRPr>
            </a:lvl3pPr>
            <a:lvl4pPr>
              <a:defRPr>
                <a:latin typeface="Arial" charset="0"/>
                <a:ea typeface="Arial" charset="0"/>
                <a:cs typeface="Arial" charset="0"/>
              </a:defRPr>
            </a:lvl4pPr>
            <a:lvl5pPr>
              <a:defRPr>
                <a:latin typeface="Arial" charset="0"/>
                <a:ea typeface="Arial" charset="0"/>
                <a:cs typeface="Arial" charset="0"/>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a:xfrm>
            <a:off x="1606550" y="6356350"/>
            <a:ext cx="1866722" cy="365125"/>
          </a:xfrm>
        </p:spPr>
        <p:txBody>
          <a:bodyPr/>
          <a:lstStyle>
            <a:lvl1pPr>
              <a:defRPr sz="1000">
                <a:solidFill>
                  <a:schemeClr val="bg1">
                    <a:lumMod val="75000"/>
                  </a:schemeClr>
                </a:solidFill>
              </a:defRPr>
            </a:lvl1pPr>
          </a:lstStyle>
          <a:p>
            <a:endParaRPr lang="fr-FR"/>
          </a:p>
        </p:txBody>
      </p:sp>
      <p:sp>
        <p:nvSpPr>
          <p:cNvPr id="5" name="Espace réservé du pied de page 4"/>
          <p:cNvSpPr>
            <a:spLocks noGrp="1"/>
          </p:cNvSpPr>
          <p:nvPr>
            <p:ph type="ftr" sz="quarter" idx="11"/>
          </p:nvPr>
        </p:nvSpPr>
        <p:spPr/>
        <p:txBody>
          <a:bodyPr/>
          <a:lstStyle>
            <a:lvl1pPr>
              <a:defRPr sz="1000">
                <a:solidFill>
                  <a:schemeClr val="bg1">
                    <a:lumMod val="75000"/>
                  </a:schemeClr>
                </a:solidFill>
              </a:defRPr>
            </a:lvl1pPr>
          </a:lstStyle>
          <a:p>
            <a:r>
              <a:rPr lang="fr-FR"/>
              <a:t>Portail SI-Samu - Gestion des patients - Présentation détaillée des fonctionnalités</a:t>
            </a:r>
          </a:p>
        </p:txBody>
      </p:sp>
      <p:sp>
        <p:nvSpPr>
          <p:cNvPr id="6" name="Espace réservé du numéro de diapositive 5"/>
          <p:cNvSpPr>
            <a:spLocks noGrp="1"/>
          </p:cNvSpPr>
          <p:nvPr>
            <p:ph type="sldNum" sz="quarter" idx="12"/>
          </p:nvPr>
        </p:nvSpPr>
        <p:spPr/>
        <p:txBody>
          <a:bodyPr/>
          <a:lstStyle>
            <a:lvl1pPr>
              <a:defRPr sz="1000">
                <a:solidFill>
                  <a:schemeClr val="bg1"/>
                </a:solidFill>
              </a:defRPr>
            </a:lvl1pPr>
          </a:lstStyle>
          <a:p>
            <a:fld id="{C19B0B0C-5E37-A542-B809-6BB319648EF9}" type="slidenum">
              <a:rPr lang="fr-FR" smtClean="0"/>
              <a:pPr/>
              <a:t>‹N°›</a:t>
            </a:fld>
            <a:endParaRPr lang="fr-FR"/>
          </a:p>
        </p:txBody>
      </p:sp>
      <p:pic>
        <p:nvPicPr>
          <p:cNvPr id="7" name="Image 6"/>
          <p:cNvPicPr>
            <a:picLocks noChangeAspect="1"/>
          </p:cNvPicPr>
          <p:nvPr userDrawn="1"/>
        </p:nvPicPr>
        <p:blipFill rotWithShape="1">
          <a:blip r:embed="rId2">
            <a:extLst>
              <a:ext uri="{28A0092B-C50C-407E-A947-70E740481C1C}">
                <a14:useLocalDpi xmlns:a14="http://schemas.microsoft.com/office/drawing/2010/main" val="0"/>
              </a:ext>
            </a:extLst>
          </a:blip>
          <a:srcRect l="277" r="19312" b="17320"/>
          <a:stretch/>
        </p:blipFill>
        <p:spPr>
          <a:xfrm>
            <a:off x="9982200" y="3971449"/>
            <a:ext cx="2624106" cy="2249964"/>
          </a:xfrm>
          <a:prstGeom prst="rect">
            <a:avLst/>
          </a:prstGeom>
        </p:spPr>
      </p:pic>
      <p:pic>
        <p:nvPicPr>
          <p:cNvPr id="8" name="Image 7"/>
          <p:cNvPicPr>
            <a:picLocks noChangeAspect="1"/>
          </p:cNvPicPr>
          <p:nvPr userDrawn="1"/>
        </p:nvPicPr>
        <p:blipFill rotWithShape="1">
          <a:blip r:embed="rId3">
            <a:extLst>
              <a:ext uri="{28A0092B-C50C-407E-A947-70E740481C1C}">
                <a14:useLocalDpi xmlns:a14="http://schemas.microsoft.com/office/drawing/2010/main" val="0"/>
              </a:ext>
            </a:extLst>
          </a:blip>
          <a:srcRect l="32465"/>
          <a:stretch/>
        </p:blipFill>
        <p:spPr>
          <a:xfrm>
            <a:off x="402957" y="-765327"/>
            <a:ext cx="2098399" cy="2590952"/>
          </a:xfrm>
          <a:prstGeom prst="rect">
            <a:avLst/>
          </a:prstGeom>
        </p:spPr>
      </p:pic>
      <p:pic>
        <p:nvPicPr>
          <p:cNvPr id="9" name="Image 8"/>
          <p:cNvPicPr>
            <a:picLocks noChangeAspect="1"/>
          </p:cNvPicPr>
          <p:nvPr userDrawn="1"/>
        </p:nvPicPr>
        <p:blipFill rotWithShape="1">
          <a:blip r:embed="rId4">
            <a:extLst>
              <a:ext uri="{28A0092B-C50C-407E-A947-70E740481C1C}">
                <a14:useLocalDpi xmlns:a14="http://schemas.microsoft.com/office/drawing/2010/main" val="0"/>
              </a:ext>
            </a:extLst>
          </a:blip>
          <a:srcRect r="39398"/>
          <a:stretch/>
        </p:blipFill>
        <p:spPr>
          <a:xfrm>
            <a:off x="402957" y="5914623"/>
            <a:ext cx="746393" cy="851922"/>
          </a:xfrm>
          <a:prstGeom prst="rect">
            <a:avLst/>
          </a:prstGeom>
        </p:spPr>
      </p:pic>
      <p:sp>
        <p:nvSpPr>
          <p:cNvPr id="11" name="Espace réservé du contenu 2"/>
          <p:cNvSpPr>
            <a:spLocks noGrp="1"/>
          </p:cNvSpPr>
          <p:nvPr>
            <p:ph idx="13"/>
          </p:nvPr>
        </p:nvSpPr>
        <p:spPr>
          <a:xfrm>
            <a:off x="6254253" y="2286000"/>
            <a:ext cx="5040000" cy="3628623"/>
          </a:xfrm>
        </p:spPr>
        <p:txBody>
          <a:bodyPr/>
          <a:lstStyle>
            <a:lvl1pPr>
              <a:defRPr>
                <a:latin typeface="Arial" charset="0"/>
                <a:ea typeface="Arial" charset="0"/>
                <a:cs typeface="Arial" charset="0"/>
              </a:defRPr>
            </a:lvl1pPr>
            <a:lvl2pPr>
              <a:defRPr>
                <a:latin typeface="Arial" charset="0"/>
                <a:ea typeface="Arial" charset="0"/>
                <a:cs typeface="Arial" charset="0"/>
              </a:defRPr>
            </a:lvl2pPr>
            <a:lvl3pPr>
              <a:defRPr>
                <a:latin typeface="Arial" charset="0"/>
                <a:ea typeface="Arial" charset="0"/>
                <a:cs typeface="Arial" charset="0"/>
              </a:defRPr>
            </a:lvl3pPr>
            <a:lvl4pPr>
              <a:defRPr>
                <a:latin typeface="Arial" charset="0"/>
                <a:ea typeface="Arial" charset="0"/>
                <a:cs typeface="Arial" charset="0"/>
              </a:defRPr>
            </a:lvl4pPr>
            <a:lvl5pPr>
              <a:defRPr>
                <a:latin typeface="Arial" charset="0"/>
                <a:ea typeface="Arial" charset="0"/>
                <a:cs typeface="Arial" charset="0"/>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4670125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1_Titre et contenu">
    <p:spTree>
      <p:nvGrpSpPr>
        <p:cNvPr id="1" name=""/>
        <p:cNvGrpSpPr/>
        <p:nvPr/>
      </p:nvGrpSpPr>
      <p:grpSpPr>
        <a:xfrm>
          <a:off x="0" y="0"/>
          <a:ext cx="0" cy="0"/>
          <a:chOff x="0" y="0"/>
          <a:chExt cx="0" cy="0"/>
        </a:xfrm>
      </p:grpSpPr>
      <p:sp>
        <p:nvSpPr>
          <p:cNvPr id="10" name="object 33"/>
          <p:cNvSpPr/>
          <p:nvPr userDrawn="1"/>
        </p:nvSpPr>
        <p:spPr>
          <a:xfrm>
            <a:off x="11021245" y="6358438"/>
            <a:ext cx="341907" cy="379896"/>
          </a:xfrm>
          <a:custGeom>
            <a:avLst/>
            <a:gdLst/>
            <a:ahLst/>
            <a:cxnLst/>
            <a:rect l="l" t="t" r="r" b="b"/>
            <a:pathLst>
              <a:path w="165734" h="184150">
                <a:moveTo>
                  <a:pt x="22888" y="0"/>
                </a:moveTo>
                <a:lnTo>
                  <a:pt x="11626" y="3146"/>
                </a:lnTo>
                <a:lnTo>
                  <a:pt x="3270" y="11326"/>
                </a:lnTo>
                <a:lnTo>
                  <a:pt x="0" y="23285"/>
                </a:lnTo>
                <a:lnTo>
                  <a:pt x="0" y="160356"/>
                </a:lnTo>
                <a:lnTo>
                  <a:pt x="3268" y="172309"/>
                </a:lnTo>
                <a:lnTo>
                  <a:pt x="11622" y="180488"/>
                </a:lnTo>
                <a:lnTo>
                  <a:pt x="22883" y="183634"/>
                </a:lnTo>
                <a:lnTo>
                  <a:pt x="34874" y="180485"/>
                </a:lnTo>
                <a:lnTo>
                  <a:pt x="153581" y="111956"/>
                </a:lnTo>
                <a:lnTo>
                  <a:pt x="162303" y="103144"/>
                </a:lnTo>
                <a:lnTo>
                  <a:pt x="165211" y="91815"/>
                </a:lnTo>
                <a:lnTo>
                  <a:pt x="162303" y="80490"/>
                </a:lnTo>
                <a:lnTo>
                  <a:pt x="153581" y="71684"/>
                </a:lnTo>
                <a:lnTo>
                  <a:pt x="34874" y="3142"/>
                </a:lnTo>
                <a:lnTo>
                  <a:pt x="22888" y="0"/>
                </a:lnTo>
                <a:close/>
              </a:path>
            </a:pathLst>
          </a:custGeom>
          <a:solidFill>
            <a:srgbClr val="3D5C70"/>
          </a:solidFill>
        </p:spPr>
        <p:txBody>
          <a:bodyPr wrap="square" lIns="0" tIns="0" rIns="0" bIns="0" rtlCol="0"/>
          <a:lstStyle/>
          <a:p>
            <a:endParaRPr sz="2397" b="0" i="0">
              <a:latin typeface="Avenir Roman" charset="0"/>
            </a:endParaRPr>
          </a:p>
        </p:txBody>
      </p:sp>
      <p:sp>
        <p:nvSpPr>
          <p:cNvPr id="2" name="Titre 1"/>
          <p:cNvSpPr>
            <a:spLocks noGrp="1"/>
          </p:cNvSpPr>
          <p:nvPr>
            <p:ph type="title" hasCustomPrompt="1"/>
          </p:nvPr>
        </p:nvSpPr>
        <p:spPr>
          <a:xfrm>
            <a:off x="2641600" y="249560"/>
            <a:ext cx="8712200" cy="1325563"/>
          </a:xfrm>
        </p:spPr>
        <p:txBody>
          <a:bodyPr>
            <a:normAutofit/>
          </a:bodyPr>
          <a:lstStyle>
            <a:lvl1pPr>
              <a:defRPr lang="fr-FR" sz="4400" b="1" kern="1200" dirty="0">
                <a:solidFill>
                  <a:srgbClr val="639FCC"/>
                </a:solidFill>
                <a:latin typeface="Ample" charset="0"/>
                <a:ea typeface="Ample" charset="0"/>
                <a:cs typeface="Ample" charset="0"/>
              </a:defRPr>
            </a:lvl1pPr>
          </a:lstStyle>
          <a:p>
            <a:r>
              <a:rPr lang="fr-FR"/>
              <a:t>CLIQUEZ ET MODIFIEZ LE TITRE</a:t>
            </a:r>
          </a:p>
        </p:txBody>
      </p:sp>
      <p:sp>
        <p:nvSpPr>
          <p:cNvPr id="3" name="Espace réservé du contenu 2"/>
          <p:cNvSpPr>
            <a:spLocks noGrp="1"/>
          </p:cNvSpPr>
          <p:nvPr>
            <p:ph idx="1"/>
          </p:nvPr>
        </p:nvSpPr>
        <p:spPr>
          <a:xfrm>
            <a:off x="993227" y="2285998"/>
            <a:ext cx="10329041" cy="3628625"/>
          </a:xfrm>
        </p:spPr>
        <p:txBody>
          <a:bodyPr/>
          <a:lstStyle>
            <a:lvl1pPr>
              <a:defRPr>
                <a:latin typeface="Arial" charset="0"/>
                <a:ea typeface="Arial" charset="0"/>
                <a:cs typeface="Arial" charset="0"/>
              </a:defRPr>
            </a:lvl1pPr>
            <a:lvl2pPr>
              <a:defRPr>
                <a:latin typeface="Arial" charset="0"/>
                <a:ea typeface="Arial" charset="0"/>
                <a:cs typeface="Arial" charset="0"/>
              </a:defRPr>
            </a:lvl2pPr>
            <a:lvl3pPr>
              <a:defRPr>
                <a:latin typeface="Arial" charset="0"/>
                <a:ea typeface="Arial" charset="0"/>
                <a:cs typeface="Arial" charset="0"/>
              </a:defRPr>
            </a:lvl3pPr>
            <a:lvl4pPr>
              <a:defRPr>
                <a:latin typeface="Arial" charset="0"/>
                <a:ea typeface="Arial" charset="0"/>
                <a:cs typeface="Arial" charset="0"/>
              </a:defRPr>
            </a:lvl4pPr>
            <a:lvl5pPr>
              <a:defRPr>
                <a:latin typeface="Arial" charset="0"/>
                <a:ea typeface="Arial" charset="0"/>
                <a:cs typeface="Arial" charset="0"/>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a:xfrm>
            <a:off x="1606550" y="6356350"/>
            <a:ext cx="1866722" cy="365125"/>
          </a:xfrm>
        </p:spPr>
        <p:txBody>
          <a:bodyPr/>
          <a:lstStyle>
            <a:lvl1pPr>
              <a:defRPr sz="1000">
                <a:solidFill>
                  <a:schemeClr val="bg1">
                    <a:lumMod val="75000"/>
                  </a:schemeClr>
                </a:solidFill>
              </a:defRPr>
            </a:lvl1pPr>
          </a:lstStyle>
          <a:p>
            <a:endParaRPr lang="fr-FR"/>
          </a:p>
        </p:txBody>
      </p:sp>
      <p:sp>
        <p:nvSpPr>
          <p:cNvPr id="5" name="Espace réservé du pied de page 4"/>
          <p:cNvSpPr>
            <a:spLocks noGrp="1"/>
          </p:cNvSpPr>
          <p:nvPr>
            <p:ph type="ftr" sz="quarter" idx="11"/>
          </p:nvPr>
        </p:nvSpPr>
        <p:spPr/>
        <p:txBody>
          <a:bodyPr/>
          <a:lstStyle>
            <a:lvl1pPr>
              <a:defRPr sz="1000">
                <a:solidFill>
                  <a:schemeClr val="bg1">
                    <a:lumMod val="75000"/>
                  </a:schemeClr>
                </a:solidFill>
              </a:defRPr>
            </a:lvl1pPr>
          </a:lstStyle>
          <a:p>
            <a:r>
              <a:rPr lang="fr-FR"/>
              <a:t>Portail SI-Samu - Gestion des patients - Présentation détaillée des fonctionnalités</a:t>
            </a:r>
          </a:p>
        </p:txBody>
      </p:sp>
      <p:sp>
        <p:nvSpPr>
          <p:cNvPr id="6" name="Espace réservé du numéro de diapositive 5"/>
          <p:cNvSpPr>
            <a:spLocks noGrp="1"/>
          </p:cNvSpPr>
          <p:nvPr>
            <p:ph type="sldNum" sz="quarter" idx="12"/>
          </p:nvPr>
        </p:nvSpPr>
        <p:spPr/>
        <p:txBody>
          <a:bodyPr/>
          <a:lstStyle>
            <a:lvl1pPr>
              <a:defRPr sz="1000">
                <a:solidFill>
                  <a:schemeClr val="bg1"/>
                </a:solidFill>
              </a:defRPr>
            </a:lvl1pPr>
          </a:lstStyle>
          <a:p>
            <a:fld id="{C19B0B0C-5E37-A542-B809-6BB319648EF9}" type="slidenum">
              <a:rPr lang="fr-FR" smtClean="0"/>
              <a:pPr/>
              <a:t>‹N°›</a:t>
            </a:fld>
            <a:endParaRPr lang="fr-FR"/>
          </a:p>
        </p:txBody>
      </p:sp>
      <p:pic>
        <p:nvPicPr>
          <p:cNvPr id="8" name="Image 7"/>
          <p:cNvPicPr>
            <a:picLocks noChangeAspect="1"/>
          </p:cNvPicPr>
          <p:nvPr userDrawn="1"/>
        </p:nvPicPr>
        <p:blipFill rotWithShape="1">
          <a:blip r:embed="rId2">
            <a:extLst>
              <a:ext uri="{28A0092B-C50C-407E-A947-70E740481C1C}">
                <a14:useLocalDpi xmlns:a14="http://schemas.microsoft.com/office/drawing/2010/main" val="0"/>
              </a:ext>
            </a:extLst>
          </a:blip>
          <a:srcRect l="32465"/>
          <a:stretch/>
        </p:blipFill>
        <p:spPr>
          <a:xfrm>
            <a:off x="402957" y="-765327"/>
            <a:ext cx="2098399" cy="2590952"/>
          </a:xfrm>
          <a:prstGeom prst="rect">
            <a:avLst/>
          </a:prstGeom>
        </p:spPr>
      </p:pic>
      <p:pic>
        <p:nvPicPr>
          <p:cNvPr id="9" name="Image 8"/>
          <p:cNvPicPr>
            <a:picLocks noChangeAspect="1"/>
          </p:cNvPicPr>
          <p:nvPr userDrawn="1"/>
        </p:nvPicPr>
        <p:blipFill rotWithShape="1">
          <a:blip r:embed="rId3">
            <a:extLst>
              <a:ext uri="{28A0092B-C50C-407E-A947-70E740481C1C}">
                <a14:useLocalDpi xmlns:a14="http://schemas.microsoft.com/office/drawing/2010/main" val="0"/>
              </a:ext>
            </a:extLst>
          </a:blip>
          <a:srcRect r="39398"/>
          <a:stretch/>
        </p:blipFill>
        <p:spPr>
          <a:xfrm>
            <a:off x="402957" y="5914623"/>
            <a:ext cx="746393" cy="851922"/>
          </a:xfrm>
          <a:prstGeom prst="rect">
            <a:avLst/>
          </a:prstGeom>
        </p:spPr>
      </p:pic>
    </p:spTree>
    <p:extLst>
      <p:ext uri="{BB962C8B-B14F-4D97-AF65-F5344CB8AC3E}">
        <p14:creationId xmlns:p14="http://schemas.microsoft.com/office/powerpoint/2010/main" val="28961198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Titre et contenu">
    <p:spTree>
      <p:nvGrpSpPr>
        <p:cNvPr id="1" name=""/>
        <p:cNvGrpSpPr/>
        <p:nvPr/>
      </p:nvGrpSpPr>
      <p:grpSpPr>
        <a:xfrm>
          <a:off x="0" y="0"/>
          <a:ext cx="0" cy="0"/>
          <a:chOff x="0" y="0"/>
          <a:chExt cx="0" cy="0"/>
        </a:xfrm>
      </p:grpSpPr>
      <p:sp>
        <p:nvSpPr>
          <p:cNvPr id="10" name="object 33"/>
          <p:cNvSpPr/>
          <p:nvPr userDrawn="1"/>
        </p:nvSpPr>
        <p:spPr>
          <a:xfrm>
            <a:off x="11021245" y="6358438"/>
            <a:ext cx="341907" cy="379896"/>
          </a:xfrm>
          <a:custGeom>
            <a:avLst/>
            <a:gdLst/>
            <a:ahLst/>
            <a:cxnLst/>
            <a:rect l="l" t="t" r="r" b="b"/>
            <a:pathLst>
              <a:path w="165734" h="184150">
                <a:moveTo>
                  <a:pt x="22888" y="0"/>
                </a:moveTo>
                <a:lnTo>
                  <a:pt x="11626" y="3146"/>
                </a:lnTo>
                <a:lnTo>
                  <a:pt x="3270" y="11326"/>
                </a:lnTo>
                <a:lnTo>
                  <a:pt x="0" y="23285"/>
                </a:lnTo>
                <a:lnTo>
                  <a:pt x="0" y="160356"/>
                </a:lnTo>
                <a:lnTo>
                  <a:pt x="3268" y="172309"/>
                </a:lnTo>
                <a:lnTo>
                  <a:pt x="11622" y="180488"/>
                </a:lnTo>
                <a:lnTo>
                  <a:pt x="22883" y="183634"/>
                </a:lnTo>
                <a:lnTo>
                  <a:pt x="34874" y="180485"/>
                </a:lnTo>
                <a:lnTo>
                  <a:pt x="153581" y="111956"/>
                </a:lnTo>
                <a:lnTo>
                  <a:pt x="162303" y="103144"/>
                </a:lnTo>
                <a:lnTo>
                  <a:pt x="165211" y="91815"/>
                </a:lnTo>
                <a:lnTo>
                  <a:pt x="162303" y="80490"/>
                </a:lnTo>
                <a:lnTo>
                  <a:pt x="153581" y="71684"/>
                </a:lnTo>
                <a:lnTo>
                  <a:pt x="34874" y="3142"/>
                </a:lnTo>
                <a:lnTo>
                  <a:pt x="22888" y="0"/>
                </a:lnTo>
                <a:close/>
              </a:path>
            </a:pathLst>
          </a:custGeom>
          <a:solidFill>
            <a:srgbClr val="3D5C70"/>
          </a:solidFill>
        </p:spPr>
        <p:txBody>
          <a:bodyPr wrap="square" lIns="0" tIns="0" rIns="0" bIns="0" rtlCol="0"/>
          <a:lstStyle/>
          <a:p>
            <a:endParaRPr sz="2397" b="0" i="0">
              <a:latin typeface="Avenir Roman" charset="0"/>
            </a:endParaRPr>
          </a:p>
        </p:txBody>
      </p:sp>
      <p:sp>
        <p:nvSpPr>
          <p:cNvPr id="2" name="Titre 1"/>
          <p:cNvSpPr>
            <a:spLocks noGrp="1"/>
          </p:cNvSpPr>
          <p:nvPr>
            <p:ph type="title" hasCustomPrompt="1"/>
          </p:nvPr>
        </p:nvSpPr>
        <p:spPr>
          <a:xfrm>
            <a:off x="2641600" y="249560"/>
            <a:ext cx="8712200" cy="1325563"/>
          </a:xfrm>
        </p:spPr>
        <p:txBody>
          <a:bodyPr>
            <a:normAutofit/>
          </a:bodyPr>
          <a:lstStyle>
            <a:lvl1pPr algn="l" defTabSz="914400" rtl="0" eaLnBrk="1" latinLnBrk="0" hangingPunct="1">
              <a:lnSpc>
                <a:spcPct val="90000"/>
              </a:lnSpc>
              <a:spcBef>
                <a:spcPct val="0"/>
              </a:spcBef>
              <a:buNone/>
              <a:defRPr lang="fr-FR" sz="4400" b="1" kern="1200" dirty="0">
                <a:solidFill>
                  <a:srgbClr val="639FCC"/>
                </a:solidFill>
                <a:latin typeface="Ample" charset="0"/>
                <a:ea typeface="Ample" charset="0"/>
                <a:cs typeface="Ample" charset="0"/>
              </a:defRPr>
            </a:lvl1pPr>
          </a:lstStyle>
          <a:p>
            <a:r>
              <a:rPr lang="fr-FR"/>
              <a:t>CLIQUEZ ET MODIFIEZ LE TITRE</a:t>
            </a:r>
          </a:p>
        </p:txBody>
      </p:sp>
      <p:sp>
        <p:nvSpPr>
          <p:cNvPr id="3" name="Espace réservé du contenu 2"/>
          <p:cNvSpPr>
            <a:spLocks noGrp="1"/>
          </p:cNvSpPr>
          <p:nvPr>
            <p:ph idx="1"/>
          </p:nvPr>
        </p:nvSpPr>
        <p:spPr>
          <a:xfrm>
            <a:off x="993227" y="2022764"/>
            <a:ext cx="5040000" cy="3891859"/>
          </a:xfrm>
        </p:spPr>
        <p:txBody>
          <a:bodyPr/>
          <a:lstStyle>
            <a:lvl1pPr>
              <a:defRPr>
                <a:latin typeface="Arial" charset="0"/>
                <a:ea typeface="Arial" charset="0"/>
                <a:cs typeface="Arial" charset="0"/>
              </a:defRPr>
            </a:lvl1pPr>
            <a:lvl2pPr>
              <a:defRPr>
                <a:latin typeface="Arial" charset="0"/>
                <a:ea typeface="Arial" charset="0"/>
                <a:cs typeface="Arial" charset="0"/>
              </a:defRPr>
            </a:lvl2pPr>
            <a:lvl3pPr>
              <a:defRPr>
                <a:latin typeface="Arial" charset="0"/>
                <a:ea typeface="Arial" charset="0"/>
                <a:cs typeface="Arial" charset="0"/>
              </a:defRPr>
            </a:lvl3pPr>
            <a:lvl4pPr>
              <a:defRPr>
                <a:latin typeface="Arial" charset="0"/>
                <a:ea typeface="Arial" charset="0"/>
                <a:cs typeface="Arial" charset="0"/>
              </a:defRPr>
            </a:lvl4pPr>
            <a:lvl5pPr>
              <a:defRPr>
                <a:latin typeface="Arial" charset="0"/>
                <a:ea typeface="Arial" charset="0"/>
                <a:cs typeface="Arial" charset="0"/>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a:xfrm>
            <a:off x="1606550" y="6356350"/>
            <a:ext cx="1866722" cy="365125"/>
          </a:xfrm>
        </p:spPr>
        <p:txBody>
          <a:bodyPr/>
          <a:lstStyle>
            <a:lvl1pPr>
              <a:defRPr sz="1000">
                <a:solidFill>
                  <a:schemeClr val="bg1">
                    <a:lumMod val="75000"/>
                  </a:schemeClr>
                </a:solidFill>
              </a:defRPr>
            </a:lvl1pPr>
          </a:lstStyle>
          <a:p>
            <a:endParaRPr lang="fr-FR"/>
          </a:p>
        </p:txBody>
      </p:sp>
      <p:sp>
        <p:nvSpPr>
          <p:cNvPr id="5" name="Espace réservé du pied de page 4"/>
          <p:cNvSpPr>
            <a:spLocks noGrp="1"/>
          </p:cNvSpPr>
          <p:nvPr>
            <p:ph type="ftr" sz="quarter" idx="11"/>
          </p:nvPr>
        </p:nvSpPr>
        <p:spPr/>
        <p:txBody>
          <a:bodyPr/>
          <a:lstStyle>
            <a:lvl1pPr>
              <a:defRPr sz="1000">
                <a:solidFill>
                  <a:schemeClr val="bg1">
                    <a:lumMod val="75000"/>
                  </a:schemeClr>
                </a:solidFill>
              </a:defRPr>
            </a:lvl1pPr>
          </a:lstStyle>
          <a:p>
            <a:r>
              <a:rPr lang="fr-FR"/>
              <a:t>Portail SI-Samu - Gestion des patients - Présentation détaillée des fonctionnalités</a:t>
            </a:r>
          </a:p>
        </p:txBody>
      </p:sp>
      <p:sp>
        <p:nvSpPr>
          <p:cNvPr id="6" name="Espace réservé du numéro de diapositive 5"/>
          <p:cNvSpPr>
            <a:spLocks noGrp="1"/>
          </p:cNvSpPr>
          <p:nvPr>
            <p:ph type="sldNum" sz="quarter" idx="12"/>
          </p:nvPr>
        </p:nvSpPr>
        <p:spPr/>
        <p:txBody>
          <a:bodyPr/>
          <a:lstStyle>
            <a:lvl1pPr>
              <a:defRPr sz="1000">
                <a:solidFill>
                  <a:schemeClr val="bg1"/>
                </a:solidFill>
              </a:defRPr>
            </a:lvl1pPr>
          </a:lstStyle>
          <a:p>
            <a:fld id="{C19B0B0C-5E37-A542-B809-6BB319648EF9}" type="slidenum">
              <a:rPr lang="fr-FR" smtClean="0"/>
              <a:pPr/>
              <a:t>‹N°›</a:t>
            </a:fld>
            <a:endParaRPr lang="fr-FR"/>
          </a:p>
        </p:txBody>
      </p:sp>
      <p:pic>
        <p:nvPicPr>
          <p:cNvPr id="8" name="Image 7"/>
          <p:cNvPicPr>
            <a:picLocks noChangeAspect="1"/>
          </p:cNvPicPr>
          <p:nvPr userDrawn="1"/>
        </p:nvPicPr>
        <p:blipFill rotWithShape="1">
          <a:blip r:embed="rId2">
            <a:extLst>
              <a:ext uri="{28A0092B-C50C-407E-A947-70E740481C1C}">
                <a14:useLocalDpi xmlns:a14="http://schemas.microsoft.com/office/drawing/2010/main" val="0"/>
              </a:ext>
            </a:extLst>
          </a:blip>
          <a:srcRect l="32465"/>
          <a:stretch/>
        </p:blipFill>
        <p:spPr>
          <a:xfrm>
            <a:off x="402957" y="-765327"/>
            <a:ext cx="2098399" cy="2590952"/>
          </a:xfrm>
          <a:prstGeom prst="rect">
            <a:avLst/>
          </a:prstGeom>
        </p:spPr>
      </p:pic>
      <p:pic>
        <p:nvPicPr>
          <p:cNvPr id="9" name="Image 8"/>
          <p:cNvPicPr>
            <a:picLocks noChangeAspect="1"/>
          </p:cNvPicPr>
          <p:nvPr userDrawn="1"/>
        </p:nvPicPr>
        <p:blipFill rotWithShape="1">
          <a:blip r:embed="rId3">
            <a:extLst>
              <a:ext uri="{28A0092B-C50C-407E-A947-70E740481C1C}">
                <a14:useLocalDpi xmlns:a14="http://schemas.microsoft.com/office/drawing/2010/main" val="0"/>
              </a:ext>
            </a:extLst>
          </a:blip>
          <a:srcRect r="39398"/>
          <a:stretch/>
        </p:blipFill>
        <p:spPr>
          <a:xfrm>
            <a:off x="402957" y="5914623"/>
            <a:ext cx="746393" cy="851922"/>
          </a:xfrm>
          <a:prstGeom prst="rect">
            <a:avLst/>
          </a:prstGeom>
        </p:spPr>
      </p:pic>
      <p:sp>
        <p:nvSpPr>
          <p:cNvPr id="12" name="Espace réservé du contenu 2"/>
          <p:cNvSpPr>
            <a:spLocks noGrp="1"/>
          </p:cNvSpPr>
          <p:nvPr>
            <p:ph idx="13"/>
          </p:nvPr>
        </p:nvSpPr>
        <p:spPr>
          <a:xfrm>
            <a:off x="6317673" y="2016850"/>
            <a:ext cx="5040000" cy="3891859"/>
          </a:xfrm>
        </p:spPr>
        <p:txBody>
          <a:bodyPr/>
          <a:lstStyle>
            <a:lvl1pPr>
              <a:defRPr>
                <a:latin typeface="Arial" charset="0"/>
                <a:ea typeface="Arial" charset="0"/>
                <a:cs typeface="Arial" charset="0"/>
              </a:defRPr>
            </a:lvl1pPr>
            <a:lvl2pPr>
              <a:defRPr>
                <a:latin typeface="Arial" charset="0"/>
                <a:ea typeface="Arial" charset="0"/>
                <a:cs typeface="Arial" charset="0"/>
              </a:defRPr>
            </a:lvl2pPr>
            <a:lvl3pPr>
              <a:defRPr>
                <a:latin typeface="Arial" charset="0"/>
                <a:ea typeface="Arial" charset="0"/>
                <a:cs typeface="Arial" charset="0"/>
              </a:defRPr>
            </a:lvl3pPr>
            <a:lvl4pPr>
              <a:defRPr>
                <a:latin typeface="Arial" charset="0"/>
                <a:ea typeface="Arial" charset="0"/>
                <a:cs typeface="Arial" charset="0"/>
              </a:defRPr>
            </a:lvl4pPr>
            <a:lvl5pPr>
              <a:defRPr>
                <a:latin typeface="Arial" charset="0"/>
                <a:ea typeface="Arial" charset="0"/>
                <a:cs typeface="Arial" charset="0"/>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5285713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En-tête de section">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831850" y="509435"/>
            <a:ext cx="2259693" cy="1166132"/>
          </a:xfrm>
        </p:spPr>
        <p:txBody>
          <a:bodyPr anchor="b"/>
          <a:lstStyle>
            <a:lvl1pPr>
              <a:defRPr sz="6000" b="1" i="0">
                <a:latin typeface="Ample" charset="0"/>
                <a:ea typeface="Ample" charset="0"/>
                <a:cs typeface="Ample" charset="0"/>
              </a:defRPr>
            </a:lvl1pPr>
          </a:lstStyle>
          <a:p>
            <a:r>
              <a:rPr lang="fr-FR"/>
              <a:t>FIN</a:t>
            </a:r>
          </a:p>
        </p:txBody>
      </p:sp>
      <p:sp>
        <p:nvSpPr>
          <p:cNvPr id="4" name="Espace réservé de la date 3"/>
          <p:cNvSpPr>
            <a:spLocks noGrp="1"/>
          </p:cNvSpPr>
          <p:nvPr>
            <p:ph type="dt" sz="half" idx="10"/>
          </p:nvPr>
        </p:nvSpPr>
        <p:spPr>
          <a:xfrm>
            <a:off x="1606550" y="6356350"/>
            <a:ext cx="1974850" cy="365125"/>
          </a:xfrm>
        </p:spPr>
        <p:txBody>
          <a:bodyPr/>
          <a:lstStyle>
            <a:lvl1pPr>
              <a:defRPr sz="1000" b="0" i="0">
                <a:solidFill>
                  <a:schemeClr val="bg1">
                    <a:lumMod val="75000"/>
                  </a:schemeClr>
                </a:solidFill>
                <a:latin typeface="Arial" charset="0"/>
                <a:ea typeface="Arial" charset="0"/>
                <a:cs typeface="Arial" charset="0"/>
              </a:defRPr>
            </a:lvl1pPr>
          </a:lstStyle>
          <a:p>
            <a:endParaRPr lang="fr-FR"/>
          </a:p>
        </p:txBody>
      </p:sp>
      <p:sp>
        <p:nvSpPr>
          <p:cNvPr id="5" name="Espace réservé du pied de page 4"/>
          <p:cNvSpPr>
            <a:spLocks noGrp="1"/>
          </p:cNvSpPr>
          <p:nvPr>
            <p:ph type="ftr" sz="quarter" idx="11"/>
          </p:nvPr>
        </p:nvSpPr>
        <p:spPr/>
        <p:txBody>
          <a:bodyPr/>
          <a:lstStyle>
            <a:lvl1pPr>
              <a:defRPr sz="1000" b="0" i="0">
                <a:solidFill>
                  <a:schemeClr val="bg1">
                    <a:lumMod val="75000"/>
                  </a:schemeClr>
                </a:solidFill>
                <a:latin typeface="Arial" charset="0"/>
                <a:ea typeface="Arial" charset="0"/>
                <a:cs typeface="Arial" charset="0"/>
              </a:defRPr>
            </a:lvl1pPr>
          </a:lstStyle>
          <a:p>
            <a:r>
              <a:rPr lang="fr-FR"/>
              <a:t>Portail SI-Samu - Gestion des patients - Présentation détaillée des fonctionnalités</a:t>
            </a:r>
          </a:p>
        </p:txBody>
      </p:sp>
      <p:sp>
        <p:nvSpPr>
          <p:cNvPr id="6" name="Espace réservé du numéro de diapositive 5"/>
          <p:cNvSpPr>
            <a:spLocks noGrp="1"/>
          </p:cNvSpPr>
          <p:nvPr>
            <p:ph type="sldNum" sz="quarter" idx="12"/>
          </p:nvPr>
        </p:nvSpPr>
        <p:spPr/>
        <p:txBody>
          <a:bodyPr/>
          <a:lstStyle>
            <a:lvl1pPr>
              <a:defRPr sz="1000" b="0" i="0">
                <a:solidFill>
                  <a:schemeClr val="bg1">
                    <a:lumMod val="75000"/>
                  </a:schemeClr>
                </a:solidFill>
                <a:latin typeface="Arial" charset="0"/>
                <a:ea typeface="Arial" charset="0"/>
                <a:cs typeface="Arial" charset="0"/>
              </a:defRPr>
            </a:lvl1pPr>
          </a:lstStyle>
          <a:p>
            <a:fld id="{C19B0B0C-5E37-A542-B809-6BB319648EF9}" type="slidenum">
              <a:rPr lang="fr-FR" smtClean="0"/>
              <a:pPr/>
              <a:t>‹N°›</a:t>
            </a:fld>
            <a:endParaRPr lang="fr-FR"/>
          </a:p>
        </p:txBody>
      </p:sp>
      <p:pic>
        <p:nvPicPr>
          <p:cNvPr id="7" name="Imag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61230" y="1092501"/>
            <a:ext cx="6469540" cy="5394796"/>
          </a:xfrm>
          <a:prstGeom prst="rect">
            <a:avLst/>
          </a:prstGeom>
        </p:spPr>
      </p:pic>
      <p:pic>
        <p:nvPicPr>
          <p:cNvPr id="8" name="Image 7"/>
          <p:cNvPicPr>
            <a:picLocks noChangeAspect="1"/>
          </p:cNvPicPr>
          <p:nvPr userDrawn="1"/>
        </p:nvPicPr>
        <p:blipFill rotWithShape="1">
          <a:blip r:embed="rId3">
            <a:extLst>
              <a:ext uri="{28A0092B-C50C-407E-A947-70E740481C1C}">
                <a14:useLocalDpi xmlns:a14="http://schemas.microsoft.com/office/drawing/2010/main" val="0"/>
              </a:ext>
            </a:extLst>
          </a:blip>
          <a:srcRect r="39398"/>
          <a:stretch/>
        </p:blipFill>
        <p:spPr>
          <a:xfrm>
            <a:off x="402957" y="5914623"/>
            <a:ext cx="746393" cy="851922"/>
          </a:xfrm>
          <a:prstGeom prst="rect">
            <a:avLst/>
          </a:prstGeom>
        </p:spPr>
      </p:pic>
    </p:spTree>
    <p:extLst>
      <p:ext uri="{BB962C8B-B14F-4D97-AF65-F5344CB8AC3E}">
        <p14:creationId xmlns:p14="http://schemas.microsoft.com/office/powerpoint/2010/main" val="217429031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a:t>Cliquez et modifiez le titre</a:t>
            </a: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Cliquez pour modifier le style des sous-titres du masque</a:t>
            </a:r>
          </a:p>
        </p:txBody>
      </p:sp>
      <p:sp>
        <p:nvSpPr>
          <p:cNvPr id="7" name="Rectangle 6"/>
          <p:cNvSpPr/>
          <p:nvPr userDrawn="1"/>
        </p:nvSpPr>
        <p:spPr>
          <a:xfrm>
            <a:off x="0" y="0"/>
            <a:ext cx="12192000" cy="6858000"/>
          </a:xfrm>
          <a:prstGeom prst="rect">
            <a:avLst/>
          </a:prstGeom>
          <a:solidFill>
            <a:srgbClr val="A8D9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99783" y="4124618"/>
            <a:ext cx="3025933" cy="2523253"/>
          </a:xfrm>
          <a:prstGeom prst="rect">
            <a:avLst/>
          </a:prstGeom>
        </p:spPr>
      </p:pic>
      <p:pic>
        <p:nvPicPr>
          <p:cNvPr id="10" name="Image 9"/>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99783" y="0"/>
            <a:ext cx="4694328" cy="3914489"/>
          </a:xfrm>
          <a:prstGeom prst="rect">
            <a:avLst/>
          </a:prstGeom>
        </p:spPr>
      </p:pic>
      <p:sp>
        <p:nvSpPr>
          <p:cNvPr id="4" name="Espace réservé de la date 3"/>
          <p:cNvSpPr>
            <a:spLocks noGrp="1"/>
          </p:cNvSpPr>
          <p:nvPr>
            <p:ph type="dt" sz="half" idx="10"/>
          </p:nvPr>
        </p:nvSpPr>
        <p:spPr/>
        <p:txBody>
          <a:bodyPr/>
          <a:lstStyle>
            <a:lvl1pPr>
              <a:defRPr sz="1000" b="0" i="0">
                <a:latin typeface="Arial" charset="0"/>
                <a:ea typeface="Arial" charset="0"/>
                <a:cs typeface="Arial"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000" b="0" i="0" u="none" strike="noStrike" kern="1200" cap="none" spc="0" normalizeH="0" baseline="0" noProof="0" dirty="0">
              <a:ln>
                <a:noFill/>
              </a:ln>
              <a:solidFill>
                <a:prstClr val="black">
                  <a:tint val="75000"/>
                </a:prstClr>
              </a:solidFill>
              <a:effectLst/>
              <a:uLnTx/>
              <a:uFillTx/>
              <a:latin typeface="Arial" charset="0"/>
              <a:cs typeface="Arial" charset="0"/>
            </a:endParaRPr>
          </a:p>
        </p:txBody>
      </p:sp>
      <p:sp>
        <p:nvSpPr>
          <p:cNvPr id="5" name="Espace réservé du pied de page 4"/>
          <p:cNvSpPr>
            <a:spLocks noGrp="1"/>
          </p:cNvSpPr>
          <p:nvPr>
            <p:ph type="ftr" sz="quarter" idx="11"/>
          </p:nvPr>
        </p:nvSpPr>
        <p:spPr/>
        <p:txBody>
          <a:bodyPr/>
          <a:lstStyle>
            <a:lvl1pPr>
              <a:defRPr sz="1000" b="0" i="0">
                <a:latin typeface="Arial" charset="0"/>
                <a:ea typeface="Arial" charset="0"/>
                <a:cs typeface="Arial"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tint val="75000"/>
                  </a:prstClr>
                </a:solidFill>
                <a:effectLst/>
                <a:uLnTx/>
                <a:uFillTx/>
                <a:latin typeface="Arial" charset="0"/>
                <a:cs typeface="Arial" charset="0"/>
              </a:rPr>
              <a:t>Portail SI-Samu - Gestion des patients - Présentation détaillée des fonctionnalités</a:t>
            </a:r>
            <a:endParaRPr kumimoji="0" lang="fr-FR" sz="1000" b="0" i="0" u="none" strike="noStrike" kern="1200" cap="none" spc="0" normalizeH="0" baseline="0" noProof="0" dirty="0">
              <a:ln>
                <a:noFill/>
              </a:ln>
              <a:solidFill>
                <a:prstClr val="black">
                  <a:tint val="75000"/>
                </a:prstClr>
              </a:solidFill>
              <a:effectLst/>
              <a:uLnTx/>
              <a:uFillTx/>
              <a:latin typeface="Arial" charset="0"/>
              <a:cs typeface="Arial" charset="0"/>
            </a:endParaRPr>
          </a:p>
        </p:txBody>
      </p:sp>
      <p:sp>
        <p:nvSpPr>
          <p:cNvPr id="6" name="Espace réservé du numéro de diapositive 5"/>
          <p:cNvSpPr>
            <a:spLocks noGrp="1"/>
          </p:cNvSpPr>
          <p:nvPr>
            <p:ph type="sldNum" sz="quarter" idx="12"/>
          </p:nvPr>
        </p:nvSpPr>
        <p:spPr/>
        <p:txBody>
          <a:bodyPr/>
          <a:lstStyle>
            <a:lvl1pPr>
              <a:defRPr sz="1000" b="0" i="0">
                <a:latin typeface="Arial" charset="0"/>
                <a:ea typeface="Arial" charset="0"/>
                <a:cs typeface="Arial"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19B0B0C-5E37-A542-B809-6BB319648EF9}" type="slidenum">
              <a:rPr kumimoji="0" lang="fr-FR" sz="1000" b="0" i="0" u="none" strike="noStrike" kern="1200" cap="none" spc="0" normalizeH="0" baseline="0" noProof="0" smtClean="0">
                <a:ln>
                  <a:noFill/>
                </a:ln>
                <a:solidFill>
                  <a:prstClr val="black">
                    <a:tint val="75000"/>
                  </a:prstClr>
                </a:solidFill>
                <a:effectLst/>
                <a:uLnTx/>
                <a:uFillTx/>
                <a:latin typeface="Arial"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fr-FR" sz="1000" b="0" i="0" u="none" strike="noStrike" kern="1200" cap="none" spc="0" normalizeH="0" baseline="0" noProof="0" dirty="0">
              <a:ln>
                <a:noFill/>
              </a:ln>
              <a:solidFill>
                <a:prstClr val="black">
                  <a:tint val="75000"/>
                </a:prstClr>
              </a:solidFill>
              <a:effectLst/>
              <a:uLnTx/>
              <a:uFillTx/>
              <a:latin typeface="Arial" charset="0"/>
              <a:cs typeface="Arial" charset="0"/>
            </a:endParaRPr>
          </a:p>
        </p:txBody>
      </p:sp>
    </p:spTree>
    <p:extLst>
      <p:ext uri="{BB962C8B-B14F-4D97-AF65-F5344CB8AC3E}">
        <p14:creationId xmlns:p14="http://schemas.microsoft.com/office/powerpoint/2010/main" val="163807309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Diapositive de titre">
    <p:spTree>
      <p:nvGrpSpPr>
        <p:cNvPr id="1" name=""/>
        <p:cNvGrpSpPr/>
        <p:nvPr/>
      </p:nvGrpSpPr>
      <p:grpSpPr>
        <a:xfrm>
          <a:off x="0" y="0"/>
          <a:ext cx="0" cy="0"/>
          <a:chOff x="0" y="0"/>
          <a:chExt cx="0" cy="0"/>
        </a:xfrm>
      </p:grpSpPr>
      <p:sp>
        <p:nvSpPr>
          <p:cNvPr id="11" name="Rectangle 10"/>
          <p:cNvSpPr/>
          <p:nvPr userDrawn="1"/>
        </p:nvSpPr>
        <p:spPr>
          <a:xfrm>
            <a:off x="0" y="0"/>
            <a:ext cx="12192000" cy="6858000"/>
          </a:xfrm>
          <a:prstGeom prst="rect">
            <a:avLst/>
          </a:prstGeom>
          <a:solidFill>
            <a:srgbClr val="275A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2" name="Image 1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99783" y="0"/>
            <a:ext cx="4694328" cy="3914489"/>
          </a:xfrm>
          <a:prstGeom prst="rect">
            <a:avLst/>
          </a:prstGeom>
        </p:spPr>
      </p:pic>
      <p:sp>
        <p:nvSpPr>
          <p:cNvPr id="4" name="Espace réservé de la date 3"/>
          <p:cNvSpPr>
            <a:spLocks noGrp="1"/>
          </p:cNvSpPr>
          <p:nvPr>
            <p:ph type="dt" sz="half" idx="10"/>
          </p:nvPr>
        </p:nvSpPr>
        <p:spPr>
          <a:ln>
            <a:noFill/>
          </a:ln>
        </p:spPr>
        <p:txBody>
          <a:bodyPr/>
          <a:lstStyle>
            <a:lvl1pPr>
              <a:defRPr sz="1000" b="0" i="0">
                <a:solidFill>
                  <a:schemeClr val="bg1">
                    <a:lumMod val="85000"/>
                  </a:schemeClr>
                </a:solidFill>
                <a:latin typeface="Arial" charset="0"/>
                <a:ea typeface="Arial" charset="0"/>
                <a:cs typeface="Arial"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000" b="0" i="0" u="none" strike="noStrike" kern="1200" cap="none" spc="0" normalizeH="0" baseline="0" noProof="0" dirty="0">
              <a:ln>
                <a:noFill/>
              </a:ln>
              <a:solidFill>
                <a:prstClr val="white">
                  <a:lumMod val="85000"/>
                </a:prstClr>
              </a:solidFill>
              <a:effectLst/>
              <a:uLnTx/>
              <a:uFillTx/>
              <a:latin typeface="Arial" charset="0"/>
              <a:cs typeface="Arial" charset="0"/>
            </a:endParaRPr>
          </a:p>
        </p:txBody>
      </p:sp>
      <p:sp>
        <p:nvSpPr>
          <p:cNvPr id="5" name="Espace réservé du pied de page 4"/>
          <p:cNvSpPr>
            <a:spLocks noGrp="1"/>
          </p:cNvSpPr>
          <p:nvPr>
            <p:ph type="ftr" sz="quarter" idx="11"/>
          </p:nvPr>
        </p:nvSpPr>
        <p:spPr>
          <a:ln>
            <a:noFill/>
          </a:ln>
        </p:spPr>
        <p:txBody>
          <a:bodyPr/>
          <a:lstStyle>
            <a:lvl1pPr>
              <a:defRPr sz="1000" b="0" i="0">
                <a:solidFill>
                  <a:schemeClr val="bg1">
                    <a:lumMod val="85000"/>
                  </a:schemeClr>
                </a:solidFill>
                <a:latin typeface="Arial" charset="0"/>
                <a:ea typeface="Arial" charset="0"/>
                <a:cs typeface="Arial"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white">
                    <a:lumMod val="85000"/>
                  </a:prstClr>
                </a:solidFill>
                <a:effectLst/>
                <a:uLnTx/>
                <a:uFillTx/>
                <a:latin typeface="Arial" charset="0"/>
                <a:cs typeface="Arial" charset="0"/>
              </a:rPr>
              <a:t>Portail SI-Samu - Gestion des patients - Présentation détaillée des fonctionnalités</a:t>
            </a:r>
            <a:endParaRPr kumimoji="0" lang="fr-FR" sz="1000" b="0" i="0" u="none" strike="noStrike" kern="1200" cap="none" spc="0" normalizeH="0" baseline="0" noProof="0" dirty="0">
              <a:ln>
                <a:noFill/>
              </a:ln>
              <a:solidFill>
                <a:prstClr val="white">
                  <a:lumMod val="85000"/>
                </a:prstClr>
              </a:solidFill>
              <a:effectLst/>
              <a:uLnTx/>
              <a:uFillTx/>
              <a:latin typeface="Arial" charset="0"/>
              <a:cs typeface="Arial" charset="0"/>
            </a:endParaRPr>
          </a:p>
        </p:txBody>
      </p:sp>
      <p:sp>
        <p:nvSpPr>
          <p:cNvPr id="6" name="Espace réservé du numéro de diapositive 5"/>
          <p:cNvSpPr>
            <a:spLocks noGrp="1"/>
          </p:cNvSpPr>
          <p:nvPr>
            <p:ph type="sldNum" sz="quarter" idx="12"/>
          </p:nvPr>
        </p:nvSpPr>
        <p:spPr>
          <a:ln>
            <a:noFill/>
          </a:ln>
        </p:spPr>
        <p:txBody>
          <a:bodyPr/>
          <a:lstStyle>
            <a:lvl1pPr>
              <a:defRPr sz="1000" b="0" i="0">
                <a:solidFill>
                  <a:schemeClr val="bg1">
                    <a:lumMod val="85000"/>
                  </a:schemeClr>
                </a:solidFill>
                <a:latin typeface="Arial" charset="0"/>
                <a:ea typeface="Arial" charset="0"/>
                <a:cs typeface="Arial"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19B0B0C-5E37-A542-B809-6BB319648EF9}" type="slidenum">
              <a:rPr kumimoji="0" lang="fr-FR" sz="1000" b="0" i="0" u="none" strike="noStrike" kern="1200" cap="none" spc="0" normalizeH="0" baseline="0" noProof="0" smtClean="0">
                <a:ln>
                  <a:noFill/>
                </a:ln>
                <a:solidFill>
                  <a:prstClr val="white">
                    <a:lumMod val="85000"/>
                  </a:prstClr>
                </a:solidFill>
                <a:effectLst/>
                <a:uLnTx/>
                <a:uFillTx/>
                <a:latin typeface="Arial"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fr-FR" sz="1000" b="0" i="0" u="none" strike="noStrike" kern="1200" cap="none" spc="0" normalizeH="0" baseline="0" noProof="0" dirty="0">
              <a:ln>
                <a:noFill/>
              </a:ln>
              <a:solidFill>
                <a:prstClr val="white">
                  <a:lumMod val="85000"/>
                </a:prstClr>
              </a:solidFill>
              <a:effectLst/>
              <a:uLnTx/>
              <a:uFillTx/>
              <a:latin typeface="Arial" charset="0"/>
              <a:cs typeface="Arial" charset="0"/>
            </a:endParaRPr>
          </a:p>
        </p:txBody>
      </p:sp>
      <p:pic>
        <p:nvPicPr>
          <p:cNvPr id="15" name="Image 14"/>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99783" y="4124618"/>
            <a:ext cx="3025933" cy="2523253"/>
          </a:xfrm>
          <a:prstGeom prst="rect">
            <a:avLst/>
          </a:prstGeom>
        </p:spPr>
      </p:pic>
    </p:spTree>
    <p:extLst>
      <p:ext uri="{BB962C8B-B14F-4D97-AF65-F5344CB8AC3E}">
        <p14:creationId xmlns:p14="http://schemas.microsoft.com/office/powerpoint/2010/main" val="16281048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Diapositive de titre">
    <p:spTree>
      <p:nvGrpSpPr>
        <p:cNvPr id="1" name=""/>
        <p:cNvGrpSpPr/>
        <p:nvPr/>
      </p:nvGrpSpPr>
      <p:grpSpPr>
        <a:xfrm>
          <a:off x="0" y="0"/>
          <a:ext cx="0" cy="0"/>
          <a:chOff x="0" y="0"/>
          <a:chExt cx="0" cy="0"/>
        </a:xfrm>
      </p:grpSpPr>
      <p:sp>
        <p:nvSpPr>
          <p:cNvPr id="9" name="Rectangle 8"/>
          <p:cNvSpPr/>
          <p:nvPr userDrawn="1"/>
        </p:nvSpPr>
        <p:spPr>
          <a:xfrm>
            <a:off x="0" y="0"/>
            <a:ext cx="12192000" cy="6858000"/>
          </a:xfrm>
          <a:prstGeom prst="rect">
            <a:avLst/>
          </a:prstGeom>
          <a:solidFill>
            <a:srgbClr val="33A0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4" name="Image 1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99783" y="0"/>
            <a:ext cx="4694328" cy="3914489"/>
          </a:xfrm>
          <a:prstGeom prst="rect">
            <a:avLst/>
          </a:prstGeom>
        </p:spPr>
      </p:pic>
      <p:sp>
        <p:nvSpPr>
          <p:cNvPr id="4" name="Espace réservé de la date 3"/>
          <p:cNvSpPr>
            <a:spLocks noGrp="1"/>
          </p:cNvSpPr>
          <p:nvPr>
            <p:ph type="dt" sz="half" idx="10"/>
          </p:nvPr>
        </p:nvSpPr>
        <p:spPr>
          <a:ln>
            <a:noFill/>
          </a:ln>
        </p:spPr>
        <p:txBody>
          <a:bodyPr/>
          <a:lstStyle>
            <a:lvl1pPr>
              <a:defRPr sz="1000" b="0" i="0">
                <a:solidFill>
                  <a:schemeClr val="bg1">
                    <a:lumMod val="85000"/>
                  </a:schemeClr>
                </a:solidFill>
                <a:latin typeface="Arial" charset="0"/>
                <a:ea typeface="Arial" charset="0"/>
                <a:cs typeface="Arial"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000" b="0" i="0" u="none" strike="noStrike" kern="1200" cap="none" spc="0" normalizeH="0" baseline="0" noProof="0" dirty="0">
              <a:ln>
                <a:noFill/>
              </a:ln>
              <a:solidFill>
                <a:prstClr val="white">
                  <a:lumMod val="85000"/>
                </a:prstClr>
              </a:solidFill>
              <a:effectLst/>
              <a:uLnTx/>
              <a:uFillTx/>
              <a:latin typeface="Arial" charset="0"/>
              <a:cs typeface="Arial" charset="0"/>
            </a:endParaRPr>
          </a:p>
        </p:txBody>
      </p:sp>
      <p:sp>
        <p:nvSpPr>
          <p:cNvPr id="5" name="Espace réservé du pied de page 4"/>
          <p:cNvSpPr>
            <a:spLocks noGrp="1"/>
          </p:cNvSpPr>
          <p:nvPr>
            <p:ph type="ftr" sz="quarter" idx="11"/>
          </p:nvPr>
        </p:nvSpPr>
        <p:spPr>
          <a:ln>
            <a:noFill/>
          </a:ln>
        </p:spPr>
        <p:txBody>
          <a:bodyPr/>
          <a:lstStyle>
            <a:lvl1pPr>
              <a:defRPr sz="1000" b="0" i="0">
                <a:solidFill>
                  <a:schemeClr val="bg1">
                    <a:lumMod val="85000"/>
                  </a:schemeClr>
                </a:solidFill>
                <a:latin typeface="Arial" charset="0"/>
                <a:ea typeface="Arial" charset="0"/>
                <a:cs typeface="Arial"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white">
                    <a:lumMod val="85000"/>
                  </a:prstClr>
                </a:solidFill>
                <a:effectLst/>
                <a:uLnTx/>
                <a:uFillTx/>
                <a:latin typeface="Arial" charset="0"/>
                <a:cs typeface="Arial" charset="0"/>
              </a:rPr>
              <a:t>Portail SI-Samu - Gestion des patients - Présentation détaillée des fonctionnalités</a:t>
            </a:r>
            <a:endParaRPr kumimoji="0" lang="fr-FR" sz="1000" b="0" i="0" u="none" strike="noStrike" kern="1200" cap="none" spc="0" normalizeH="0" baseline="0" noProof="0" dirty="0">
              <a:ln>
                <a:noFill/>
              </a:ln>
              <a:solidFill>
                <a:prstClr val="white">
                  <a:lumMod val="85000"/>
                </a:prstClr>
              </a:solidFill>
              <a:effectLst/>
              <a:uLnTx/>
              <a:uFillTx/>
              <a:latin typeface="Arial" charset="0"/>
              <a:cs typeface="Arial" charset="0"/>
            </a:endParaRPr>
          </a:p>
        </p:txBody>
      </p:sp>
      <p:sp>
        <p:nvSpPr>
          <p:cNvPr id="6" name="Espace réservé du numéro de diapositive 5"/>
          <p:cNvSpPr>
            <a:spLocks noGrp="1"/>
          </p:cNvSpPr>
          <p:nvPr>
            <p:ph type="sldNum" sz="quarter" idx="12"/>
          </p:nvPr>
        </p:nvSpPr>
        <p:spPr>
          <a:ln>
            <a:noFill/>
          </a:ln>
        </p:spPr>
        <p:txBody>
          <a:bodyPr/>
          <a:lstStyle>
            <a:lvl1pPr>
              <a:defRPr sz="1000" b="0" i="0">
                <a:solidFill>
                  <a:schemeClr val="bg1">
                    <a:lumMod val="85000"/>
                  </a:schemeClr>
                </a:solidFill>
                <a:latin typeface="Arial" charset="0"/>
                <a:ea typeface="Arial" charset="0"/>
                <a:cs typeface="Arial"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19B0B0C-5E37-A542-B809-6BB319648EF9}" type="slidenum">
              <a:rPr kumimoji="0" lang="fr-FR" sz="1000" b="0" i="0" u="none" strike="noStrike" kern="1200" cap="none" spc="0" normalizeH="0" baseline="0" noProof="0" smtClean="0">
                <a:ln>
                  <a:noFill/>
                </a:ln>
                <a:solidFill>
                  <a:prstClr val="white">
                    <a:lumMod val="85000"/>
                  </a:prstClr>
                </a:solidFill>
                <a:effectLst/>
                <a:uLnTx/>
                <a:uFillTx/>
                <a:latin typeface="Arial"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fr-FR" sz="1000" b="0" i="0" u="none" strike="noStrike" kern="1200" cap="none" spc="0" normalizeH="0" baseline="0" noProof="0" dirty="0">
              <a:ln>
                <a:noFill/>
              </a:ln>
              <a:solidFill>
                <a:prstClr val="white">
                  <a:lumMod val="85000"/>
                </a:prstClr>
              </a:solidFill>
              <a:effectLst/>
              <a:uLnTx/>
              <a:uFillTx/>
              <a:latin typeface="Arial" charset="0"/>
              <a:cs typeface="Arial" charset="0"/>
            </a:endParaRPr>
          </a:p>
        </p:txBody>
      </p:sp>
      <p:pic>
        <p:nvPicPr>
          <p:cNvPr id="15" name="Image 14"/>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99783" y="4124618"/>
            <a:ext cx="3025933" cy="2523253"/>
          </a:xfrm>
          <a:prstGeom prst="rect">
            <a:avLst/>
          </a:prstGeom>
        </p:spPr>
      </p:pic>
    </p:spTree>
    <p:extLst>
      <p:ext uri="{BB962C8B-B14F-4D97-AF65-F5344CB8AC3E}">
        <p14:creationId xmlns:p14="http://schemas.microsoft.com/office/powerpoint/2010/main" val="17696018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En-tête de section">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831850" y="509435"/>
            <a:ext cx="2259693" cy="1166132"/>
          </a:xfrm>
        </p:spPr>
        <p:txBody>
          <a:bodyPr anchor="b"/>
          <a:lstStyle>
            <a:lvl1pPr>
              <a:defRPr sz="6000" b="1" i="0">
                <a:latin typeface="Ample" charset="0"/>
                <a:ea typeface="Ample" charset="0"/>
                <a:cs typeface="Ample" charset="0"/>
              </a:defRPr>
            </a:lvl1pPr>
          </a:lstStyle>
          <a:p>
            <a:r>
              <a:rPr lang="fr-FR"/>
              <a:t>FIN</a:t>
            </a:r>
          </a:p>
        </p:txBody>
      </p:sp>
      <p:pic>
        <p:nvPicPr>
          <p:cNvPr id="7" name="Imag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861230" y="1092501"/>
            <a:ext cx="6469540" cy="5394796"/>
          </a:xfrm>
          <a:prstGeom prst="rect">
            <a:avLst/>
          </a:prstGeom>
        </p:spPr>
      </p:pic>
      <p:pic>
        <p:nvPicPr>
          <p:cNvPr id="8" name="Image 7"/>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402957" y="5914623"/>
            <a:ext cx="746393" cy="851922"/>
          </a:xfrm>
          <a:prstGeom prst="rect">
            <a:avLst/>
          </a:prstGeom>
        </p:spPr>
      </p:pic>
      <p:sp>
        <p:nvSpPr>
          <p:cNvPr id="9"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800">
                <a:solidFill>
                  <a:schemeClr val="tx1">
                    <a:tint val="75000"/>
                  </a:schemeClr>
                </a:solidFill>
              </a:defRPr>
            </a:lvl1pPr>
          </a:lstStyle>
          <a:p>
            <a:r>
              <a:rPr lang="fr-FR"/>
              <a:t>Portail SI-Samu - Gestion des patients - Présentation détaillée des fonctionnalités</a:t>
            </a:r>
          </a:p>
        </p:txBody>
      </p:sp>
      <p:sp>
        <p:nvSpPr>
          <p:cNvPr id="10"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CCF8C1-5404-E341-9C7A-ED6FF7A8F5C9}" type="slidenum">
              <a:rPr lang="fr-FR" smtClean="0"/>
              <a:t>‹N°›</a:t>
            </a:fld>
            <a:endParaRPr lang="fr-FR"/>
          </a:p>
        </p:txBody>
      </p:sp>
    </p:spTree>
    <p:extLst>
      <p:ext uri="{BB962C8B-B14F-4D97-AF65-F5344CB8AC3E}">
        <p14:creationId xmlns:p14="http://schemas.microsoft.com/office/powerpoint/2010/main" val="376007051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10" name="object 33"/>
          <p:cNvSpPr/>
          <p:nvPr userDrawn="1"/>
        </p:nvSpPr>
        <p:spPr>
          <a:xfrm>
            <a:off x="11021245" y="6358438"/>
            <a:ext cx="341907" cy="379896"/>
          </a:xfrm>
          <a:custGeom>
            <a:avLst/>
            <a:gdLst/>
            <a:ahLst/>
            <a:cxnLst/>
            <a:rect l="l" t="t" r="r" b="b"/>
            <a:pathLst>
              <a:path w="165734" h="184150">
                <a:moveTo>
                  <a:pt x="22888" y="0"/>
                </a:moveTo>
                <a:lnTo>
                  <a:pt x="11626" y="3146"/>
                </a:lnTo>
                <a:lnTo>
                  <a:pt x="3270" y="11326"/>
                </a:lnTo>
                <a:lnTo>
                  <a:pt x="0" y="23285"/>
                </a:lnTo>
                <a:lnTo>
                  <a:pt x="0" y="160356"/>
                </a:lnTo>
                <a:lnTo>
                  <a:pt x="3268" y="172309"/>
                </a:lnTo>
                <a:lnTo>
                  <a:pt x="11622" y="180488"/>
                </a:lnTo>
                <a:lnTo>
                  <a:pt x="22883" y="183634"/>
                </a:lnTo>
                <a:lnTo>
                  <a:pt x="34874" y="180485"/>
                </a:lnTo>
                <a:lnTo>
                  <a:pt x="153581" y="111956"/>
                </a:lnTo>
                <a:lnTo>
                  <a:pt x="162303" y="103144"/>
                </a:lnTo>
                <a:lnTo>
                  <a:pt x="165211" y="91815"/>
                </a:lnTo>
                <a:lnTo>
                  <a:pt x="162303" y="80490"/>
                </a:lnTo>
                <a:lnTo>
                  <a:pt x="153581" y="71684"/>
                </a:lnTo>
                <a:lnTo>
                  <a:pt x="34874" y="3142"/>
                </a:lnTo>
                <a:lnTo>
                  <a:pt x="22888" y="0"/>
                </a:lnTo>
                <a:close/>
              </a:path>
            </a:pathLst>
          </a:custGeom>
          <a:solidFill>
            <a:srgbClr val="3D5C7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397" b="0" i="0" u="none" strike="noStrike" kern="1200" cap="none" spc="0" normalizeH="0" baseline="0" noProof="0" dirty="0">
              <a:ln>
                <a:noFill/>
              </a:ln>
              <a:solidFill>
                <a:prstClr val="black"/>
              </a:solidFill>
              <a:effectLst/>
              <a:uLnTx/>
              <a:uFillTx/>
              <a:latin typeface="Avenir Roman" charset="0"/>
              <a:ea typeface="+mn-ea"/>
              <a:cs typeface="+mn-cs"/>
            </a:endParaRPr>
          </a:p>
        </p:txBody>
      </p:sp>
      <p:sp>
        <p:nvSpPr>
          <p:cNvPr id="2" name="Titre 1"/>
          <p:cNvSpPr>
            <a:spLocks noGrp="1"/>
          </p:cNvSpPr>
          <p:nvPr>
            <p:ph type="title"/>
          </p:nvPr>
        </p:nvSpPr>
        <p:spPr>
          <a:xfrm>
            <a:off x="2641600" y="238997"/>
            <a:ext cx="8712200" cy="1325563"/>
          </a:xfrm>
        </p:spPr>
        <p:txBody>
          <a:bodyPr>
            <a:normAutofit/>
          </a:bodyPr>
          <a:lstStyle>
            <a:lvl1pPr algn="l" defTabSz="914400" rtl="0" eaLnBrk="1" latinLnBrk="0" hangingPunct="1">
              <a:lnSpc>
                <a:spcPct val="90000"/>
              </a:lnSpc>
              <a:spcBef>
                <a:spcPct val="0"/>
              </a:spcBef>
              <a:buNone/>
              <a:defRPr lang="fr-FR" sz="4400" b="1" kern="1200" dirty="0">
                <a:solidFill>
                  <a:schemeClr val="tx2"/>
                </a:solidFill>
                <a:latin typeface="Ample" charset="0"/>
                <a:ea typeface="Ample" charset="0"/>
                <a:cs typeface="Ample" charset="0"/>
              </a:defRPr>
            </a:lvl1pPr>
          </a:lstStyle>
          <a:p>
            <a:r>
              <a:rPr lang="fr-FR" dirty="0"/>
              <a:t>Cliquez et modifiez le titre</a:t>
            </a:r>
          </a:p>
        </p:txBody>
      </p:sp>
      <p:sp>
        <p:nvSpPr>
          <p:cNvPr id="3" name="Espace réservé du contenu 2"/>
          <p:cNvSpPr>
            <a:spLocks noGrp="1"/>
          </p:cNvSpPr>
          <p:nvPr>
            <p:ph idx="1"/>
          </p:nvPr>
        </p:nvSpPr>
        <p:spPr>
          <a:xfrm>
            <a:off x="993228" y="2286000"/>
            <a:ext cx="10360572" cy="3628623"/>
          </a:xfrm>
        </p:spPr>
        <p:txBody>
          <a:bodyPr/>
          <a:lstStyle>
            <a:lvl1pPr>
              <a:buClr>
                <a:schemeClr val="tx2"/>
              </a:buClr>
              <a:defRPr>
                <a:latin typeface="Arial" charset="0"/>
                <a:ea typeface="Arial" charset="0"/>
                <a:cs typeface="Arial" charset="0"/>
              </a:defRPr>
            </a:lvl1pPr>
            <a:lvl2pPr>
              <a:buClr>
                <a:schemeClr val="tx2"/>
              </a:buClr>
              <a:defRPr>
                <a:latin typeface="Arial" charset="0"/>
                <a:ea typeface="Arial" charset="0"/>
                <a:cs typeface="Arial" charset="0"/>
              </a:defRPr>
            </a:lvl2pPr>
            <a:lvl3pPr>
              <a:buClr>
                <a:schemeClr val="tx2"/>
              </a:buClr>
              <a:defRPr>
                <a:latin typeface="Arial" charset="0"/>
                <a:ea typeface="Arial" charset="0"/>
                <a:cs typeface="Arial" charset="0"/>
              </a:defRPr>
            </a:lvl3pPr>
            <a:lvl4pPr>
              <a:buClr>
                <a:schemeClr val="tx2"/>
              </a:buClr>
              <a:defRPr>
                <a:latin typeface="Arial" charset="0"/>
                <a:ea typeface="Arial" charset="0"/>
                <a:cs typeface="Arial" charset="0"/>
              </a:defRPr>
            </a:lvl4pPr>
            <a:lvl5pPr>
              <a:buClr>
                <a:schemeClr val="tx2"/>
              </a:buClr>
              <a:defRPr>
                <a:latin typeface="Arial" charset="0"/>
                <a:ea typeface="Arial" charset="0"/>
                <a:cs typeface="Arial"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e la date 3"/>
          <p:cNvSpPr>
            <a:spLocks noGrp="1"/>
          </p:cNvSpPr>
          <p:nvPr>
            <p:ph type="dt" sz="half" idx="10"/>
          </p:nvPr>
        </p:nvSpPr>
        <p:spPr>
          <a:xfrm>
            <a:off x="1606550" y="6356350"/>
            <a:ext cx="1866722" cy="365125"/>
          </a:xfrm>
        </p:spPr>
        <p:txBody>
          <a:bodyPr/>
          <a:lstStyle>
            <a:lvl1pPr>
              <a:defRPr sz="1000">
                <a:solidFill>
                  <a:schemeClr val="bg1">
                    <a:lumMod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0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sp>
        <p:nvSpPr>
          <p:cNvPr id="5" name="Espace réservé du pied de page 4"/>
          <p:cNvSpPr>
            <a:spLocks noGrp="1"/>
          </p:cNvSpPr>
          <p:nvPr>
            <p:ph type="ftr" sz="quarter" idx="11"/>
          </p:nvPr>
        </p:nvSpPr>
        <p:spPr/>
        <p:txBody>
          <a:bodyPr/>
          <a:lstStyle>
            <a:lvl1pPr>
              <a:defRPr sz="1000">
                <a:solidFill>
                  <a:schemeClr val="bg1">
                    <a:lumMod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white">
                    <a:lumMod val="75000"/>
                  </a:prstClr>
                </a:solidFill>
                <a:effectLst/>
                <a:uLnTx/>
                <a:uFillTx/>
                <a:latin typeface="Calibri" panose="020F0502020204030204"/>
                <a:ea typeface="+mn-ea"/>
                <a:cs typeface="+mn-cs"/>
              </a:rPr>
              <a:t>Portail SI-Samu - Gestion des patients - Présentation détaillée des fonctionnalités</a:t>
            </a:r>
            <a:endParaRPr kumimoji="0" lang="fr-FR" sz="10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sp>
        <p:nvSpPr>
          <p:cNvPr id="6" name="Espace réservé du numéro de diapositive 5"/>
          <p:cNvSpPr>
            <a:spLocks noGrp="1"/>
          </p:cNvSpPr>
          <p:nvPr>
            <p:ph type="sldNum" sz="quarter" idx="12"/>
          </p:nvPr>
        </p:nvSpPr>
        <p:spPr/>
        <p:txBody>
          <a:bodyPr/>
          <a:lstStyle>
            <a:lvl1pPr>
              <a:defRPr sz="1000">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19B0B0C-5E37-A542-B809-6BB319648EF9}" type="slidenum">
              <a:rPr kumimoji="0" lang="fr-FR" sz="10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fr-FR" sz="1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 name="Image 7"/>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402957" y="-765327"/>
            <a:ext cx="2098399" cy="2590952"/>
          </a:xfrm>
          <a:prstGeom prst="rect">
            <a:avLst/>
          </a:prstGeom>
        </p:spPr>
      </p:pic>
      <p:pic>
        <p:nvPicPr>
          <p:cNvPr id="9" name="Image 8"/>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402957" y="5914623"/>
            <a:ext cx="746393" cy="851922"/>
          </a:xfrm>
          <a:prstGeom prst="rect">
            <a:avLst/>
          </a:prstGeom>
        </p:spPr>
      </p:pic>
    </p:spTree>
    <p:extLst>
      <p:ext uri="{BB962C8B-B14F-4D97-AF65-F5344CB8AC3E}">
        <p14:creationId xmlns:p14="http://schemas.microsoft.com/office/powerpoint/2010/main" val="337812573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1_Titre et contenu">
    <p:spTree>
      <p:nvGrpSpPr>
        <p:cNvPr id="1" name=""/>
        <p:cNvGrpSpPr/>
        <p:nvPr/>
      </p:nvGrpSpPr>
      <p:grpSpPr>
        <a:xfrm>
          <a:off x="0" y="0"/>
          <a:ext cx="0" cy="0"/>
          <a:chOff x="0" y="0"/>
          <a:chExt cx="0" cy="0"/>
        </a:xfrm>
      </p:grpSpPr>
      <p:sp>
        <p:nvSpPr>
          <p:cNvPr id="10" name="object 33"/>
          <p:cNvSpPr/>
          <p:nvPr userDrawn="1"/>
        </p:nvSpPr>
        <p:spPr>
          <a:xfrm>
            <a:off x="11021245" y="6349202"/>
            <a:ext cx="341907" cy="379896"/>
          </a:xfrm>
          <a:custGeom>
            <a:avLst/>
            <a:gdLst/>
            <a:ahLst/>
            <a:cxnLst/>
            <a:rect l="l" t="t" r="r" b="b"/>
            <a:pathLst>
              <a:path w="165734" h="184150">
                <a:moveTo>
                  <a:pt x="22888" y="0"/>
                </a:moveTo>
                <a:lnTo>
                  <a:pt x="11626" y="3146"/>
                </a:lnTo>
                <a:lnTo>
                  <a:pt x="3270" y="11326"/>
                </a:lnTo>
                <a:lnTo>
                  <a:pt x="0" y="23285"/>
                </a:lnTo>
                <a:lnTo>
                  <a:pt x="0" y="160356"/>
                </a:lnTo>
                <a:lnTo>
                  <a:pt x="3268" y="172309"/>
                </a:lnTo>
                <a:lnTo>
                  <a:pt x="11622" y="180488"/>
                </a:lnTo>
                <a:lnTo>
                  <a:pt x="22883" y="183634"/>
                </a:lnTo>
                <a:lnTo>
                  <a:pt x="34874" y="180485"/>
                </a:lnTo>
                <a:lnTo>
                  <a:pt x="153581" y="111956"/>
                </a:lnTo>
                <a:lnTo>
                  <a:pt x="162303" y="103144"/>
                </a:lnTo>
                <a:lnTo>
                  <a:pt x="165211" y="91815"/>
                </a:lnTo>
                <a:lnTo>
                  <a:pt x="162303" y="80490"/>
                </a:lnTo>
                <a:lnTo>
                  <a:pt x="153581" y="71684"/>
                </a:lnTo>
                <a:lnTo>
                  <a:pt x="34874" y="3142"/>
                </a:lnTo>
                <a:lnTo>
                  <a:pt x="22888" y="0"/>
                </a:lnTo>
                <a:close/>
              </a:path>
            </a:pathLst>
          </a:custGeom>
          <a:solidFill>
            <a:srgbClr val="3D5C7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397" b="0" i="0" u="none" strike="noStrike" kern="1200" cap="none" spc="0" normalizeH="0" baseline="0" noProof="0" dirty="0">
              <a:ln>
                <a:noFill/>
              </a:ln>
              <a:solidFill>
                <a:prstClr val="black"/>
              </a:solidFill>
              <a:effectLst/>
              <a:uLnTx/>
              <a:uFillTx/>
              <a:latin typeface="Avenir Roman" charset="0"/>
              <a:ea typeface="+mn-ea"/>
              <a:cs typeface="+mn-cs"/>
            </a:endParaRPr>
          </a:p>
        </p:txBody>
      </p:sp>
      <p:sp>
        <p:nvSpPr>
          <p:cNvPr id="2" name="Titre 1"/>
          <p:cNvSpPr>
            <a:spLocks noGrp="1"/>
          </p:cNvSpPr>
          <p:nvPr>
            <p:ph type="title"/>
          </p:nvPr>
        </p:nvSpPr>
        <p:spPr>
          <a:xfrm>
            <a:off x="2641600" y="249560"/>
            <a:ext cx="8712200" cy="1325563"/>
          </a:xfrm>
        </p:spPr>
        <p:txBody>
          <a:bodyPr>
            <a:normAutofit/>
          </a:bodyPr>
          <a:lstStyle>
            <a:lvl1pPr algn="l" defTabSz="914400" rtl="0" eaLnBrk="1" latinLnBrk="0" hangingPunct="1">
              <a:lnSpc>
                <a:spcPct val="90000"/>
              </a:lnSpc>
              <a:spcBef>
                <a:spcPct val="0"/>
              </a:spcBef>
              <a:buNone/>
              <a:defRPr lang="fr-FR" sz="4400" b="1" kern="1200" dirty="0">
                <a:solidFill>
                  <a:schemeClr val="tx2"/>
                </a:solidFill>
                <a:latin typeface="Ample" charset="0"/>
                <a:ea typeface="Ample" charset="0"/>
                <a:cs typeface="Ample" charset="0"/>
              </a:defRPr>
            </a:lvl1pPr>
          </a:lstStyle>
          <a:p>
            <a:r>
              <a:rPr lang="fr-FR" dirty="0"/>
              <a:t>Cliquez et modifiez le titre</a:t>
            </a:r>
          </a:p>
        </p:txBody>
      </p:sp>
      <p:sp>
        <p:nvSpPr>
          <p:cNvPr id="3" name="Espace réservé du contenu 2"/>
          <p:cNvSpPr>
            <a:spLocks noGrp="1"/>
          </p:cNvSpPr>
          <p:nvPr>
            <p:ph idx="1"/>
          </p:nvPr>
        </p:nvSpPr>
        <p:spPr>
          <a:xfrm>
            <a:off x="993227" y="2285998"/>
            <a:ext cx="10329041" cy="3628625"/>
          </a:xfrm>
        </p:spPr>
        <p:txBody>
          <a:bodyPr vert="horz" lIns="91440" tIns="45720" rIns="91440" bIns="45720" rtlCol="0">
            <a:normAutofit/>
          </a:bodyPr>
          <a:lstStyle>
            <a:lvl1pPr>
              <a:defRPr lang="fr-FR" dirty="0" smtClean="0">
                <a:latin typeface="Arial" charset="0"/>
                <a:ea typeface="Arial" charset="0"/>
                <a:cs typeface="Arial" charset="0"/>
              </a:defRPr>
            </a:lvl1pPr>
            <a:lvl2pPr>
              <a:defRPr lang="fr-FR" dirty="0" smtClean="0">
                <a:latin typeface="Arial" charset="0"/>
                <a:ea typeface="Arial" charset="0"/>
                <a:cs typeface="Arial" charset="0"/>
              </a:defRPr>
            </a:lvl2pPr>
            <a:lvl3pPr>
              <a:defRPr lang="fr-FR" dirty="0" smtClean="0">
                <a:latin typeface="Arial" charset="0"/>
                <a:ea typeface="Arial" charset="0"/>
                <a:cs typeface="Arial" charset="0"/>
              </a:defRPr>
            </a:lvl3pPr>
            <a:lvl4pPr>
              <a:defRPr lang="fr-FR" dirty="0" smtClean="0">
                <a:latin typeface="Arial" charset="0"/>
                <a:ea typeface="Arial" charset="0"/>
                <a:cs typeface="Arial" charset="0"/>
              </a:defRPr>
            </a:lvl4pPr>
            <a:lvl5pPr>
              <a:defRPr lang="fr-FR" dirty="0">
                <a:latin typeface="Arial" charset="0"/>
                <a:ea typeface="Arial" charset="0"/>
                <a:cs typeface="Arial" charset="0"/>
              </a:defRPr>
            </a:lvl5pPr>
          </a:lstStyle>
          <a:p>
            <a:pPr lvl="0">
              <a:buClr>
                <a:srgbClr val="3D5C71"/>
              </a:buClr>
            </a:pPr>
            <a:r>
              <a:rPr lang="fr-FR" dirty="0"/>
              <a:t>Cliquez pour modifier les styles du texte du masque</a:t>
            </a:r>
          </a:p>
          <a:p>
            <a:pPr lvl="1">
              <a:buClr>
                <a:srgbClr val="3D5C71"/>
              </a:buClr>
            </a:pPr>
            <a:r>
              <a:rPr lang="fr-FR" dirty="0"/>
              <a:t>Deuxième niveau</a:t>
            </a:r>
          </a:p>
          <a:p>
            <a:pPr lvl="2">
              <a:buClr>
                <a:srgbClr val="3D5C71"/>
              </a:buClr>
            </a:pPr>
            <a:r>
              <a:rPr lang="fr-FR" dirty="0"/>
              <a:t>Troisième niveau</a:t>
            </a:r>
          </a:p>
          <a:p>
            <a:pPr lvl="3">
              <a:buClr>
                <a:srgbClr val="3D5C71"/>
              </a:buClr>
            </a:pPr>
            <a:r>
              <a:rPr lang="fr-FR" dirty="0"/>
              <a:t>Quatrième niveau</a:t>
            </a:r>
          </a:p>
          <a:p>
            <a:pPr lvl="4">
              <a:buClr>
                <a:srgbClr val="3D5C71"/>
              </a:buClr>
            </a:pPr>
            <a:r>
              <a:rPr lang="fr-FR" dirty="0"/>
              <a:t>Cinquième niveau</a:t>
            </a:r>
          </a:p>
        </p:txBody>
      </p:sp>
      <p:sp>
        <p:nvSpPr>
          <p:cNvPr id="4" name="Espace réservé de la date 3"/>
          <p:cNvSpPr>
            <a:spLocks noGrp="1"/>
          </p:cNvSpPr>
          <p:nvPr>
            <p:ph type="dt" sz="half" idx="10"/>
          </p:nvPr>
        </p:nvSpPr>
        <p:spPr>
          <a:xfrm>
            <a:off x="1606550" y="6356350"/>
            <a:ext cx="1866722" cy="365125"/>
          </a:xfrm>
        </p:spPr>
        <p:txBody>
          <a:bodyPr/>
          <a:lstStyle>
            <a:lvl1pPr>
              <a:defRPr sz="1000">
                <a:solidFill>
                  <a:schemeClr val="bg1">
                    <a:lumMod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0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sp>
        <p:nvSpPr>
          <p:cNvPr id="5" name="Espace réservé du pied de page 4"/>
          <p:cNvSpPr>
            <a:spLocks noGrp="1"/>
          </p:cNvSpPr>
          <p:nvPr>
            <p:ph type="ftr" sz="quarter" idx="11"/>
          </p:nvPr>
        </p:nvSpPr>
        <p:spPr/>
        <p:txBody>
          <a:bodyPr/>
          <a:lstStyle>
            <a:lvl1pPr>
              <a:defRPr sz="1000">
                <a:solidFill>
                  <a:schemeClr val="bg1">
                    <a:lumMod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white">
                    <a:lumMod val="75000"/>
                  </a:prstClr>
                </a:solidFill>
                <a:effectLst/>
                <a:uLnTx/>
                <a:uFillTx/>
                <a:latin typeface="Calibri" panose="020F0502020204030204"/>
                <a:ea typeface="+mn-ea"/>
                <a:cs typeface="+mn-cs"/>
              </a:rPr>
              <a:t>Portail SI-Samu - Gestion des patients - Présentation détaillée des fonctionnalités</a:t>
            </a:r>
            <a:endParaRPr kumimoji="0" lang="fr-FR" sz="10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sp>
        <p:nvSpPr>
          <p:cNvPr id="6" name="Espace réservé du numéro de diapositive 5"/>
          <p:cNvSpPr>
            <a:spLocks noGrp="1"/>
          </p:cNvSpPr>
          <p:nvPr>
            <p:ph type="sldNum" sz="quarter" idx="12"/>
          </p:nvPr>
        </p:nvSpPr>
        <p:spPr/>
        <p:txBody>
          <a:bodyPr/>
          <a:lstStyle>
            <a:lvl1pPr>
              <a:defRPr sz="1000">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19B0B0C-5E37-A542-B809-6BB319648EF9}" type="slidenum">
              <a:rPr kumimoji="0" lang="fr-FR" sz="10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fr-FR" sz="1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 name="Image 7"/>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402957" y="-765327"/>
            <a:ext cx="2098399" cy="2590952"/>
          </a:xfrm>
          <a:prstGeom prst="rect">
            <a:avLst/>
          </a:prstGeom>
        </p:spPr>
      </p:pic>
      <p:sp>
        <p:nvSpPr>
          <p:cNvPr id="12" name="Rectangle 11"/>
          <p:cNvSpPr/>
          <p:nvPr userDrawn="1"/>
        </p:nvSpPr>
        <p:spPr>
          <a:xfrm>
            <a:off x="0" y="0"/>
            <a:ext cx="12192000" cy="6858000"/>
          </a:xfrm>
          <a:prstGeom prst="rect">
            <a:avLst/>
          </a:prstGeom>
          <a:noFill/>
          <a:ln w="298450">
            <a:solidFill>
              <a:srgbClr val="A9D8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714784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En-tête de section">
    <p:spTree>
      <p:nvGrpSpPr>
        <p:cNvPr id="1" name=""/>
        <p:cNvGrpSpPr/>
        <p:nvPr/>
      </p:nvGrpSpPr>
      <p:grpSpPr>
        <a:xfrm>
          <a:off x="0" y="0"/>
          <a:ext cx="0" cy="0"/>
          <a:chOff x="0" y="0"/>
          <a:chExt cx="0" cy="0"/>
        </a:xfrm>
      </p:grpSpPr>
      <p:sp>
        <p:nvSpPr>
          <p:cNvPr id="9" name="object 33"/>
          <p:cNvSpPr/>
          <p:nvPr userDrawn="1"/>
        </p:nvSpPr>
        <p:spPr>
          <a:xfrm>
            <a:off x="11021245" y="6358438"/>
            <a:ext cx="341907" cy="379896"/>
          </a:xfrm>
          <a:custGeom>
            <a:avLst/>
            <a:gdLst/>
            <a:ahLst/>
            <a:cxnLst/>
            <a:rect l="l" t="t" r="r" b="b"/>
            <a:pathLst>
              <a:path w="165734" h="184150">
                <a:moveTo>
                  <a:pt x="22888" y="0"/>
                </a:moveTo>
                <a:lnTo>
                  <a:pt x="11626" y="3146"/>
                </a:lnTo>
                <a:lnTo>
                  <a:pt x="3270" y="11326"/>
                </a:lnTo>
                <a:lnTo>
                  <a:pt x="0" y="23285"/>
                </a:lnTo>
                <a:lnTo>
                  <a:pt x="0" y="160356"/>
                </a:lnTo>
                <a:lnTo>
                  <a:pt x="3268" y="172309"/>
                </a:lnTo>
                <a:lnTo>
                  <a:pt x="11622" y="180488"/>
                </a:lnTo>
                <a:lnTo>
                  <a:pt x="22883" y="183634"/>
                </a:lnTo>
                <a:lnTo>
                  <a:pt x="34874" y="180485"/>
                </a:lnTo>
                <a:lnTo>
                  <a:pt x="153581" y="111956"/>
                </a:lnTo>
                <a:lnTo>
                  <a:pt x="162303" y="103144"/>
                </a:lnTo>
                <a:lnTo>
                  <a:pt x="165211" y="91815"/>
                </a:lnTo>
                <a:lnTo>
                  <a:pt x="162303" y="80490"/>
                </a:lnTo>
                <a:lnTo>
                  <a:pt x="153581" y="71684"/>
                </a:lnTo>
                <a:lnTo>
                  <a:pt x="34874" y="3142"/>
                </a:lnTo>
                <a:lnTo>
                  <a:pt x="22888" y="0"/>
                </a:lnTo>
                <a:close/>
              </a:path>
            </a:pathLst>
          </a:custGeom>
          <a:solidFill>
            <a:srgbClr val="3D5C7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397" b="0" i="0" u="none" strike="noStrike" kern="1200" cap="none" spc="0" normalizeH="0" baseline="0" noProof="0" dirty="0">
              <a:ln>
                <a:noFill/>
              </a:ln>
              <a:solidFill>
                <a:prstClr val="black"/>
              </a:solidFill>
              <a:effectLst/>
              <a:uLnTx/>
              <a:uFillTx/>
              <a:latin typeface="Avenir Roman" charset="0"/>
              <a:ea typeface="+mn-ea"/>
              <a:cs typeface="+mn-cs"/>
            </a:endParaRPr>
          </a:p>
        </p:txBody>
      </p:sp>
      <p:sp>
        <p:nvSpPr>
          <p:cNvPr id="2" name="Titre 1"/>
          <p:cNvSpPr>
            <a:spLocks noGrp="1"/>
          </p:cNvSpPr>
          <p:nvPr>
            <p:ph type="title" hasCustomPrompt="1"/>
          </p:nvPr>
        </p:nvSpPr>
        <p:spPr>
          <a:xfrm>
            <a:off x="831850" y="509435"/>
            <a:ext cx="2259693" cy="1166132"/>
          </a:xfrm>
        </p:spPr>
        <p:txBody>
          <a:bodyPr anchor="b"/>
          <a:lstStyle>
            <a:lvl1pPr>
              <a:defRPr sz="6000" b="1" i="0">
                <a:latin typeface="Ample" charset="0"/>
                <a:ea typeface="Ample" charset="0"/>
                <a:cs typeface="Ample" charset="0"/>
              </a:defRPr>
            </a:lvl1pPr>
          </a:lstStyle>
          <a:p>
            <a:r>
              <a:rPr lang="fr-FR" dirty="0"/>
              <a:t>FIN</a:t>
            </a:r>
          </a:p>
        </p:txBody>
      </p:sp>
      <p:sp>
        <p:nvSpPr>
          <p:cNvPr id="4" name="Espace réservé de la date 3"/>
          <p:cNvSpPr>
            <a:spLocks noGrp="1"/>
          </p:cNvSpPr>
          <p:nvPr>
            <p:ph type="dt" sz="half" idx="10"/>
          </p:nvPr>
        </p:nvSpPr>
        <p:spPr>
          <a:xfrm>
            <a:off x="1606550" y="6356350"/>
            <a:ext cx="1974850" cy="365125"/>
          </a:xfrm>
        </p:spPr>
        <p:txBody>
          <a:bodyPr/>
          <a:lstStyle>
            <a:lvl1pPr>
              <a:defRPr sz="1000" b="0" i="0">
                <a:solidFill>
                  <a:schemeClr val="bg1">
                    <a:lumMod val="75000"/>
                  </a:schemeClr>
                </a:solidFill>
                <a:latin typeface="Arial" charset="0"/>
                <a:ea typeface="Arial" charset="0"/>
                <a:cs typeface="Arial"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000" b="0" i="0" u="none" strike="noStrike" kern="1200" cap="none" spc="0" normalizeH="0" baseline="0" noProof="0" dirty="0">
              <a:ln>
                <a:noFill/>
              </a:ln>
              <a:solidFill>
                <a:prstClr val="white">
                  <a:lumMod val="75000"/>
                </a:prstClr>
              </a:solidFill>
              <a:effectLst/>
              <a:uLnTx/>
              <a:uFillTx/>
              <a:latin typeface="Arial" charset="0"/>
              <a:cs typeface="Arial" charset="0"/>
            </a:endParaRPr>
          </a:p>
        </p:txBody>
      </p:sp>
      <p:sp>
        <p:nvSpPr>
          <p:cNvPr id="5" name="Espace réservé du pied de page 4"/>
          <p:cNvSpPr>
            <a:spLocks noGrp="1"/>
          </p:cNvSpPr>
          <p:nvPr>
            <p:ph type="ftr" sz="quarter" idx="11"/>
          </p:nvPr>
        </p:nvSpPr>
        <p:spPr/>
        <p:txBody>
          <a:bodyPr/>
          <a:lstStyle>
            <a:lvl1pPr>
              <a:defRPr sz="1000" b="0" i="0">
                <a:solidFill>
                  <a:schemeClr val="bg1">
                    <a:lumMod val="75000"/>
                  </a:schemeClr>
                </a:solidFill>
                <a:latin typeface="Arial" charset="0"/>
                <a:ea typeface="Arial" charset="0"/>
                <a:cs typeface="Arial"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white">
                    <a:lumMod val="75000"/>
                  </a:prstClr>
                </a:solidFill>
                <a:effectLst/>
                <a:uLnTx/>
                <a:uFillTx/>
                <a:latin typeface="Arial" charset="0"/>
                <a:cs typeface="Arial" charset="0"/>
              </a:rPr>
              <a:t>Portail SI-Samu - Gestion des patients - Présentation détaillée des fonctionnalités</a:t>
            </a:r>
            <a:endParaRPr kumimoji="0" lang="fr-FR" sz="1000" b="0" i="0" u="none" strike="noStrike" kern="1200" cap="none" spc="0" normalizeH="0" baseline="0" noProof="0" dirty="0">
              <a:ln>
                <a:noFill/>
              </a:ln>
              <a:solidFill>
                <a:prstClr val="white">
                  <a:lumMod val="75000"/>
                </a:prstClr>
              </a:solidFill>
              <a:effectLst/>
              <a:uLnTx/>
              <a:uFillTx/>
              <a:latin typeface="Arial" charset="0"/>
              <a:cs typeface="Arial" charset="0"/>
            </a:endParaRPr>
          </a:p>
        </p:txBody>
      </p:sp>
      <p:sp>
        <p:nvSpPr>
          <p:cNvPr id="6" name="Espace réservé du numéro de diapositive 5"/>
          <p:cNvSpPr>
            <a:spLocks noGrp="1"/>
          </p:cNvSpPr>
          <p:nvPr>
            <p:ph type="sldNum" sz="quarter" idx="12"/>
          </p:nvPr>
        </p:nvSpPr>
        <p:spPr/>
        <p:txBody>
          <a:bodyPr/>
          <a:lstStyle>
            <a:lvl1pPr>
              <a:defRPr sz="1000" b="0" i="0">
                <a:solidFill>
                  <a:schemeClr val="bg1">
                    <a:lumMod val="75000"/>
                  </a:schemeClr>
                </a:solidFill>
                <a:latin typeface="Arial" charset="0"/>
                <a:ea typeface="Arial" charset="0"/>
                <a:cs typeface="Arial"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19B0B0C-5E37-A542-B809-6BB319648EF9}" type="slidenum">
              <a:rPr kumimoji="0" lang="fr-FR" sz="1000" b="0" i="0" u="none" strike="noStrike" kern="1200" cap="none" spc="0" normalizeH="0" baseline="0" noProof="0" smtClean="0">
                <a:ln>
                  <a:noFill/>
                </a:ln>
                <a:solidFill>
                  <a:prstClr val="white">
                    <a:lumMod val="75000"/>
                  </a:prstClr>
                </a:solidFill>
                <a:effectLst/>
                <a:uLnTx/>
                <a:uFillTx/>
                <a:latin typeface="Arial"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fr-FR" sz="1000" b="0" i="0" u="none" strike="noStrike" kern="1200" cap="none" spc="0" normalizeH="0" baseline="0" noProof="0" dirty="0">
              <a:ln>
                <a:noFill/>
              </a:ln>
              <a:solidFill>
                <a:prstClr val="white">
                  <a:lumMod val="75000"/>
                </a:prstClr>
              </a:solidFill>
              <a:effectLst/>
              <a:uLnTx/>
              <a:uFillTx/>
              <a:latin typeface="Arial" charset="0"/>
              <a:cs typeface="Arial" charset="0"/>
            </a:endParaRPr>
          </a:p>
        </p:txBody>
      </p:sp>
      <p:pic>
        <p:nvPicPr>
          <p:cNvPr id="7" name="Image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861230" y="1074029"/>
            <a:ext cx="6469540" cy="5394796"/>
          </a:xfrm>
          <a:prstGeom prst="rect">
            <a:avLst/>
          </a:prstGeom>
        </p:spPr>
      </p:pic>
      <p:pic>
        <p:nvPicPr>
          <p:cNvPr id="8" name="Image 7"/>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402957" y="5914623"/>
            <a:ext cx="746393" cy="851922"/>
          </a:xfrm>
          <a:prstGeom prst="rect">
            <a:avLst/>
          </a:prstGeom>
        </p:spPr>
      </p:pic>
    </p:spTree>
    <p:extLst>
      <p:ext uri="{BB962C8B-B14F-4D97-AF65-F5344CB8AC3E}">
        <p14:creationId xmlns:p14="http://schemas.microsoft.com/office/powerpoint/2010/main" val="413941536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5" name="object 33"/>
          <p:cNvSpPr/>
          <p:nvPr userDrawn="1"/>
        </p:nvSpPr>
        <p:spPr>
          <a:xfrm>
            <a:off x="11021245" y="6358438"/>
            <a:ext cx="341907" cy="379896"/>
          </a:xfrm>
          <a:custGeom>
            <a:avLst/>
            <a:gdLst/>
            <a:ahLst/>
            <a:cxnLst/>
            <a:rect l="l" t="t" r="r" b="b"/>
            <a:pathLst>
              <a:path w="165734" h="184150">
                <a:moveTo>
                  <a:pt x="22888" y="0"/>
                </a:moveTo>
                <a:lnTo>
                  <a:pt x="11626" y="3146"/>
                </a:lnTo>
                <a:lnTo>
                  <a:pt x="3270" y="11326"/>
                </a:lnTo>
                <a:lnTo>
                  <a:pt x="0" y="23285"/>
                </a:lnTo>
                <a:lnTo>
                  <a:pt x="0" y="160356"/>
                </a:lnTo>
                <a:lnTo>
                  <a:pt x="3268" y="172309"/>
                </a:lnTo>
                <a:lnTo>
                  <a:pt x="11622" y="180488"/>
                </a:lnTo>
                <a:lnTo>
                  <a:pt x="22883" y="183634"/>
                </a:lnTo>
                <a:lnTo>
                  <a:pt x="34874" y="180485"/>
                </a:lnTo>
                <a:lnTo>
                  <a:pt x="153581" y="111956"/>
                </a:lnTo>
                <a:lnTo>
                  <a:pt x="162303" y="103144"/>
                </a:lnTo>
                <a:lnTo>
                  <a:pt x="165211" y="91815"/>
                </a:lnTo>
                <a:lnTo>
                  <a:pt x="162303" y="80490"/>
                </a:lnTo>
                <a:lnTo>
                  <a:pt x="153581" y="71684"/>
                </a:lnTo>
                <a:lnTo>
                  <a:pt x="34874" y="3142"/>
                </a:lnTo>
                <a:lnTo>
                  <a:pt x="22888" y="0"/>
                </a:lnTo>
                <a:close/>
              </a:path>
            </a:pathLst>
          </a:custGeom>
          <a:solidFill>
            <a:srgbClr val="3D5C7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397" b="0" i="0" u="none" strike="noStrike" kern="1200" cap="none" spc="0" normalizeH="0" baseline="0" noProof="0" dirty="0">
              <a:ln>
                <a:noFill/>
              </a:ln>
              <a:solidFill>
                <a:prstClr val="black"/>
              </a:solidFill>
              <a:effectLst/>
              <a:uLnTx/>
              <a:uFillTx/>
              <a:latin typeface="Avenir Roman" charset="0"/>
              <a:ea typeface="+mn-ea"/>
              <a:cs typeface="+mn-cs"/>
            </a:endParaRPr>
          </a:p>
        </p:txBody>
      </p:sp>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srgbClr val="656565">
                  <a:tint val="75000"/>
                </a:srgb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srgbClr val="656565">
                    <a:tint val="75000"/>
                  </a:srgbClr>
                </a:solidFill>
                <a:effectLst/>
                <a:uLnTx/>
                <a:uFillTx/>
                <a:latin typeface="Calibri" panose="020F0502020204030204"/>
                <a:ea typeface="+mn-ea"/>
                <a:cs typeface="+mn-cs"/>
              </a:rPr>
              <a:t>Portail SI-Samu - Gestion des patients - Présentation détaillée des fonctionnalités</a:t>
            </a:r>
            <a:endParaRPr kumimoji="0" lang="fr-FR" sz="1200" b="0" i="0" u="none" strike="noStrike" kern="1200" cap="none" spc="0" normalizeH="0" baseline="0" noProof="0" dirty="0">
              <a:ln>
                <a:noFill/>
              </a:ln>
              <a:solidFill>
                <a:srgbClr val="656565">
                  <a:tint val="75000"/>
                </a:srgb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DCCD40-9475-449F-94F8-F36F47DA7CF9}" type="slidenum">
              <a:rPr kumimoji="0" lang="fr-FR" sz="1200" b="0" i="0" u="none" strike="noStrike" kern="1200" cap="none" spc="0" normalizeH="0" baseline="0" noProof="0" smtClean="0">
                <a:ln>
                  <a:noFill/>
                </a:ln>
                <a:solidFill>
                  <a:srgbClr val="656565">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fr-FR" sz="1200" b="0" i="0" u="none" strike="noStrike" kern="1200" cap="none" spc="0" normalizeH="0" baseline="0" noProof="0" dirty="0">
              <a:ln>
                <a:noFill/>
              </a:ln>
              <a:solidFill>
                <a:srgbClr val="656565">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258196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2_Titre et contenu">
    <p:spTree>
      <p:nvGrpSpPr>
        <p:cNvPr id="1" name=""/>
        <p:cNvGrpSpPr/>
        <p:nvPr/>
      </p:nvGrpSpPr>
      <p:grpSpPr>
        <a:xfrm>
          <a:off x="0" y="0"/>
          <a:ext cx="0" cy="0"/>
          <a:chOff x="0" y="0"/>
          <a:chExt cx="0" cy="0"/>
        </a:xfrm>
      </p:grpSpPr>
      <p:sp>
        <p:nvSpPr>
          <p:cNvPr id="10" name="object 33"/>
          <p:cNvSpPr/>
          <p:nvPr userDrawn="1"/>
        </p:nvSpPr>
        <p:spPr>
          <a:xfrm>
            <a:off x="11021245" y="6358438"/>
            <a:ext cx="341907" cy="379896"/>
          </a:xfrm>
          <a:custGeom>
            <a:avLst/>
            <a:gdLst/>
            <a:ahLst/>
            <a:cxnLst/>
            <a:rect l="l" t="t" r="r" b="b"/>
            <a:pathLst>
              <a:path w="165734" h="184150">
                <a:moveTo>
                  <a:pt x="22888" y="0"/>
                </a:moveTo>
                <a:lnTo>
                  <a:pt x="11626" y="3146"/>
                </a:lnTo>
                <a:lnTo>
                  <a:pt x="3270" y="11326"/>
                </a:lnTo>
                <a:lnTo>
                  <a:pt x="0" y="23285"/>
                </a:lnTo>
                <a:lnTo>
                  <a:pt x="0" y="160356"/>
                </a:lnTo>
                <a:lnTo>
                  <a:pt x="3268" y="172309"/>
                </a:lnTo>
                <a:lnTo>
                  <a:pt x="11622" y="180488"/>
                </a:lnTo>
                <a:lnTo>
                  <a:pt x="22883" y="183634"/>
                </a:lnTo>
                <a:lnTo>
                  <a:pt x="34874" y="180485"/>
                </a:lnTo>
                <a:lnTo>
                  <a:pt x="153581" y="111956"/>
                </a:lnTo>
                <a:lnTo>
                  <a:pt x="162303" y="103144"/>
                </a:lnTo>
                <a:lnTo>
                  <a:pt x="165211" y="91815"/>
                </a:lnTo>
                <a:lnTo>
                  <a:pt x="162303" y="80490"/>
                </a:lnTo>
                <a:lnTo>
                  <a:pt x="153581" y="71684"/>
                </a:lnTo>
                <a:lnTo>
                  <a:pt x="34874" y="3142"/>
                </a:lnTo>
                <a:lnTo>
                  <a:pt x="22888" y="0"/>
                </a:lnTo>
                <a:close/>
              </a:path>
            </a:pathLst>
          </a:custGeom>
          <a:solidFill>
            <a:srgbClr val="3D5C7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397" b="0" i="0" u="none" strike="noStrike" kern="1200" cap="none" spc="0" normalizeH="0" baseline="0" noProof="0" dirty="0">
              <a:ln>
                <a:noFill/>
              </a:ln>
              <a:solidFill>
                <a:prstClr val="black"/>
              </a:solidFill>
              <a:effectLst/>
              <a:uLnTx/>
              <a:uFillTx/>
              <a:latin typeface="Avenir Roman" charset="0"/>
              <a:ea typeface="+mn-ea"/>
              <a:cs typeface="+mn-cs"/>
            </a:endParaRPr>
          </a:p>
        </p:txBody>
      </p:sp>
      <p:sp>
        <p:nvSpPr>
          <p:cNvPr id="4" name="Espace réservé de la date 3"/>
          <p:cNvSpPr>
            <a:spLocks noGrp="1"/>
          </p:cNvSpPr>
          <p:nvPr>
            <p:ph type="dt" sz="half" idx="10"/>
          </p:nvPr>
        </p:nvSpPr>
        <p:spPr>
          <a:xfrm>
            <a:off x="1606550" y="6356350"/>
            <a:ext cx="1866722" cy="365125"/>
          </a:xfrm>
        </p:spPr>
        <p:txBody>
          <a:bodyPr/>
          <a:lstStyle>
            <a:lvl1pPr>
              <a:defRPr sz="1000">
                <a:solidFill>
                  <a:schemeClr val="bg1">
                    <a:lumMod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0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sp>
        <p:nvSpPr>
          <p:cNvPr id="5" name="Espace réservé du pied de page 4"/>
          <p:cNvSpPr>
            <a:spLocks noGrp="1"/>
          </p:cNvSpPr>
          <p:nvPr>
            <p:ph type="ftr" sz="quarter" idx="11"/>
          </p:nvPr>
        </p:nvSpPr>
        <p:spPr/>
        <p:txBody>
          <a:bodyPr/>
          <a:lstStyle>
            <a:lvl1pPr>
              <a:defRPr sz="1000">
                <a:solidFill>
                  <a:schemeClr val="bg1">
                    <a:lumMod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white">
                    <a:lumMod val="75000"/>
                  </a:prstClr>
                </a:solidFill>
                <a:effectLst/>
                <a:uLnTx/>
                <a:uFillTx/>
                <a:latin typeface="Calibri" panose="020F0502020204030204"/>
                <a:ea typeface="+mn-ea"/>
                <a:cs typeface="+mn-cs"/>
              </a:rPr>
              <a:t>Portail SI-Samu - Gestion des patients - Présentation détaillée des fonctionnalités</a:t>
            </a:r>
            <a:endParaRPr kumimoji="0" lang="fr-FR" sz="10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sp>
        <p:nvSpPr>
          <p:cNvPr id="6" name="Espace réservé du numéro de diapositive 5"/>
          <p:cNvSpPr>
            <a:spLocks noGrp="1"/>
          </p:cNvSpPr>
          <p:nvPr>
            <p:ph type="sldNum" sz="quarter" idx="12"/>
          </p:nvPr>
        </p:nvSpPr>
        <p:spPr/>
        <p:txBody>
          <a:bodyPr/>
          <a:lstStyle>
            <a:lvl1pPr>
              <a:defRPr sz="1000">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19B0B0C-5E37-A542-B809-6BB319648EF9}" type="slidenum">
              <a:rPr kumimoji="0" lang="fr-FR" sz="10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fr-FR" sz="1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9" name="Image 8"/>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02957" y="5914623"/>
            <a:ext cx="746393" cy="851922"/>
          </a:xfrm>
          <a:prstGeom prst="rect">
            <a:avLst/>
          </a:prstGeom>
        </p:spPr>
      </p:pic>
    </p:spTree>
    <p:extLst>
      <p:ext uri="{BB962C8B-B14F-4D97-AF65-F5344CB8AC3E}">
        <p14:creationId xmlns:p14="http://schemas.microsoft.com/office/powerpoint/2010/main" val="184637636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rgbClr val="A8D9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Imag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99783" y="4124618"/>
            <a:ext cx="3025933" cy="2523253"/>
          </a:xfrm>
          <a:prstGeom prst="rect">
            <a:avLst/>
          </a:prstGeom>
        </p:spPr>
      </p:pic>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a:t>Cliquez et modifiez le titre</a:t>
            </a:r>
          </a:p>
        </p:txBody>
      </p:sp>
      <p:pic>
        <p:nvPicPr>
          <p:cNvPr id="10" name="Image 9"/>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99783" y="0"/>
            <a:ext cx="4694328" cy="3914489"/>
          </a:xfrm>
          <a:prstGeom prst="rect">
            <a:avLst/>
          </a:prstGeom>
        </p:spPr>
      </p:pic>
      <p:sp>
        <p:nvSpPr>
          <p:cNvPr id="11"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800">
                <a:solidFill>
                  <a:schemeClr val="tx1">
                    <a:tint val="75000"/>
                  </a:schemeClr>
                </a:solidFill>
              </a:defRPr>
            </a:lvl1pPr>
          </a:lstStyle>
          <a:p>
            <a:r>
              <a:rPr lang="fr-FR"/>
              <a:t>Portail SI-Samu - Gestion des patients - Présentation détaillée des fonctionnalités</a:t>
            </a:r>
          </a:p>
        </p:txBody>
      </p:sp>
      <p:sp>
        <p:nvSpPr>
          <p:cNvPr id="12"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CCF8C1-5404-E341-9C7A-ED6FF7A8F5C9}" type="slidenum">
              <a:rPr lang="fr-FR" smtClean="0"/>
              <a:t>‹N°›</a:t>
            </a:fld>
            <a:endParaRPr lang="fr-FR"/>
          </a:p>
        </p:txBody>
      </p:sp>
    </p:spTree>
    <p:extLst>
      <p:ext uri="{BB962C8B-B14F-4D97-AF65-F5344CB8AC3E}">
        <p14:creationId xmlns:p14="http://schemas.microsoft.com/office/powerpoint/2010/main" val="340188879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Diapositive de titre">
    <p:spTree>
      <p:nvGrpSpPr>
        <p:cNvPr id="1" name=""/>
        <p:cNvGrpSpPr/>
        <p:nvPr/>
      </p:nvGrpSpPr>
      <p:grpSpPr>
        <a:xfrm>
          <a:off x="0" y="0"/>
          <a:ext cx="0" cy="0"/>
          <a:chOff x="0" y="0"/>
          <a:chExt cx="0" cy="0"/>
        </a:xfrm>
      </p:grpSpPr>
      <p:sp>
        <p:nvSpPr>
          <p:cNvPr id="11" name="Rectangle 10"/>
          <p:cNvSpPr/>
          <p:nvPr userDrawn="1"/>
        </p:nvSpPr>
        <p:spPr>
          <a:xfrm>
            <a:off x="0" y="0"/>
            <a:ext cx="12192000" cy="6858000"/>
          </a:xfrm>
          <a:prstGeom prst="rect">
            <a:avLst/>
          </a:prstGeom>
          <a:solidFill>
            <a:srgbClr val="275A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Imag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99783" y="0"/>
            <a:ext cx="4694328" cy="3914489"/>
          </a:xfrm>
          <a:prstGeom prst="rect">
            <a:avLst/>
          </a:prstGeom>
        </p:spPr>
      </p:pic>
      <p:pic>
        <p:nvPicPr>
          <p:cNvPr id="15" name="Image 14"/>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99783" y="4124618"/>
            <a:ext cx="3025933" cy="2523253"/>
          </a:xfrm>
          <a:prstGeom prst="rect">
            <a:avLst/>
          </a:prstGeom>
        </p:spPr>
      </p:pic>
      <p:sp>
        <p:nvSpPr>
          <p:cNvPr id="8"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800">
                <a:solidFill>
                  <a:schemeClr val="tx1">
                    <a:tint val="75000"/>
                  </a:schemeClr>
                </a:solidFill>
              </a:defRPr>
            </a:lvl1pPr>
          </a:lstStyle>
          <a:p>
            <a:r>
              <a:rPr lang="fr-FR"/>
              <a:t>Portail SI-Samu - Gestion des patients - Présentation détaillée des fonctionnalités</a:t>
            </a:r>
          </a:p>
        </p:txBody>
      </p:sp>
      <p:sp>
        <p:nvSpPr>
          <p:cNvPr id="9"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CCF8C1-5404-E341-9C7A-ED6FF7A8F5C9}" type="slidenum">
              <a:rPr lang="fr-FR" smtClean="0"/>
              <a:t>‹N°›</a:t>
            </a:fld>
            <a:endParaRPr lang="fr-FR"/>
          </a:p>
        </p:txBody>
      </p:sp>
    </p:spTree>
    <p:extLst>
      <p:ext uri="{BB962C8B-B14F-4D97-AF65-F5344CB8AC3E}">
        <p14:creationId xmlns:p14="http://schemas.microsoft.com/office/powerpoint/2010/main" val="192175723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Diapositive de titre">
    <p:spTree>
      <p:nvGrpSpPr>
        <p:cNvPr id="1" name=""/>
        <p:cNvGrpSpPr/>
        <p:nvPr/>
      </p:nvGrpSpPr>
      <p:grpSpPr>
        <a:xfrm>
          <a:off x="0" y="0"/>
          <a:ext cx="0" cy="0"/>
          <a:chOff x="0" y="0"/>
          <a:chExt cx="0" cy="0"/>
        </a:xfrm>
      </p:grpSpPr>
      <p:sp>
        <p:nvSpPr>
          <p:cNvPr id="9" name="Rectangle 8"/>
          <p:cNvSpPr/>
          <p:nvPr userDrawn="1"/>
        </p:nvSpPr>
        <p:spPr>
          <a:xfrm>
            <a:off x="0" y="0"/>
            <a:ext cx="12192000" cy="6858000"/>
          </a:xfrm>
          <a:prstGeom prst="rect">
            <a:avLst/>
          </a:prstGeom>
          <a:solidFill>
            <a:srgbClr val="33A0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Image 1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99783" y="0"/>
            <a:ext cx="4694328" cy="3914489"/>
          </a:xfrm>
          <a:prstGeom prst="rect">
            <a:avLst/>
          </a:prstGeom>
        </p:spPr>
      </p:pic>
      <p:pic>
        <p:nvPicPr>
          <p:cNvPr id="15" name="Image 14"/>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99783" y="4124618"/>
            <a:ext cx="3025933" cy="2523253"/>
          </a:xfrm>
          <a:prstGeom prst="rect">
            <a:avLst/>
          </a:prstGeom>
        </p:spPr>
      </p:pic>
      <p:sp>
        <p:nvSpPr>
          <p:cNvPr id="8"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800">
                <a:solidFill>
                  <a:schemeClr val="tx1">
                    <a:tint val="75000"/>
                  </a:schemeClr>
                </a:solidFill>
              </a:defRPr>
            </a:lvl1pPr>
          </a:lstStyle>
          <a:p>
            <a:r>
              <a:rPr lang="fr-FR"/>
              <a:t>Portail SI-Samu - Gestion des patients - Présentation détaillée des fonctionnalités</a:t>
            </a:r>
          </a:p>
        </p:txBody>
      </p:sp>
      <p:sp>
        <p:nvSpPr>
          <p:cNvPr id="10"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CCF8C1-5404-E341-9C7A-ED6FF7A8F5C9}" type="slidenum">
              <a:rPr lang="fr-FR" smtClean="0"/>
              <a:t>‹N°›</a:t>
            </a:fld>
            <a:endParaRPr lang="fr-FR"/>
          </a:p>
        </p:txBody>
      </p:sp>
    </p:spTree>
    <p:extLst>
      <p:ext uri="{BB962C8B-B14F-4D97-AF65-F5344CB8AC3E}">
        <p14:creationId xmlns:p14="http://schemas.microsoft.com/office/powerpoint/2010/main" val="327673564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10" name="object 33"/>
          <p:cNvSpPr/>
          <p:nvPr userDrawn="1"/>
        </p:nvSpPr>
        <p:spPr>
          <a:xfrm>
            <a:off x="11021245" y="6358438"/>
            <a:ext cx="341907" cy="379896"/>
          </a:xfrm>
          <a:custGeom>
            <a:avLst/>
            <a:gdLst/>
            <a:ahLst/>
            <a:cxnLst/>
            <a:rect l="l" t="t" r="r" b="b"/>
            <a:pathLst>
              <a:path w="165734" h="184150">
                <a:moveTo>
                  <a:pt x="22888" y="0"/>
                </a:moveTo>
                <a:lnTo>
                  <a:pt x="11626" y="3146"/>
                </a:lnTo>
                <a:lnTo>
                  <a:pt x="3270" y="11326"/>
                </a:lnTo>
                <a:lnTo>
                  <a:pt x="0" y="23285"/>
                </a:lnTo>
                <a:lnTo>
                  <a:pt x="0" y="160356"/>
                </a:lnTo>
                <a:lnTo>
                  <a:pt x="3268" y="172309"/>
                </a:lnTo>
                <a:lnTo>
                  <a:pt x="11622" y="180488"/>
                </a:lnTo>
                <a:lnTo>
                  <a:pt x="22883" y="183634"/>
                </a:lnTo>
                <a:lnTo>
                  <a:pt x="34874" y="180485"/>
                </a:lnTo>
                <a:lnTo>
                  <a:pt x="153581" y="111956"/>
                </a:lnTo>
                <a:lnTo>
                  <a:pt x="162303" y="103144"/>
                </a:lnTo>
                <a:lnTo>
                  <a:pt x="165211" y="91815"/>
                </a:lnTo>
                <a:lnTo>
                  <a:pt x="162303" y="80490"/>
                </a:lnTo>
                <a:lnTo>
                  <a:pt x="153581" y="71684"/>
                </a:lnTo>
                <a:lnTo>
                  <a:pt x="34874" y="3142"/>
                </a:lnTo>
                <a:lnTo>
                  <a:pt x="22888" y="0"/>
                </a:lnTo>
                <a:close/>
              </a:path>
            </a:pathLst>
          </a:custGeom>
          <a:solidFill>
            <a:srgbClr val="3D5C7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397" b="0" i="0" u="none" strike="noStrike" kern="1200" cap="none" spc="0" normalizeH="0" baseline="0" noProof="0">
              <a:ln>
                <a:noFill/>
              </a:ln>
              <a:solidFill>
                <a:prstClr val="black"/>
              </a:solidFill>
              <a:effectLst/>
              <a:uLnTx/>
              <a:uFillTx/>
              <a:latin typeface="Avenir Roman" charset="0"/>
              <a:ea typeface="+mn-ea"/>
              <a:cs typeface="+mn-cs"/>
            </a:endParaRPr>
          </a:p>
        </p:txBody>
      </p:sp>
      <p:sp>
        <p:nvSpPr>
          <p:cNvPr id="2" name="Titre 1"/>
          <p:cNvSpPr>
            <a:spLocks noGrp="1"/>
          </p:cNvSpPr>
          <p:nvPr>
            <p:ph type="title"/>
          </p:nvPr>
        </p:nvSpPr>
        <p:spPr>
          <a:xfrm>
            <a:off x="2641600" y="238997"/>
            <a:ext cx="8712200" cy="1325563"/>
          </a:xfrm>
        </p:spPr>
        <p:txBody>
          <a:bodyPr>
            <a:normAutofit/>
          </a:bodyPr>
          <a:lstStyle>
            <a:lvl1pPr algn="l" defTabSz="914400" rtl="0" eaLnBrk="1" latinLnBrk="0" hangingPunct="1">
              <a:lnSpc>
                <a:spcPct val="90000"/>
              </a:lnSpc>
              <a:spcBef>
                <a:spcPct val="0"/>
              </a:spcBef>
              <a:buNone/>
              <a:defRPr lang="fr-FR" sz="4400" b="1" kern="1200" dirty="0">
                <a:solidFill>
                  <a:schemeClr val="tx2"/>
                </a:solidFill>
                <a:latin typeface="Ample" charset="0"/>
                <a:ea typeface="Ample" charset="0"/>
                <a:cs typeface="Ample" charset="0"/>
              </a:defRPr>
            </a:lvl1pPr>
          </a:lstStyle>
          <a:p>
            <a:r>
              <a:rPr lang="fr-FR"/>
              <a:t>Cliquez et modifiez le titre</a:t>
            </a:r>
          </a:p>
        </p:txBody>
      </p:sp>
      <p:sp>
        <p:nvSpPr>
          <p:cNvPr id="3" name="Espace réservé du contenu 2"/>
          <p:cNvSpPr>
            <a:spLocks noGrp="1"/>
          </p:cNvSpPr>
          <p:nvPr>
            <p:ph idx="1"/>
          </p:nvPr>
        </p:nvSpPr>
        <p:spPr>
          <a:xfrm>
            <a:off x="993228" y="2286000"/>
            <a:ext cx="10360572" cy="3628623"/>
          </a:xfrm>
        </p:spPr>
        <p:txBody>
          <a:bodyPr/>
          <a:lstStyle>
            <a:lvl1pPr>
              <a:buClr>
                <a:schemeClr val="tx2"/>
              </a:buClr>
              <a:defRPr>
                <a:latin typeface="Arial" charset="0"/>
                <a:ea typeface="Arial" charset="0"/>
                <a:cs typeface="Arial" charset="0"/>
              </a:defRPr>
            </a:lvl1pPr>
            <a:lvl2pPr>
              <a:buClr>
                <a:schemeClr val="tx2"/>
              </a:buClr>
              <a:defRPr>
                <a:latin typeface="Arial" charset="0"/>
                <a:ea typeface="Arial" charset="0"/>
                <a:cs typeface="Arial" charset="0"/>
              </a:defRPr>
            </a:lvl2pPr>
            <a:lvl3pPr>
              <a:buClr>
                <a:schemeClr val="tx2"/>
              </a:buClr>
              <a:defRPr>
                <a:latin typeface="Arial" charset="0"/>
                <a:ea typeface="Arial" charset="0"/>
                <a:cs typeface="Arial" charset="0"/>
              </a:defRPr>
            </a:lvl3pPr>
            <a:lvl4pPr>
              <a:buClr>
                <a:schemeClr val="tx2"/>
              </a:buClr>
              <a:defRPr>
                <a:latin typeface="Arial" charset="0"/>
                <a:ea typeface="Arial" charset="0"/>
                <a:cs typeface="Arial" charset="0"/>
              </a:defRPr>
            </a:lvl4pPr>
            <a:lvl5pPr>
              <a:buClr>
                <a:schemeClr val="tx2"/>
              </a:buClr>
              <a:defRPr>
                <a:latin typeface="Arial" charset="0"/>
                <a:ea typeface="Arial" charset="0"/>
                <a:cs typeface="Arial" charset="0"/>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pied de page 4"/>
          <p:cNvSpPr>
            <a:spLocks noGrp="1"/>
          </p:cNvSpPr>
          <p:nvPr>
            <p:ph type="ftr" sz="quarter" idx="11"/>
          </p:nvPr>
        </p:nvSpPr>
        <p:spPr>
          <a:xfrm>
            <a:off x="4038600" y="6356350"/>
            <a:ext cx="4114800" cy="365125"/>
          </a:xfrm>
          <a:prstGeom prst="rect">
            <a:avLst/>
          </a:prstGeom>
        </p:spPr>
        <p:txBody>
          <a:bodyPr/>
          <a:lstStyle>
            <a:lvl1pPr>
              <a:defRPr sz="1000">
                <a:solidFill>
                  <a:schemeClr val="bg1">
                    <a:lumMod val="75000"/>
                  </a:schemeClr>
                </a:solidFill>
              </a:defRPr>
            </a:lvl1pPr>
          </a:lstStyle>
          <a:p>
            <a:pPr>
              <a:defRPr/>
            </a:pPr>
            <a:r>
              <a:rPr lang="fr-FR">
                <a:solidFill>
                  <a:prstClr val="white">
                    <a:lumMod val="75000"/>
                  </a:prstClr>
                </a:solidFill>
              </a:rPr>
              <a:t>Portail SI-Samu - Gestion des patients - Présentation détaillée des fonctionnalités</a:t>
            </a:r>
          </a:p>
        </p:txBody>
      </p:sp>
      <p:sp>
        <p:nvSpPr>
          <p:cNvPr id="6" name="Espace réservé du numéro de diapositive 5"/>
          <p:cNvSpPr>
            <a:spLocks noGrp="1"/>
          </p:cNvSpPr>
          <p:nvPr>
            <p:ph type="sldNum" sz="quarter" idx="12"/>
          </p:nvPr>
        </p:nvSpPr>
        <p:spPr>
          <a:xfrm>
            <a:off x="8610600" y="6356350"/>
            <a:ext cx="2743200" cy="365125"/>
          </a:xfrm>
          <a:prstGeom prst="rect">
            <a:avLst/>
          </a:prstGeom>
        </p:spPr>
        <p:txBody>
          <a:bodyPr/>
          <a:lstStyle>
            <a:lvl1pPr>
              <a:defRPr sz="1000">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19B0B0C-5E37-A542-B809-6BB319648EF9}" type="slidenum">
              <a:rPr kumimoji="0" lang="fr-FR" sz="10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fr-FR" sz="10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Image 7"/>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02957" y="-765327"/>
            <a:ext cx="2098399" cy="2590952"/>
          </a:xfrm>
          <a:prstGeom prst="rect">
            <a:avLst/>
          </a:prstGeom>
        </p:spPr>
      </p:pic>
      <p:pic>
        <p:nvPicPr>
          <p:cNvPr id="9" name="Image 8"/>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402957" y="5914623"/>
            <a:ext cx="746393" cy="851922"/>
          </a:xfrm>
          <a:prstGeom prst="rect">
            <a:avLst/>
          </a:prstGeom>
        </p:spPr>
      </p:pic>
    </p:spTree>
    <p:extLst>
      <p:ext uri="{BB962C8B-B14F-4D97-AF65-F5344CB8AC3E}">
        <p14:creationId xmlns:p14="http://schemas.microsoft.com/office/powerpoint/2010/main" val="4549466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_Titre et contenu">
    <p:spTree>
      <p:nvGrpSpPr>
        <p:cNvPr id="1" name=""/>
        <p:cNvGrpSpPr/>
        <p:nvPr/>
      </p:nvGrpSpPr>
      <p:grpSpPr>
        <a:xfrm>
          <a:off x="0" y="0"/>
          <a:ext cx="0" cy="0"/>
          <a:chOff x="0" y="0"/>
          <a:chExt cx="0" cy="0"/>
        </a:xfrm>
      </p:grpSpPr>
      <p:sp>
        <p:nvSpPr>
          <p:cNvPr id="10" name="object 33"/>
          <p:cNvSpPr/>
          <p:nvPr userDrawn="1"/>
        </p:nvSpPr>
        <p:spPr>
          <a:xfrm>
            <a:off x="11021245" y="6358438"/>
            <a:ext cx="341907" cy="379896"/>
          </a:xfrm>
          <a:custGeom>
            <a:avLst/>
            <a:gdLst/>
            <a:ahLst/>
            <a:cxnLst/>
            <a:rect l="l" t="t" r="r" b="b"/>
            <a:pathLst>
              <a:path w="165734" h="184150">
                <a:moveTo>
                  <a:pt x="22888" y="0"/>
                </a:moveTo>
                <a:lnTo>
                  <a:pt x="11626" y="3146"/>
                </a:lnTo>
                <a:lnTo>
                  <a:pt x="3270" y="11326"/>
                </a:lnTo>
                <a:lnTo>
                  <a:pt x="0" y="23285"/>
                </a:lnTo>
                <a:lnTo>
                  <a:pt x="0" y="160356"/>
                </a:lnTo>
                <a:lnTo>
                  <a:pt x="3268" y="172309"/>
                </a:lnTo>
                <a:lnTo>
                  <a:pt x="11622" y="180488"/>
                </a:lnTo>
                <a:lnTo>
                  <a:pt x="22883" y="183634"/>
                </a:lnTo>
                <a:lnTo>
                  <a:pt x="34874" y="180485"/>
                </a:lnTo>
                <a:lnTo>
                  <a:pt x="153581" y="111956"/>
                </a:lnTo>
                <a:lnTo>
                  <a:pt x="162303" y="103144"/>
                </a:lnTo>
                <a:lnTo>
                  <a:pt x="165211" y="91815"/>
                </a:lnTo>
                <a:lnTo>
                  <a:pt x="162303" y="80490"/>
                </a:lnTo>
                <a:lnTo>
                  <a:pt x="153581" y="71684"/>
                </a:lnTo>
                <a:lnTo>
                  <a:pt x="34874" y="3142"/>
                </a:lnTo>
                <a:lnTo>
                  <a:pt x="22888" y="0"/>
                </a:lnTo>
                <a:close/>
              </a:path>
            </a:pathLst>
          </a:custGeom>
          <a:solidFill>
            <a:srgbClr val="3D5C7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397" b="0" i="0" u="none" strike="noStrike" kern="1200" cap="none" spc="0" normalizeH="0" baseline="0" noProof="0">
              <a:ln>
                <a:noFill/>
              </a:ln>
              <a:solidFill>
                <a:prstClr val="black"/>
              </a:solidFill>
              <a:effectLst/>
              <a:uLnTx/>
              <a:uFillTx/>
              <a:latin typeface="Avenir Roman" charset="0"/>
              <a:ea typeface="+mn-ea"/>
              <a:cs typeface="+mn-cs"/>
            </a:endParaRPr>
          </a:p>
        </p:txBody>
      </p:sp>
      <p:sp>
        <p:nvSpPr>
          <p:cNvPr id="6" name="Espace réservé du numéro de diapositive 5"/>
          <p:cNvSpPr>
            <a:spLocks noGrp="1"/>
          </p:cNvSpPr>
          <p:nvPr>
            <p:ph type="sldNum" sz="quarter" idx="12"/>
          </p:nvPr>
        </p:nvSpPr>
        <p:spPr>
          <a:xfrm>
            <a:off x="8610600" y="6356350"/>
            <a:ext cx="2743200" cy="365125"/>
          </a:xfrm>
          <a:prstGeom prst="rect">
            <a:avLst/>
          </a:prstGeom>
        </p:spPr>
        <p:txBody>
          <a:bodyPr/>
          <a:lstStyle>
            <a:lvl1pPr>
              <a:defRPr sz="1000">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19B0B0C-5E37-A542-B809-6BB319648EF9}" type="slidenum">
              <a:rPr kumimoji="0" lang="fr-FR" sz="10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fr-FR" sz="10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Image 7"/>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02957" y="-765327"/>
            <a:ext cx="2098399" cy="2590952"/>
          </a:xfrm>
          <a:prstGeom prst="rect">
            <a:avLst/>
          </a:prstGeom>
        </p:spPr>
      </p:pic>
      <p:pic>
        <p:nvPicPr>
          <p:cNvPr id="9" name="Image 8"/>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402957" y="5914623"/>
            <a:ext cx="746393" cy="851922"/>
          </a:xfrm>
          <a:prstGeom prst="rect">
            <a:avLst/>
          </a:prstGeom>
        </p:spPr>
      </p:pic>
    </p:spTree>
    <p:extLst>
      <p:ext uri="{BB962C8B-B14F-4D97-AF65-F5344CB8AC3E}">
        <p14:creationId xmlns:p14="http://schemas.microsoft.com/office/powerpoint/2010/main" val="37102832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rgbClr val="A8D9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Imag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99783" y="4124618"/>
            <a:ext cx="3025933" cy="2523253"/>
          </a:xfrm>
          <a:prstGeom prst="rect">
            <a:avLst/>
          </a:prstGeom>
        </p:spPr>
      </p:pic>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a:t>Cliquez et modifiez le titre</a:t>
            </a:r>
          </a:p>
        </p:txBody>
      </p:sp>
      <p:pic>
        <p:nvPicPr>
          <p:cNvPr id="10" name="Image 9"/>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99783" y="0"/>
            <a:ext cx="4694328" cy="3914489"/>
          </a:xfrm>
          <a:prstGeom prst="rect">
            <a:avLst/>
          </a:prstGeom>
        </p:spPr>
      </p:pic>
      <p:sp>
        <p:nvSpPr>
          <p:cNvPr id="11"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800">
                <a:solidFill>
                  <a:schemeClr val="tx1">
                    <a:tint val="75000"/>
                  </a:schemeClr>
                </a:solidFill>
              </a:defRPr>
            </a:lvl1pPr>
          </a:lstStyle>
          <a:p>
            <a:r>
              <a:rPr lang="fr-FR"/>
              <a:t>Portail SI-Samu - Gestion des patients - Présentation détaillée des fonctionnalités</a:t>
            </a:r>
          </a:p>
        </p:txBody>
      </p:sp>
      <p:sp>
        <p:nvSpPr>
          <p:cNvPr id="12"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CCF8C1-5404-E341-9C7A-ED6FF7A8F5C9}" type="slidenum">
              <a:rPr lang="fr-FR" smtClean="0"/>
              <a:t>‹N°›</a:t>
            </a:fld>
            <a:endParaRPr lang="fr-FR"/>
          </a:p>
        </p:txBody>
      </p:sp>
    </p:spTree>
    <p:extLst>
      <p:ext uri="{BB962C8B-B14F-4D97-AF65-F5344CB8AC3E}">
        <p14:creationId xmlns:p14="http://schemas.microsoft.com/office/powerpoint/2010/main" val="124940832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1_Titre et contenu">
    <p:spTree>
      <p:nvGrpSpPr>
        <p:cNvPr id="1" name=""/>
        <p:cNvGrpSpPr/>
        <p:nvPr/>
      </p:nvGrpSpPr>
      <p:grpSpPr>
        <a:xfrm>
          <a:off x="0" y="0"/>
          <a:ext cx="0" cy="0"/>
          <a:chOff x="0" y="0"/>
          <a:chExt cx="0" cy="0"/>
        </a:xfrm>
      </p:grpSpPr>
      <p:sp>
        <p:nvSpPr>
          <p:cNvPr id="10" name="object 33"/>
          <p:cNvSpPr/>
          <p:nvPr userDrawn="1"/>
        </p:nvSpPr>
        <p:spPr>
          <a:xfrm>
            <a:off x="11021245" y="6349202"/>
            <a:ext cx="341907" cy="379896"/>
          </a:xfrm>
          <a:custGeom>
            <a:avLst/>
            <a:gdLst/>
            <a:ahLst/>
            <a:cxnLst/>
            <a:rect l="l" t="t" r="r" b="b"/>
            <a:pathLst>
              <a:path w="165734" h="184150">
                <a:moveTo>
                  <a:pt x="22888" y="0"/>
                </a:moveTo>
                <a:lnTo>
                  <a:pt x="11626" y="3146"/>
                </a:lnTo>
                <a:lnTo>
                  <a:pt x="3270" y="11326"/>
                </a:lnTo>
                <a:lnTo>
                  <a:pt x="0" y="23285"/>
                </a:lnTo>
                <a:lnTo>
                  <a:pt x="0" y="160356"/>
                </a:lnTo>
                <a:lnTo>
                  <a:pt x="3268" y="172309"/>
                </a:lnTo>
                <a:lnTo>
                  <a:pt x="11622" y="180488"/>
                </a:lnTo>
                <a:lnTo>
                  <a:pt x="22883" y="183634"/>
                </a:lnTo>
                <a:lnTo>
                  <a:pt x="34874" y="180485"/>
                </a:lnTo>
                <a:lnTo>
                  <a:pt x="153581" y="111956"/>
                </a:lnTo>
                <a:lnTo>
                  <a:pt x="162303" y="103144"/>
                </a:lnTo>
                <a:lnTo>
                  <a:pt x="165211" y="91815"/>
                </a:lnTo>
                <a:lnTo>
                  <a:pt x="162303" y="80490"/>
                </a:lnTo>
                <a:lnTo>
                  <a:pt x="153581" y="71684"/>
                </a:lnTo>
                <a:lnTo>
                  <a:pt x="34874" y="3142"/>
                </a:lnTo>
                <a:lnTo>
                  <a:pt x="22888" y="0"/>
                </a:lnTo>
                <a:close/>
              </a:path>
            </a:pathLst>
          </a:custGeom>
          <a:solidFill>
            <a:srgbClr val="3D5C7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397" b="0" i="0" u="none" strike="noStrike" kern="1200" cap="none" spc="0" normalizeH="0" baseline="0" noProof="0">
              <a:ln>
                <a:noFill/>
              </a:ln>
              <a:solidFill>
                <a:prstClr val="black"/>
              </a:solidFill>
              <a:effectLst/>
              <a:uLnTx/>
              <a:uFillTx/>
              <a:latin typeface="Avenir Roman" charset="0"/>
              <a:ea typeface="+mn-ea"/>
              <a:cs typeface="+mn-cs"/>
            </a:endParaRPr>
          </a:p>
        </p:txBody>
      </p:sp>
      <p:sp>
        <p:nvSpPr>
          <p:cNvPr id="2" name="Titre 1"/>
          <p:cNvSpPr>
            <a:spLocks noGrp="1"/>
          </p:cNvSpPr>
          <p:nvPr>
            <p:ph type="title"/>
          </p:nvPr>
        </p:nvSpPr>
        <p:spPr>
          <a:xfrm>
            <a:off x="2641600" y="249560"/>
            <a:ext cx="8712200" cy="1325563"/>
          </a:xfrm>
        </p:spPr>
        <p:txBody>
          <a:bodyPr>
            <a:normAutofit/>
          </a:bodyPr>
          <a:lstStyle>
            <a:lvl1pPr algn="l" defTabSz="914400" rtl="0" eaLnBrk="1" latinLnBrk="0" hangingPunct="1">
              <a:lnSpc>
                <a:spcPct val="90000"/>
              </a:lnSpc>
              <a:spcBef>
                <a:spcPct val="0"/>
              </a:spcBef>
              <a:buNone/>
              <a:defRPr lang="fr-FR" sz="4400" b="1" kern="1200" dirty="0">
                <a:solidFill>
                  <a:schemeClr val="tx2"/>
                </a:solidFill>
                <a:latin typeface="Ample" charset="0"/>
                <a:ea typeface="Ample" charset="0"/>
                <a:cs typeface="Ample" charset="0"/>
              </a:defRPr>
            </a:lvl1pPr>
          </a:lstStyle>
          <a:p>
            <a:r>
              <a:rPr lang="fr-FR"/>
              <a:t>Cliquez et modifiez le titre</a:t>
            </a:r>
          </a:p>
        </p:txBody>
      </p:sp>
      <p:sp>
        <p:nvSpPr>
          <p:cNvPr id="3" name="Espace réservé du contenu 2"/>
          <p:cNvSpPr>
            <a:spLocks noGrp="1"/>
          </p:cNvSpPr>
          <p:nvPr>
            <p:ph idx="1"/>
          </p:nvPr>
        </p:nvSpPr>
        <p:spPr>
          <a:xfrm>
            <a:off x="993227" y="2285998"/>
            <a:ext cx="10329041" cy="3628625"/>
          </a:xfrm>
        </p:spPr>
        <p:txBody>
          <a:bodyPr vert="horz" lIns="91440" tIns="45720" rIns="91440" bIns="45720" rtlCol="0">
            <a:normAutofit/>
          </a:bodyPr>
          <a:lstStyle>
            <a:lvl1pPr>
              <a:defRPr lang="fr-FR" dirty="0" smtClean="0">
                <a:latin typeface="Arial" charset="0"/>
                <a:ea typeface="Arial" charset="0"/>
                <a:cs typeface="Arial" charset="0"/>
              </a:defRPr>
            </a:lvl1pPr>
            <a:lvl2pPr>
              <a:defRPr lang="fr-FR" dirty="0" smtClean="0">
                <a:latin typeface="Arial" charset="0"/>
                <a:ea typeface="Arial" charset="0"/>
                <a:cs typeface="Arial" charset="0"/>
              </a:defRPr>
            </a:lvl2pPr>
            <a:lvl3pPr>
              <a:defRPr lang="fr-FR" dirty="0" smtClean="0">
                <a:latin typeface="Arial" charset="0"/>
                <a:ea typeface="Arial" charset="0"/>
                <a:cs typeface="Arial" charset="0"/>
              </a:defRPr>
            </a:lvl3pPr>
            <a:lvl4pPr>
              <a:defRPr lang="fr-FR" dirty="0" smtClean="0">
                <a:latin typeface="Arial" charset="0"/>
                <a:ea typeface="Arial" charset="0"/>
                <a:cs typeface="Arial" charset="0"/>
              </a:defRPr>
            </a:lvl4pPr>
            <a:lvl5pPr>
              <a:defRPr lang="fr-FR" dirty="0">
                <a:latin typeface="Arial" charset="0"/>
                <a:ea typeface="Arial" charset="0"/>
                <a:cs typeface="Arial" charset="0"/>
              </a:defRPr>
            </a:lvl5pPr>
          </a:lstStyle>
          <a:p>
            <a:pPr lvl="0">
              <a:buClr>
                <a:srgbClr val="3D5C71"/>
              </a:buClr>
            </a:pPr>
            <a:r>
              <a:rPr lang="fr-FR"/>
              <a:t>Cliquez pour modifier les styles du texte du masque</a:t>
            </a:r>
          </a:p>
          <a:p>
            <a:pPr lvl="1">
              <a:buClr>
                <a:srgbClr val="3D5C71"/>
              </a:buClr>
            </a:pPr>
            <a:r>
              <a:rPr lang="fr-FR"/>
              <a:t>Deuxième niveau</a:t>
            </a:r>
          </a:p>
          <a:p>
            <a:pPr lvl="2">
              <a:buClr>
                <a:srgbClr val="3D5C71"/>
              </a:buClr>
            </a:pPr>
            <a:r>
              <a:rPr lang="fr-FR"/>
              <a:t>Troisième niveau</a:t>
            </a:r>
          </a:p>
          <a:p>
            <a:pPr lvl="3">
              <a:buClr>
                <a:srgbClr val="3D5C71"/>
              </a:buClr>
            </a:pPr>
            <a:r>
              <a:rPr lang="fr-FR"/>
              <a:t>Quatrième niveau</a:t>
            </a:r>
          </a:p>
          <a:p>
            <a:pPr lvl="4">
              <a:buClr>
                <a:srgbClr val="3D5C71"/>
              </a:buClr>
            </a:pPr>
            <a:r>
              <a:rPr lang="fr-FR"/>
              <a:t>Cinquième niveau</a:t>
            </a:r>
          </a:p>
        </p:txBody>
      </p:sp>
      <p:sp>
        <p:nvSpPr>
          <p:cNvPr id="4" name="Espace réservé de la date 3"/>
          <p:cNvSpPr>
            <a:spLocks noGrp="1"/>
          </p:cNvSpPr>
          <p:nvPr>
            <p:ph type="dt" sz="half" idx="10"/>
          </p:nvPr>
        </p:nvSpPr>
        <p:spPr>
          <a:xfrm>
            <a:off x="1606550" y="6356350"/>
            <a:ext cx="1866722" cy="365125"/>
          </a:xfrm>
          <a:prstGeom prst="rect">
            <a:avLst/>
          </a:prstGeom>
        </p:spPr>
        <p:txBody>
          <a:bodyPr/>
          <a:lstStyle>
            <a:lvl1pPr>
              <a:defRPr sz="1000">
                <a:solidFill>
                  <a:schemeClr val="bg1">
                    <a:lumMod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000" b="0" i="0" u="none" strike="noStrike" kern="1200" cap="none" spc="0" normalizeH="0" baseline="0" noProof="0">
              <a:ln>
                <a:noFill/>
              </a:ln>
              <a:solidFill>
                <a:prstClr val="white">
                  <a:lumMod val="75000"/>
                </a:prstClr>
              </a:solidFill>
              <a:effectLst/>
              <a:uLnTx/>
              <a:uFillTx/>
              <a:latin typeface="Calibri" panose="020F0502020204030204"/>
              <a:ea typeface="+mn-ea"/>
              <a:cs typeface="+mn-cs"/>
            </a:endParaRPr>
          </a:p>
        </p:txBody>
      </p:sp>
      <p:sp>
        <p:nvSpPr>
          <p:cNvPr id="5" name="Espace réservé du pied de page 4"/>
          <p:cNvSpPr>
            <a:spLocks noGrp="1"/>
          </p:cNvSpPr>
          <p:nvPr>
            <p:ph type="ftr" sz="quarter" idx="11"/>
          </p:nvPr>
        </p:nvSpPr>
        <p:spPr>
          <a:xfrm>
            <a:off x="4038600" y="6356350"/>
            <a:ext cx="4114800" cy="365125"/>
          </a:xfrm>
          <a:prstGeom prst="rect">
            <a:avLst/>
          </a:prstGeom>
        </p:spPr>
        <p:txBody>
          <a:bodyPr/>
          <a:lstStyle>
            <a:lvl1pPr>
              <a:defRPr sz="1000">
                <a:solidFill>
                  <a:schemeClr val="bg1">
                    <a:lumMod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white">
                    <a:lumMod val="75000"/>
                  </a:prstClr>
                </a:solidFill>
                <a:effectLst/>
                <a:uLnTx/>
                <a:uFillTx/>
                <a:latin typeface="Calibri" panose="020F0502020204030204"/>
                <a:ea typeface="+mn-ea"/>
                <a:cs typeface="+mn-cs"/>
              </a:rPr>
              <a:t>Portail SI-Samu - Gestion des patients - Présentation détaillée des fonctionnalités</a:t>
            </a:r>
          </a:p>
        </p:txBody>
      </p:sp>
      <p:sp>
        <p:nvSpPr>
          <p:cNvPr id="6" name="Espace réservé du numéro de diapositive 5"/>
          <p:cNvSpPr>
            <a:spLocks noGrp="1"/>
          </p:cNvSpPr>
          <p:nvPr>
            <p:ph type="sldNum" sz="quarter" idx="12"/>
          </p:nvPr>
        </p:nvSpPr>
        <p:spPr>
          <a:xfrm>
            <a:off x="8610600" y="6356350"/>
            <a:ext cx="2743200" cy="365125"/>
          </a:xfrm>
          <a:prstGeom prst="rect">
            <a:avLst/>
          </a:prstGeom>
        </p:spPr>
        <p:txBody>
          <a:bodyPr/>
          <a:lstStyle>
            <a:lvl1pPr>
              <a:defRPr sz="1000">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19B0B0C-5E37-A542-B809-6BB319648EF9}" type="slidenum">
              <a:rPr kumimoji="0" lang="fr-FR" sz="10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fr-FR" sz="10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Image 7"/>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02957" y="-765327"/>
            <a:ext cx="2098399" cy="2590952"/>
          </a:xfrm>
          <a:prstGeom prst="rect">
            <a:avLst/>
          </a:prstGeom>
        </p:spPr>
      </p:pic>
      <p:sp>
        <p:nvSpPr>
          <p:cNvPr id="12" name="Rectangle 11"/>
          <p:cNvSpPr/>
          <p:nvPr userDrawn="1"/>
        </p:nvSpPr>
        <p:spPr>
          <a:xfrm>
            <a:off x="0" y="0"/>
            <a:ext cx="12192000" cy="6858000"/>
          </a:xfrm>
          <a:prstGeom prst="rect">
            <a:avLst/>
          </a:prstGeom>
          <a:noFill/>
          <a:ln w="298450">
            <a:solidFill>
              <a:srgbClr val="A9D8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397281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En-tête de section">
    <p:spTree>
      <p:nvGrpSpPr>
        <p:cNvPr id="1" name=""/>
        <p:cNvGrpSpPr/>
        <p:nvPr/>
      </p:nvGrpSpPr>
      <p:grpSpPr>
        <a:xfrm>
          <a:off x="0" y="0"/>
          <a:ext cx="0" cy="0"/>
          <a:chOff x="0" y="0"/>
          <a:chExt cx="0" cy="0"/>
        </a:xfrm>
      </p:grpSpPr>
      <p:sp>
        <p:nvSpPr>
          <p:cNvPr id="9" name="object 33"/>
          <p:cNvSpPr/>
          <p:nvPr userDrawn="1"/>
        </p:nvSpPr>
        <p:spPr>
          <a:xfrm>
            <a:off x="11021245" y="6358438"/>
            <a:ext cx="341907" cy="379896"/>
          </a:xfrm>
          <a:custGeom>
            <a:avLst/>
            <a:gdLst/>
            <a:ahLst/>
            <a:cxnLst/>
            <a:rect l="l" t="t" r="r" b="b"/>
            <a:pathLst>
              <a:path w="165734" h="184150">
                <a:moveTo>
                  <a:pt x="22888" y="0"/>
                </a:moveTo>
                <a:lnTo>
                  <a:pt x="11626" y="3146"/>
                </a:lnTo>
                <a:lnTo>
                  <a:pt x="3270" y="11326"/>
                </a:lnTo>
                <a:lnTo>
                  <a:pt x="0" y="23285"/>
                </a:lnTo>
                <a:lnTo>
                  <a:pt x="0" y="160356"/>
                </a:lnTo>
                <a:lnTo>
                  <a:pt x="3268" y="172309"/>
                </a:lnTo>
                <a:lnTo>
                  <a:pt x="11622" y="180488"/>
                </a:lnTo>
                <a:lnTo>
                  <a:pt x="22883" y="183634"/>
                </a:lnTo>
                <a:lnTo>
                  <a:pt x="34874" y="180485"/>
                </a:lnTo>
                <a:lnTo>
                  <a:pt x="153581" y="111956"/>
                </a:lnTo>
                <a:lnTo>
                  <a:pt x="162303" y="103144"/>
                </a:lnTo>
                <a:lnTo>
                  <a:pt x="165211" y="91815"/>
                </a:lnTo>
                <a:lnTo>
                  <a:pt x="162303" y="80490"/>
                </a:lnTo>
                <a:lnTo>
                  <a:pt x="153581" y="71684"/>
                </a:lnTo>
                <a:lnTo>
                  <a:pt x="34874" y="3142"/>
                </a:lnTo>
                <a:lnTo>
                  <a:pt x="22888" y="0"/>
                </a:lnTo>
                <a:close/>
              </a:path>
            </a:pathLst>
          </a:custGeom>
          <a:solidFill>
            <a:srgbClr val="3D5C7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397" b="0" i="0" u="none" strike="noStrike" kern="1200" cap="none" spc="0" normalizeH="0" baseline="0" noProof="0">
              <a:ln>
                <a:noFill/>
              </a:ln>
              <a:solidFill>
                <a:prstClr val="black"/>
              </a:solidFill>
              <a:effectLst/>
              <a:uLnTx/>
              <a:uFillTx/>
              <a:latin typeface="Avenir Roman" charset="0"/>
              <a:ea typeface="+mn-ea"/>
              <a:cs typeface="+mn-cs"/>
            </a:endParaRPr>
          </a:p>
        </p:txBody>
      </p:sp>
      <p:sp>
        <p:nvSpPr>
          <p:cNvPr id="2" name="Titre 1"/>
          <p:cNvSpPr>
            <a:spLocks noGrp="1"/>
          </p:cNvSpPr>
          <p:nvPr>
            <p:ph type="title" hasCustomPrompt="1"/>
          </p:nvPr>
        </p:nvSpPr>
        <p:spPr>
          <a:xfrm>
            <a:off x="831850" y="509435"/>
            <a:ext cx="2259693" cy="1166132"/>
          </a:xfrm>
        </p:spPr>
        <p:txBody>
          <a:bodyPr anchor="b"/>
          <a:lstStyle>
            <a:lvl1pPr>
              <a:defRPr sz="6000" b="1" i="0">
                <a:latin typeface="Ample" charset="0"/>
                <a:ea typeface="Ample" charset="0"/>
                <a:cs typeface="Ample" charset="0"/>
              </a:defRPr>
            </a:lvl1pPr>
          </a:lstStyle>
          <a:p>
            <a:r>
              <a:rPr lang="fr-FR"/>
              <a:t>FIN</a:t>
            </a:r>
          </a:p>
        </p:txBody>
      </p:sp>
      <p:sp>
        <p:nvSpPr>
          <p:cNvPr id="4" name="Espace réservé de la date 3"/>
          <p:cNvSpPr>
            <a:spLocks noGrp="1"/>
          </p:cNvSpPr>
          <p:nvPr>
            <p:ph type="dt" sz="half" idx="10"/>
          </p:nvPr>
        </p:nvSpPr>
        <p:spPr>
          <a:xfrm>
            <a:off x="1606550" y="6356350"/>
            <a:ext cx="1974850" cy="365125"/>
          </a:xfrm>
          <a:prstGeom prst="rect">
            <a:avLst/>
          </a:prstGeom>
        </p:spPr>
        <p:txBody>
          <a:bodyPr/>
          <a:lstStyle>
            <a:lvl1pPr>
              <a:defRPr sz="1000" b="0" i="0">
                <a:solidFill>
                  <a:schemeClr val="bg1">
                    <a:lumMod val="75000"/>
                  </a:schemeClr>
                </a:solidFill>
                <a:latin typeface="Arial" charset="0"/>
                <a:ea typeface="Arial" charset="0"/>
                <a:cs typeface="Arial"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000" b="0" i="0" u="none" strike="noStrike" kern="1200" cap="none" spc="0" normalizeH="0" baseline="0" noProof="0">
              <a:ln>
                <a:noFill/>
              </a:ln>
              <a:solidFill>
                <a:prstClr val="white">
                  <a:lumMod val="75000"/>
                </a:prstClr>
              </a:solidFill>
              <a:effectLst/>
              <a:uLnTx/>
              <a:uFillTx/>
              <a:latin typeface="Arial" charset="0"/>
              <a:cs typeface="Arial" charset="0"/>
            </a:endParaRPr>
          </a:p>
        </p:txBody>
      </p:sp>
      <p:sp>
        <p:nvSpPr>
          <p:cNvPr id="5" name="Espace réservé du pied de page 4"/>
          <p:cNvSpPr>
            <a:spLocks noGrp="1"/>
          </p:cNvSpPr>
          <p:nvPr>
            <p:ph type="ftr" sz="quarter" idx="11"/>
          </p:nvPr>
        </p:nvSpPr>
        <p:spPr>
          <a:xfrm>
            <a:off x="4038600" y="6356350"/>
            <a:ext cx="4114800" cy="365125"/>
          </a:xfrm>
          <a:prstGeom prst="rect">
            <a:avLst/>
          </a:prstGeom>
        </p:spPr>
        <p:txBody>
          <a:bodyPr/>
          <a:lstStyle>
            <a:lvl1pPr>
              <a:defRPr sz="1000" b="0" i="0">
                <a:solidFill>
                  <a:schemeClr val="bg1">
                    <a:lumMod val="75000"/>
                  </a:schemeClr>
                </a:solidFill>
                <a:latin typeface="Arial" charset="0"/>
                <a:ea typeface="Arial" charset="0"/>
                <a:cs typeface="Arial"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white">
                    <a:lumMod val="75000"/>
                  </a:prstClr>
                </a:solidFill>
                <a:effectLst/>
                <a:uLnTx/>
                <a:uFillTx/>
                <a:latin typeface="Arial" charset="0"/>
                <a:cs typeface="Arial" charset="0"/>
              </a:rPr>
              <a:t>Portail SI-Samu - Gestion des patients - Présentation détaillée des fonctionnalités</a:t>
            </a:r>
          </a:p>
        </p:txBody>
      </p:sp>
      <p:sp>
        <p:nvSpPr>
          <p:cNvPr id="6" name="Espace réservé du numéro de diapositive 5"/>
          <p:cNvSpPr>
            <a:spLocks noGrp="1"/>
          </p:cNvSpPr>
          <p:nvPr>
            <p:ph type="sldNum" sz="quarter" idx="12"/>
          </p:nvPr>
        </p:nvSpPr>
        <p:spPr>
          <a:xfrm>
            <a:off x="8610600" y="6356350"/>
            <a:ext cx="2743200" cy="365125"/>
          </a:xfrm>
          <a:prstGeom prst="rect">
            <a:avLst/>
          </a:prstGeom>
        </p:spPr>
        <p:txBody>
          <a:bodyPr/>
          <a:lstStyle>
            <a:lvl1pPr>
              <a:defRPr sz="1000" b="0" i="0">
                <a:solidFill>
                  <a:schemeClr val="bg1">
                    <a:lumMod val="75000"/>
                  </a:schemeClr>
                </a:solidFill>
                <a:latin typeface="Arial" charset="0"/>
                <a:ea typeface="Arial" charset="0"/>
                <a:cs typeface="Arial"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19B0B0C-5E37-A542-B809-6BB319648EF9}" type="slidenum">
              <a:rPr kumimoji="0" lang="fr-FR" sz="1000" b="0" i="0" u="none" strike="noStrike" kern="1200" cap="none" spc="0" normalizeH="0" baseline="0" noProof="0" smtClean="0">
                <a:ln>
                  <a:noFill/>
                </a:ln>
                <a:solidFill>
                  <a:prstClr val="white">
                    <a:lumMod val="75000"/>
                  </a:prstClr>
                </a:solidFill>
                <a:effectLst/>
                <a:uLnTx/>
                <a:uFillTx/>
                <a:latin typeface="Arial"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fr-FR" sz="1000" b="0" i="0" u="none" strike="noStrike" kern="1200" cap="none" spc="0" normalizeH="0" baseline="0" noProof="0">
              <a:ln>
                <a:noFill/>
              </a:ln>
              <a:solidFill>
                <a:prstClr val="white">
                  <a:lumMod val="75000"/>
                </a:prstClr>
              </a:solidFill>
              <a:effectLst/>
              <a:uLnTx/>
              <a:uFillTx/>
              <a:latin typeface="Arial" charset="0"/>
              <a:cs typeface="Arial" charset="0"/>
            </a:endParaRPr>
          </a:p>
        </p:txBody>
      </p:sp>
      <p:pic>
        <p:nvPicPr>
          <p:cNvPr id="7" name="Imag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861230" y="1074029"/>
            <a:ext cx="6469540" cy="5394796"/>
          </a:xfrm>
          <a:prstGeom prst="rect">
            <a:avLst/>
          </a:prstGeom>
        </p:spPr>
      </p:pic>
      <p:pic>
        <p:nvPicPr>
          <p:cNvPr id="8" name="Image 7"/>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402957" y="5914623"/>
            <a:ext cx="746393" cy="851922"/>
          </a:xfrm>
          <a:prstGeom prst="rect">
            <a:avLst/>
          </a:prstGeom>
        </p:spPr>
      </p:pic>
    </p:spTree>
    <p:extLst>
      <p:ext uri="{BB962C8B-B14F-4D97-AF65-F5344CB8AC3E}">
        <p14:creationId xmlns:p14="http://schemas.microsoft.com/office/powerpoint/2010/main" val="90376652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5" name="object 33"/>
          <p:cNvSpPr/>
          <p:nvPr userDrawn="1"/>
        </p:nvSpPr>
        <p:spPr>
          <a:xfrm>
            <a:off x="11021245" y="6358438"/>
            <a:ext cx="341907" cy="379896"/>
          </a:xfrm>
          <a:custGeom>
            <a:avLst/>
            <a:gdLst/>
            <a:ahLst/>
            <a:cxnLst/>
            <a:rect l="l" t="t" r="r" b="b"/>
            <a:pathLst>
              <a:path w="165734" h="184150">
                <a:moveTo>
                  <a:pt x="22888" y="0"/>
                </a:moveTo>
                <a:lnTo>
                  <a:pt x="11626" y="3146"/>
                </a:lnTo>
                <a:lnTo>
                  <a:pt x="3270" y="11326"/>
                </a:lnTo>
                <a:lnTo>
                  <a:pt x="0" y="23285"/>
                </a:lnTo>
                <a:lnTo>
                  <a:pt x="0" y="160356"/>
                </a:lnTo>
                <a:lnTo>
                  <a:pt x="3268" y="172309"/>
                </a:lnTo>
                <a:lnTo>
                  <a:pt x="11622" y="180488"/>
                </a:lnTo>
                <a:lnTo>
                  <a:pt x="22883" y="183634"/>
                </a:lnTo>
                <a:lnTo>
                  <a:pt x="34874" y="180485"/>
                </a:lnTo>
                <a:lnTo>
                  <a:pt x="153581" y="111956"/>
                </a:lnTo>
                <a:lnTo>
                  <a:pt x="162303" y="103144"/>
                </a:lnTo>
                <a:lnTo>
                  <a:pt x="165211" y="91815"/>
                </a:lnTo>
                <a:lnTo>
                  <a:pt x="162303" y="80490"/>
                </a:lnTo>
                <a:lnTo>
                  <a:pt x="153581" y="71684"/>
                </a:lnTo>
                <a:lnTo>
                  <a:pt x="34874" y="3142"/>
                </a:lnTo>
                <a:lnTo>
                  <a:pt x="22888" y="0"/>
                </a:lnTo>
                <a:close/>
              </a:path>
            </a:pathLst>
          </a:custGeom>
          <a:solidFill>
            <a:srgbClr val="3D5C7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397" b="0" i="0" u="none" strike="noStrike" kern="1200" cap="none" spc="0" normalizeH="0" baseline="0" noProof="0">
              <a:ln>
                <a:noFill/>
              </a:ln>
              <a:solidFill>
                <a:prstClr val="black"/>
              </a:solidFill>
              <a:effectLst/>
              <a:uLnTx/>
              <a:uFillTx/>
              <a:latin typeface="Avenir Roman" charset="0"/>
              <a:ea typeface="+mn-ea"/>
              <a:cs typeface="+mn-cs"/>
            </a:endParaRPr>
          </a:p>
        </p:txBody>
      </p:sp>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srgbClr val="656565">
                  <a:tint val="75000"/>
                </a:srgb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srgbClr val="656565">
                    <a:tint val="75000"/>
                  </a:srgbClr>
                </a:solidFill>
                <a:effectLst/>
                <a:uLnTx/>
                <a:uFillTx/>
                <a:latin typeface="Calibri" panose="020F0502020204030204"/>
                <a:ea typeface="+mn-ea"/>
                <a:cs typeface="+mn-cs"/>
              </a:rPr>
              <a:t>Portail SI-Samu - Gestion des patients - Présentation détaillée des fonctionnalités</a:t>
            </a: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DCCD40-9475-449F-94F8-F36F47DA7CF9}" type="slidenum">
              <a:rPr kumimoji="0" lang="fr-FR" sz="1200" b="0" i="0" u="none" strike="noStrike" kern="1200" cap="none" spc="0" normalizeH="0" baseline="0" noProof="0" smtClean="0">
                <a:ln>
                  <a:noFill/>
                </a:ln>
                <a:solidFill>
                  <a:srgbClr val="656565">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fr-FR" sz="1200" b="0" i="0" u="none" strike="noStrike" kern="1200" cap="none" spc="0" normalizeH="0" baseline="0" noProof="0">
              <a:ln>
                <a:noFill/>
              </a:ln>
              <a:solidFill>
                <a:srgbClr val="656565">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92067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Diapositive de titre">
    <p:spTree>
      <p:nvGrpSpPr>
        <p:cNvPr id="1" name=""/>
        <p:cNvGrpSpPr/>
        <p:nvPr/>
      </p:nvGrpSpPr>
      <p:grpSpPr>
        <a:xfrm>
          <a:off x="0" y="0"/>
          <a:ext cx="0" cy="0"/>
          <a:chOff x="0" y="0"/>
          <a:chExt cx="0" cy="0"/>
        </a:xfrm>
      </p:grpSpPr>
      <p:sp>
        <p:nvSpPr>
          <p:cNvPr id="11" name="Rectangle 10"/>
          <p:cNvSpPr/>
          <p:nvPr userDrawn="1"/>
        </p:nvSpPr>
        <p:spPr>
          <a:xfrm>
            <a:off x="0" y="0"/>
            <a:ext cx="12192000" cy="6858000"/>
          </a:xfrm>
          <a:prstGeom prst="rect">
            <a:avLst/>
          </a:prstGeom>
          <a:solidFill>
            <a:srgbClr val="275A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Imag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99783" y="0"/>
            <a:ext cx="4694328" cy="3914489"/>
          </a:xfrm>
          <a:prstGeom prst="rect">
            <a:avLst/>
          </a:prstGeom>
        </p:spPr>
      </p:pic>
      <p:pic>
        <p:nvPicPr>
          <p:cNvPr id="15" name="Image 14"/>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99783" y="4124618"/>
            <a:ext cx="3025933" cy="2523253"/>
          </a:xfrm>
          <a:prstGeom prst="rect">
            <a:avLst/>
          </a:prstGeom>
        </p:spPr>
      </p:pic>
      <p:sp>
        <p:nvSpPr>
          <p:cNvPr id="8"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800">
                <a:solidFill>
                  <a:schemeClr val="tx1">
                    <a:tint val="75000"/>
                  </a:schemeClr>
                </a:solidFill>
              </a:defRPr>
            </a:lvl1pPr>
          </a:lstStyle>
          <a:p>
            <a:r>
              <a:rPr lang="fr-FR"/>
              <a:t>Portail SI-Samu - Gestion des patients - Présentation détaillée des fonctionnalités</a:t>
            </a:r>
          </a:p>
        </p:txBody>
      </p:sp>
      <p:sp>
        <p:nvSpPr>
          <p:cNvPr id="9"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CCF8C1-5404-E341-9C7A-ED6FF7A8F5C9}" type="slidenum">
              <a:rPr lang="fr-FR" smtClean="0"/>
              <a:t>‹N°›</a:t>
            </a:fld>
            <a:endParaRPr lang="fr-FR"/>
          </a:p>
        </p:txBody>
      </p:sp>
    </p:spTree>
    <p:extLst>
      <p:ext uri="{BB962C8B-B14F-4D97-AF65-F5344CB8AC3E}">
        <p14:creationId xmlns:p14="http://schemas.microsoft.com/office/powerpoint/2010/main" val="9483642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Diapositive de titre">
    <p:spTree>
      <p:nvGrpSpPr>
        <p:cNvPr id="1" name=""/>
        <p:cNvGrpSpPr/>
        <p:nvPr/>
      </p:nvGrpSpPr>
      <p:grpSpPr>
        <a:xfrm>
          <a:off x="0" y="0"/>
          <a:ext cx="0" cy="0"/>
          <a:chOff x="0" y="0"/>
          <a:chExt cx="0" cy="0"/>
        </a:xfrm>
      </p:grpSpPr>
      <p:sp>
        <p:nvSpPr>
          <p:cNvPr id="9" name="Rectangle 8"/>
          <p:cNvSpPr/>
          <p:nvPr userDrawn="1"/>
        </p:nvSpPr>
        <p:spPr>
          <a:xfrm>
            <a:off x="0" y="0"/>
            <a:ext cx="12192000" cy="6858000"/>
          </a:xfrm>
          <a:prstGeom prst="rect">
            <a:avLst/>
          </a:prstGeom>
          <a:solidFill>
            <a:srgbClr val="33A0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Image 1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99783" y="0"/>
            <a:ext cx="4694328" cy="3914489"/>
          </a:xfrm>
          <a:prstGeom prst="rect">
            <a:avLst/>
          </a:prstGeom>
        </p:spPr>
      </p:pic>
      <p:pic>
        <p:nvPicPr>
          <p:cNvPr id="15" name="Image 14"/>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99783" y="4124618"/>
            <a:ext cx="3025933" cy="2523253"/>
          </a:xfrm>
          <a:prstGeom prst="rect">
            <a:avLst/>
          </a:prstGeom>
        </p:spPr>
      </p:pic>
      <p:sp>
        <p:nvSpPr>
          <p:cNvPr id="8"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800">
                <a:solidFill>
                  <a:schemeClr val="tx1">
                    <a:tint val="75000"/>
                  </a:schemeClr>
                </a:solidFill>
              </a:defRPr>
            </a:lvl1pPr>
          </a:lstStyle>
          <a:p>
            <a:r>
              <a:rPr lang="fr-FR"/>
              <a:t>Portail SI-Samu - Gestion des patients - Présentation détaillée des fonctionnalités</a:t>
            </a:r>
          </a:p>
        </p:txBody>
      </p:sp>
      <p:sp>
        <p:nvSpPr>
          <p:cNvPr id="10"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CCF8C1-5404-E341-9C7A-ED6FF7A8F5C9}" type="slidenum">
              <a:rPr lang="fr-FR" smtClean="0"/>
              <a:t>‹N°›</a:t>
            </a:fld>
            <a:endParaRPr lang="fr-FR"/>
          </a:p>
        </p:txBody>
      </p:sp>
    </p:spTree>
    <p:extLst>
      <p:ext uri="{BB962C8B-B14F-4D97-AF65-F5344CB8AC3E}">
        <p14:creationId xmlns:p14="http://schemas.microsoft.com/office/powerpoint/2010/main" val="39887020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10" name="object 33"/>
          <p:cNvSpPr/>
          <p:nvPr userDrawn="1"/>
        </p:nvSpPr>
        <p:spPr>
          <a:xfrm>
            <a:off x="11021245" y="6358438"/>
            <a:ext cx="341907" cy="379896"/>
          </a:xfrm>
          <a:custGeom>
            <a:avLst/>
            <a:gdLst/>
            <a:ahLst/>
            <a:cxnLst/>
            <a:rect l="l" t="t" r="r" b="b"/>
            <a:pathLst>
              <a:path w="165734" h="184150">
                <a:moveTo>
                  <a:pt x="22888" y="0"/>
                </a:moveTo>
                <a:lnTo>
                  <a:pt x="11626" y="3146"/>
                </a:lnTo>
                <a:lnTo>
                  <a:pt x="3270" y="11326"/>
                </a:lnTo>
                <a:lnTo>
                  <a:pt x="0" y="23285"/>
                </a:lnTo>
                <a:lnTo>
                  <a:pt x="0" y="160356"/>
                </a:lnTo>
                <a:lnTo>
                  <a:pt x="3268" y="172309"/>
                </a:lnTo>
                <a:lnTo>
                  <a:pt x="11622" y="180488"/>
                </a:lnTo>
                <a:lnTo>
                  <a:pt x="22883" y="183634"/>
                </a:lnTo>
                <a:lnTo>
                  <a:pt x="34874" y="180485"/>
                </a:lnTo>
                <a:lnTo>
                  <a:pt x="153581" y="111956"/>
                </a:lnTo>
                <a:lnTo>
                  <a:pt x="162303" y="103144"/>
                </a:lnTo>
                <a:lnTo>
                  <a:pt x="165211" y="91815"/>
                </a:lnTo>
                <a:lnTo>
                  <a:pt x="162303" y="80490"/>
                </a:lnTo>
                <a:lnTo>
                  <a:pt x="153581" y="71684"/>
                </a:lnTo>
                <a:lnTo>
                  <a:pt x="34874" y="3142"/>
                </a:lnTo>
                <a:lnTo>
                  <a:pt x="22888" y="0"/>
                </a:lnTo>
                <a:close/>
              </a:path>
            </a:pathLst>
          </a:custGeom>
          <a:solidFill>
            <a:srgbClr val="3D5C7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397" b="0" i="0" u="none" strike="noStrike" kern="1200" cap="none" spc="0" normalizeH="0" baseline="0" noProof="0">
              <a:ln>
                <a:noFill/>
              </a:ln>
              <a:solidFill>
                <a:prstClr val="black"/>
              </a:solidFill>
              <a:effectLst/>
              <a:uLnTx/>
              <a:uFillTx/>
              <a:latin typeface="Avenir Roman" charset="0"/>
              <a:ea typeface="+mn-ea"/>
              <a:cs typeface="+mn-cs"/>
            </a:endParaRPr>
          </a:p>
        </p:txBody>
      </p:sp>
      <p:sp>
        <p:nvSpPr>
          <p:cNvPr id="2" name="Titre 1"/>
          <p:cNvSpPr>
            <a:spLocks noGrp="1"/>
          </p:cNvSpPr>
          <p:nvPr>
            <p:ph type="title"/>
          </p:nvPr>
        </p:nvSpPr>
        <p:spPr>
          <a:xfrm>
            <a:off x="2641600" y="238997"/>
            <a:ext cx="8712200" cy="1325563"/>
          </a:xfrm>
        </p:spPr>
        <p:txBody>
          <a:bodyPr>
            <a:normAutofit/>
          </a:bodyPr>
          <a:lstStyle>
            <a:lvl1pPr algn="l" defTabSz="914400" rtl="0" eaLnBrk="1" latinLnBrk="0" hangingPunct="1">
              <a:lnSpc>
                <a:spcPct val="90000"/>
              </a:lnSpc>
              <a:spcBef>
                <a:spcPct val="0"/>
              </a:spcBef>
              <a:buNone/>
              <a:defRPr lang="fr-FR" sz="4400" b="1" kern="1200" dirty="0">
                <a:solidFill>
                  <a:schemeClr val="tx2"/>
                </a:solidFill>
                <a:latin typeface="Ample" charset="0"/>
                <a:ea typeface="Ample" charset="0"/>
                <a:cs typeface="Ample" charset="0"/>
              </a:defRPr>
            </a:lvl1pPr>
          </a:lstStyle>
          <a:p>
            <a:r>
              <a:rPr lang="fr-FR"/>
              <a:t>Cliquez et modifiez le titre</a:t>
            </a:r>
          </a:p>
        </p:txBody>
      </p:sp>
      <p:sp>
        <p:nvSpPr>
          <p:cNvPr id="3" name="Espace réservé du contenu 2"/>
          <p:cNvSpPr>
            <a:spLocks noGrp="1"/>
          </p:cNvSpPr>
          <p:nvPr>
            <p:ph idx="1"/>
          </p:nvPr>
        </p:nvSpPr>
        <p:spPr>
          <a:xfrm>
            <a:off x="993228" y="2286000"/>
            <a:ext cx="10360572" cy="3628623"/>
          </a:xfrm>
        </p:spPr>
        <p:txBody>
          <a:bodyPr/>
          <a:lstStyle>
            <a:lvl1pPr>
              <a:buClr>
                <a:schemeClr val="tx2"/>
              </a:buClr>
              <a:defRPr>
                <a:latin typeface="Arial" charset="0"/>
                <a:ea typeface="Arial" charset="0"/>
                <a:cs typeface="Arial" charset="0"/>
              </a:defRPr>
            </a:lvl1pPr>
            <a:lvl2pPr>
              <a:buClr>
                <a:schemeClr val="tx2"/>
              </a:buClr>
              <a:defRPr>
                <a:latin typeface="Arial" charset="0"/>
                <a:ea typeface="Arial" charset="0"/>
                <a:cs typeface="Arial" charset="0"/>
              </a:defRPr>
            </a:lvl2pPr>
            <a:lvl3pPr>
              <a:buClr>
                <a:schemeClr val="tx2"/>
              </a:buClr>
              <a:defRPr>
                <a:latin typeface="Arial" charset="0"/>
                <a:ea typeface="Arial" charset="0"/>
                <a:cs typeface="Arial" charset="0"/>
              </a:defRPr>
            </a:lvl3pPr>
            <a:lvl4pPr>
              <a:buClr>
                <a:schemeClr val="tx2"/>
              </a:buClr>
              <a:defRPr>
                <a:latin typeface="Arial" charset="0"/>
                <a:ea typeface="Arial" charset="0"/>
                <a:cs typeface="Arial" charset="0"/>
              </a:defRPr>
            </a:lvl4pPr>
            <a:lvl5pPr>
              <a:buClr>
                <a:schemeClr val="tx2"/>
              </a:buClr>
              <a:defRPr>
                <a:latin typeface="Arial" charset="0"/>
                <a:ea typeface="Arial" charset="0"/>
                <a:cs typeface="Arial" charset="0"/>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pied de page 4"/>
          <p:cNvSpPr>
            <a:spLocks noGrp="1"/>
          </p:cNvSpPr>
          <p:nvPr>
            <p:ph type="ftr" sz="quarter" idx="11"/>
          </p:nvPr>
        </p:nvSpPr>
        <p:spPr>
          <a:xfrm>
            <a:off x="4038600" y="6356350"/>
            <a:ext cx="4114800" cy="365125"/>
          </a:xfrm>
          <a:prstGeom prst="rect">
            <a:avLst/>
          </a:prstGeom>
        </p:spPr>
        <p:txBody>
          <a:bodyPr/>
          <a:lstStyle>
            <a:lvl1pPr>
              <a:defRPr sz="1000">
                <a:solidFill>
                  <a:schemeClr val="bg1">
                    <a:lumMod val="75000"/>
                  </a:schemeClr>
                </a:solidFill>
              </a:defRPr>
            </a:lvl1pPr>
          </a:lstStyle>
          <a:p>
            <a:pPr>
              <a:defRPr/>
            </a:pPr>
            <a:r>
              <a:rPr lang="fr-FR">
                <a:solidFill>
                  <a:prstClr val="white">
                    <a:lumMod val="75000"/>
                  </a:prstClr>
                </a:solidFill>
              </a:rPr>
              <a:t>Portail SI-Samu - Gestion des patients - Présentation détaillée des fonctionnalités</a:t>
            </a:r>
          </a:p>
        </p:txBody>
      </p:sp>
      <p:sp>
        <p:nvSpPr>
          <p:cNvPr id="6" name="Espace réservé du numéro de diapositive 5"/>
          <p:cNvSpPr>
            <a:spLocks noGrp="1"/>
          </p:cNvSpPr>
          <p:nvPr>
            <p:ph type="sldNum" sz="quarter" idx="12"/>
          </p:nvPr>
        </p:nvSpPr>
        <p:spPr>
          <a:xfrm>
            <a:off x="8610600" y="6356350"/>
            <a:ext cx="2743200" cy="365125"/>
          </a:xfrm>
          <a:prstGeom prst="rect">
            <a:avLst/>
          </a:prstGeom>
        </p:spPr>
        <p:txBody>
          <a:bodyPr/>
          <a:lstStyle>
            <a:lvl1pPr>
              <a:defRPr sz="1000">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19B0B0C-5E37-A542-B809-6BB319648EF9}" type="slidenum">
              <a:rPr kumimoji="0" lang="fr-FR" sz="10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fr-FR" sz="10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Image 7"/>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02957" y="-765327"/>
            <a:ext cx="2098399" cy="2590952"/>
          </a:xfrm>
          <a:prstGeom prst="rect">
            <a:avLst/>
          </a:prstGeom>
        </p:spPr>
      </p:pic>
      <p:pic>
        <p:nvPicPr>
          <p:cNvPr id="9" name="Image 8"/>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402957" y="5914623"/>
            <a:ext cx="746393" cy="851922"/>
          </a:xfrm>
          <a:prstGeom prst="rect">
            <a:avLst/>
          </a:prstGeom>
        </p:spPr>
      </p:pic>
    </p:spTree>
    <p:extLst>
      <p:ext uri="{BB962C8B-B14F-4D97-AF65-F5344CB8AC3E}">
        <p14:creationId xmlns:p14="http://schemas.microsoft.com/office/powerpoint/2010/main" val="16287942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Titre et contenu">
    <p:spTree>
      <p:nvGrpSpPr>
        <p:cNvPr id="1" name=""/>
        <p:cNvGrpSpPr/>
        <p:nvPr/>
      </p:nvGrpSpPr>
      <p:grpSpPr>
        <a:xfrm>
          <a:off x="0" y="0"/>
          <a:ext cx="0" cy="0"/>
          <a:chOff x="0" y="0"/>
          <a:chExt cx="0" cy="0"/>
        </a:xfrm>
      </p:grpSpPr>
      <p:sp>
        <p:nvSpPr>
          <p:cNvPr id="10" name="object 33"/>
          <p:cNvSpPr/>
          <p:nvPr userDrawn="1"/>
        </p:nvSpPr>
        <p:spPr>
          <a:xfrm>
            <a:off x="11021245" y="6358438"/>
            <a:ext cx="341907" cy="379896"/>
          </a:xfrm>
          <a:custGeom>
            <a:avLst/>
            <a:gdLst/>
            <a:ahLst/>
            <a:cxnLst/>
            <a:rect l="l" t="t" r="r" b="b"/>
            <a:pathLst>
              <a:path w="165734" h="184150">
                <a:moveTo>
                  <a:pt x="22888" y="0"/>
                </a:moveTo>
                <a:lnTo>
                  <a:pt x="11626" y="3146"/>
                </a:lnTo>
                <a:lnTo>
                  <a:pt x="3270" y="11326"/>
                </a:lnTo>
                <a:lnTo>
                  <a:pt x="0" y="23285"/>
                </a:lnTo>
                <a:lnTo>
                  <a:pt x="0" y="160356"/>
                </a:lnTo>
                <a:lnTo>
                  <a:pt x="3268" y="172309"/>
                </a:lnTo>
                <a:lnTo>
                  <a:pt x="11622" y="180488"/>
                </a:lnTo>
                <a:lnTo>
                  <a:pt x="22883" y="183634"/>
                </a:lnTo>
                <a:lnTo>
                  <a:pt x="34874" y="180485"/>
                </a:lnTo>
                <a:lnTo>
                  <a:pt x="153581" y="111956"/>
                </a:lnTo>
                <a:lnTo>
                  <a:pt x="162303" y="103144"/>
                </a:lnTo>
                <a:lnTo>
                  <a:pt x="165211" y="91815"/>
                </a:lnTo>
                <a:lnTo>
                  <a:pt x="162303" y="80490"/>
                </a:lnTo>
                <a:lnTo>
                  <a:pt x="153581" y="71684"/>
                </a:lnTo>
                <a:lnTo>
                  <a:pt x="34874" y="3142"/>
                </a:lnTo>
                <a:lnTo>
                  <a:pt x="22888" y="0"/>
                </a:lnTo>
                <a:close/>
              </a:path>
            </a:pathLst>
          </a:custGeom>
          <a:solidFill>
            <a:srgbClr val="3D5C7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397" b="0" i="0" u="none" strike="noStrike" kern="1200" cap="none" spc="0" normalizeH="0" baseline="0" noProof="0">
              <a:ln>
                <a:noFill/>
              </a:ln>
              <a:solidFill>
                <a:prstClr val="black"/>
              </a:solidFill>
              <a:effectLst/>
              <a:uLnTx/>
              <a:uFillTx/>
              <a:latin typeface="Avenir Roman" charset="0"/>
              <a:ea typeface="+mn-ea"/>
              <a:cs typeface="+mn-cs"/>
            </a:endParaRPr>
          </a:p>
        </p:txBody>
      </p:sp>
      <p:sp>
        <p:nvSpPr>
          <p:cNvPr id="6" name="Espace réservé du numéro de diapositive 5"/>
          <p:cNvSpPr>
            <a:spLocks noGrp="1"/>
          </p:cNvSpPr>
          <p:nvPr>
            <p:ph type="sldNum" sz="quarter" idx="12"/>
          </p:nvPr>
        </p:nvSpPr>
        <p:spPr>
          <a:xfrm>
            <a:off x="8610600" y="6356350"/>
            <a:ext cx="2743200" cy="365125"/>
          </a:xfrm>
          <a:prstGeom prst="rect">
            <a:avLst/>
          </a:prstGeom>
        </p:spPr>
        <p:txBody>
          <a:bodyPr/>
          <a:lstStyle>
            <a:lvl1pPr>
              <a:defRPr sz="1000">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19B0B0C-5E37-A542-B809-6BB319648EF9}" type="slidenum">
              <a:rPr kumimoji="0" lang="fr-FR" sz="10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fr-FR" sz="10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Image 7"/>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02957" y="-765327"/>
            <a:ext cx="2098399" cy="2590952"/>
          </a:xfrm>
          <a:prstGeom prst="rect">
            <a:avLst/>
          </a:prstGeom>
        </p:spPr>
      </p:pic>
      <p:pic>
        <p:nvPicPr>
          <p:cNvPr id="9" name="Image 8"/>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402957" y="5914623"/>
            <a:ext cx="746393" cy="851922"/>
          </a:xfrm>
          <a:prstGeom prst="rect">
            <a:avLst/>
          </a:prstGeom>
        </p:spPr>
      </p:pic>
    </p:spTree>
    <p:extLst>
      <p:ext uri="{BB962C8B-B14F-4D97-AF65-F5344CB8AC3E}">
        <p14:creationId xmlns:p14="http://schemas.microsoft.com/office/powerpoint/2010/main" val="22751554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1_Titre et contenu">
    <p:spTree>
      <p:nvGrpSpPr>
        <p:cNvPr id="1" name=""/>
        <p:cNvGrpSpPr/>
        <p:nvPr/>
      </p:nvGrpSpPr>
      <p:grpSpPr>
        <a:xfrm>
          <a:off x="0" y="0"/>
          <a:ext cx="0" cy="0"/>
          <a:chOff x="0" y="0"/>
          <a:chExt cx="0" cy="0"/>
        </a:xfrm>
      </p:grpSpPr>
      <p:sp>
        <p:nvSpPr>
          <p:cNvPr id="10" name="object 33"/>
          <p:cNvSpPr/>
          <p:nvPr userDrawn="1"/>
        </p:nvSpPr>
        <p:spPr>
          <a:xfrm>
            <a:off x="11021245" y="6349202"/>
            <a:ext cx="341907" cy="379896"/>
          </a:xfrm>
          <a:custGeom>
            <a:avLst/>
            <a:gdLst/>
            <a:ahLst/>
            <a:cxnLst/>
            <a:rect l="l" t="t" r="r" b="b"/>
            <a:pathLst>
              <a:path w="165734" h="184150">
                <a:moveTo>
                  <a:pt x="22888" y="0"/>
                </a:moveTo>
                <a:lnTo>
                  <a:pt x="11626" y="3146"/>
                </a:lnTo>
                <a:lnTo>
                  <a:pt x="3270" y="11326"/>
                </a:lnTo>
                <a:lnTo>
                  <a:pt x="0" y="23285"/>
                </a:lnTo>
                <a:lnTo>
                  <a:pt x="0" y="160356"/>
                </a:lnTo>
                <a:lnTo>
                  <a:pt x="3268" y="172309"/>
                </a:lnTo>
                <a:lnTo>
                  <a:pt x="11622" y="180488"/>
                </a:lnTo>
                <a:lnTo>
                  <a:pt x="22883" y="183634"/>
                </a:lnTo>
                <a:lnTo>
                  <a:pt x="34874" y="180485"/>
                </a:lnTo>
                <a:lnTo>
                  <a:pt x="153581" y="111956"/>
                </a:lnTo>
                <a:lnTo>
                  <a:pt x="162303" y="103144"/>
                </a:lnTo>
                <a:lnTo>
                  <a:pt x="165211" y="91815"/>
                </a:lnTo>
                <a:lnTo>
                  <a:pt x="162303" y="80490"/>
                </a:lnTo>
                <a:lnTo>
                  <a:pt x="153581" y="71684"/>
                </a:lnTo>
                <a:lnTo>
                  <a:pt x="34874" y="3142"/>
                </a:lnTo>
                <a:lnTo>
                  <a:pt x="22888" y="0"/>
                </a:lnTo>
                <a:close/>
              </a:path>
            </a:pathLst>
          </a:custGeom>
          <a:solidFill>
            <a:srgbClr val="3D5C7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397" b="0" i="0" u="none" strike="noStrike" kern="1200" cap="none" spc="0" normalizeH="0" baseline="0" noProof="0">
              <a:ln>
                <a:noFill/>
              </a:ln>
              <a:solidFill>
                <a:prstClr val="black"/>
              </a:solidFill>
              <a:effectLst/>
              <a:uLnTx/>
              <a:uFillTx/>
              <a:latin typeface="Avenir Roman" charset="0"/>
              <a:ea typeface="+mn-ea"/>
              <a:cs typeface="+mn-cs"/>
            </a:endParaRPr>
          </a:p>
        </p:txBody>
      </p:sp>
      <p:sp>
        <p:nvSpPr>
          <p:cNvPr id="2" name="Titre 1"/>
          <p:cNvSpPr>
            <a:spLocks noGrp="1"/>
          </p:cNvSpPr>
          <p:nvPr>
            <p:ph type="title"/>
          </p:nvPr>
        </p:nvSpPr>
        <p:spPr>
          <a:xfrm>
            <a:off x="2641600" y="249560"/>
            <a:ext cx="8712200" cy="1325563"/>
          </a:xfrm>
        </p:spPr>
        <p:txBody>
          <a:bodyPr>
            <a:normAutofit/>
          </a:bodyPr>
          <a:lstStyle>
            <a:lvl1pPr algn="l" defTabSz="914400" rtl="0" eaLnBrk="1" latinLnBrk="0" hangingPunct="1">
              <a:lnSpc>
                <a:spcPct val="90000"/>
              </a:lnSpc>
              <a:spcBef>
                <a:spcPct val="0"/>
              </a:spcBef>
              <a:buNone/>
              <a:defRPr lang="fr-FR" sz="4400" b="1" kern="1200" dirty="0">
                <a:solidFill>
                  <a:schemeClr val="tx2"/>
                </a:solidFill>
                <a:latin typeface="Ample" charset="0"/>
                <a:ea typeface="Ample" charset="0"/>
                <a:cs typeface="Ample" charset="0"/>
              </a:defRPr>
            </a:lvl1pPr>
          </a:lstStyle>
          <a:p>
            <a:r>
              <a:rPr lang="fr-FR"/>
              <a:t>Cliquez et modifiez le titre</a:t>
            </a:r>
          </a:p>
        </p:txBody>
      </p:sp>
      <p:sp>
        <p:nvSpPr>
          <p:cNvPr id="3" name="Espace réservé du contenu 2"/>
          <p:cNvSpPr>
            <a:spLocks noGrp="1"/>
          </p:cNvSpPr>
          <p:nvPr>
            <p:ph idx="1"/>
          </p:nvPr>
        </p:nvSpPr>
        <p:spPr>
          <a:xfrm>
            <a:off x="993227" y="2285998"/>
            <a:ext cx="10329041" cy="3628625"/>
          </a:xfrm>
        </p:spPr>
        <p:txBody>
          <a:bodyPr vert="horz" lIns="91440" tIns="45720" rIns="91440" bIns="45720" rtlCol="0">
            <a:normAutofit/>
          </a:bodyPr>
          <a:lstStyle>
            <a:lvl1pPr>
              <a:defRPr lang="fr-FR" dirty="0" smtClean="0">
                <a:latin typeface="Arial" charset="0"/>
                <a:ea typeface="Arial" charset="0"/>
                <a:cs typeface="Arial" charset="0"/>
              </a:defRPr>
            </a:lvl1pPr>
            <a:lvl2pPr>
              <a:defRPr lang="fr-FR" dirty="0" smtClean="0">
                <a:latin typeface="Arial" charset="0"/>
                <a:ea typeface="Arial" charset="0"/>
                <a:cs typeface="Arial" charset="0"/>
              </a:defRPr>
            </a:lvl2pPr>
            <a:lvl3pPr>
              <a:defRPr lang="fr-FR" dirty="0" smtClean="0">
                <a:latin typeface="Arial" charset="0"/>
                <a:ea typeface="Arial" charset="0"/>
                <a:cs typeface="Arial" charset="0"/>
              </a:defRPr>
            </a:lvl3pPr>
            <a:lvl4pPr>
              <a:defRPr lang="fr-FR" dirty="0" smtClean="0">
                <a:latin typeface="Arial" charset="0"/>
                <a:ea typeface="Arial" charset="0"/>
                <a:cs typeface="Arial" charset="0"/>
              </a:defRPr>
            </a:lvl4pPr>
            <a:lvl5pPr>
              <a:defRPr lang="fr-FR" dirty="0">
                <a:latin typeface="Arial" charset="0"/>
                <a:ea typeface="Arial" charset="0"/>
                <a:cs typeface="Arial" charset="0"/>
              </a:defRPr>
            </a:lvl5pPr>
          </a:lstStyle>
          <a:p>
            <a:pPr lvl="0">
              <a:buClr>
                <a:srgbClr val="3D5C71"/>
              </a:buClr>
            </a:pPr>
            <a:r>
              <a:rPr lang="fr-FR"/>
              <a:t>Cliquez pour modifier les styles du texte du masque</a:t>
            </a:r>
          </a:p>
          <a:p>
            <a:pPr lvl="1">
              <a:buClr>
                <a:srgbClr val="3D5C71"/>
              </a:buClr>
            </a:pPr>
            <a:r>
              <a:rPr lang="fr-FR"/>
              <a:t>Deuxième niveau</a:t>
            </a:r>
          </a:p>
          <a:p>
            <a:pPr lvl="2">
              <a:buClr>
                <a:srgbClr val="3D5C71"/>
              </a:buClr>
            </a:pPr>
            <a:r>
              <a:rPr lang="fr-FR"/>
              <a:t>Troisième niveau</a:t>
            </a:r>
          </a:p>
          <a:p>
            <a:pPr lvl="3">
              <a:buClr>
                <a:srgbClr val="3D5C71"/>
              </a:buClr>
            </a:pPr>
            <a:r>
              <a:rPr lang="fr-FR"/>
              <a:t>Quatrième niveau</a:t>
            </a:r>
          </a:p>
          <a:p>
            <a:pPr lvl="4">
              <a:buClr>
                <a:srgbClr val="3D5C71"/>
              </a:buClr>
            </a:pPr>
            <a:r>
              <a:rPr lang="fr-FR"/>
              <a:t>Cinquième niveau</a:t>
            </a:r>
          </a:p>
        </p:txBody>
      </p:sp>
      <p:sp>
        <p:nvSpPr>
          <p:cNvPr id="4" name="Espace réservé de la date 3"/>
          <p:cNvSpPr>
            <a:spLocks noGrp="1"/>
          </p:cNvSpPr>
          <p:nvPr>
            <p:ph type="dt" sz="half" idx="10"/>
          </p:nvPr>
        </p:nvSpPr>
        <p:spPr>
          <a:xfrm>
            <a:off x="1606550" y="6356350"/>
            <a:ext cx="1866722" cy="365125"/>
          </a:xfrm>
          <a:prstGeom prst="rect">
            <a:avLst/>
          </a:prstGeom>
        </p:spPr>
        <p:txBody>
          <a:bodyPr/>
          <a:lstStyle>
            <a:lvl1pPr>
              <a:defRPr sz="1000">
                <a:solidFill>
                  <a:schemeClr val="bg1">
                    <a:lumMod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000" b="0" i="0" u="none" strike="noStrike" kern="1200" cap="none" spc="0" normalizeH="0" baseline="0" noProof="0">
              <a:ln>
                <a:noFill/>
              </a:ln>
              <a:solidFill>
                <a:prstClr val="white">
                  <a:lumMod val="75000"/>
                </a:prstClr>
              </a:solidFill>
              <a:effectLst/>
              <a:uLnTx/>
              <a:uFillTx/>
              <a:latin typeface="Calibri" panose="020F0502020204030204"/>
              <a:ea typeface="+mn-ea"/>
              <a:cs typeface="+mn-cs"/>
            </a:endParaRPr>
          </a:p>
        </p:txBody>
      </p:sp>
      <p:sp>
        <p:nvSpPr>
          <p:cNvPr id="5" name="Espace réservé du pied de page 4"/>
          <p:cNvSpPr>
            <a:spLocks noGrp="1"/>
          </p:cNvSpPr>
          <p:nvPr>
            <p:ph type="ftr" sz="quarter" idx="11"/>
          </p:nvPr>
        </p:nvSpPr>
        <p:spPr>
          <a:xfrm>
            <a:off x="4038600" y="6356350"/>
            <a:ext cx="4114800" cy="365125"/>
          </a:xfrm>
          <a:prstGeom prst="rect">
            <a:avLst/>
          </a:prstGeom>
        </p:spPr>
        <p:txBody>
          <a:bodyPr/>
          <a:lstStyle>
            <a:lvl1pPr>
              <a:defRPr sz="1000">
                <a:solidFill>
                  <a:schemeClr val="bg1">
                    <a:lumMod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white">
                    <a:lumMod val="75000"/>
                  </a:prstClr>
                </a:solidFill>
                <a:effectLst/>
                <a:uLnTx/>
                <a:uFillTx/>
                <a:latin typeface="Calibri" panose="020F0502020204030204"/>
                <a:ea typeface="+mn-ea"/>
                <a:cs typeface="+mn-cs"/>
              </a:rPr>
              <a:t>Portail SI-Samu - Gestion des patients - Présentation détaillée des fonctionnalités</a:t>
            </a:r>
          </a:p>
        </p:txBody>
      </p:sp>
      <p:sp>
        <p:nvSpPr>
          <p:cNvPr id="6" name="Espace réservé du numéro de diapositive 5"/>
          <p:cNvSpPr>
            <a:spLocks noGrp="1"/>
          </p:cNvSpPr>
          <p:nvPr>
            <p:ph type="sldNum" sz="quarter" idx="12"/>
          </p:nvPr>
        </p:nvSpPr>
        <p:spPr>
          <a:xfrm>
            <a:off x="8610600" y="6356350"/>
            <a:ext cx="2743200" cy="365125"/>
          </a:xfrm>
          <a:prstGeom prst="rect">
            <a:avLst/>
          </a:prstGeom>
        </p:spPr>
        <p:txBody>
          <a:bodyPr/>
          <a:lstStyle>
            <a:lvl1pPr>
              <a:defRPr sz="1000">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19B0B0C-5E37-A542-B809-6BB319648EF9}" type="slidenum">
              <a:rPr kumimoji="0" lang="fr-FR" sz="10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fr-FR" sz="10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Image 7"/>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02957" y="-765327"/>
            <a:ext cx="2098399" cy="2590952"/>
          </a:xfrm>
          <a:prstGeom prst="rect">
            <a:avLst/>
          </a:prstGeom>
        </p:spPr>
      </p:pic>
      <p:sp>
        <p:nvSpPr>
          <p:cNvPr id="12" name="Rectangle 11"/>
          <p:cNvSpPr/>
          <p:nvPr userDrawn="1"/>
        </p:nvSpPr>
        <p:spPr>
          <a:xfrm>
            <a:off x="0" y="0"/>
            <a:ext cx="12192000" cy="6858000"/>
          </a:xfrm>
          <a:prstGeom prst="rect">
            <a:avLst/>
          </a:prstGeom>
          <a:noFill/>
          <a:ln w="298450">
            <a:solidFill>
              <a:srgbClr val="A9D8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916858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3" Type="http://schemas.openxmlformats.org/officeDocument/2006/relationships/slideLayout" Target="../slideLayouts/slideLayout6.xml"/><Relationship Id="rId7" Type="http://schemas.openxmlformats.org/officeDocument/2006/relationships/slideLayout" Target="../slideLayouts/slideLayout10.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5" Type="http://schemas.openxmlformats.org/officeDocument/2006/relationships/slideLayout" Target="../slideLayouts/slideLayout8.xml"/><Relationship Id="rId10" Type="http://schemas.openxmlformats.org/officeDocument/2006/relationships/theme" Target="../theme/theme2.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5" Type="http://schemas.openxmlformats.org/officeDocument/2006/relationships/slideLayout" Target="../slideLayouts/slideLayout23.xml"/><Relationship Id="rId4" Type="http://schemas.openxmlformats.org/officeDocument/2006/relationships/slideLayout" Target="../slideLayouts/slideLayout22.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5" Type="http://schemas.openxmlformats.org/officeDocument/2006/relationships/slideLayout" Target="../slideLayouts/slideLayout31.xml"/><Relationship Id="rId4" Type="http://schemas.openxmlformats.org/officeDocument/2006/relationships/slideLayout" Target="../slideLayouts/slideLayout30.xml"/><Relationship Id="rId9"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5" Type="http://schemas.openxmlformats.org/officeDocument/2006/relationships/slideLayout" Target="../slideLayouts/slideLayout39.xml"/><Relationship Id="rId4" Type="http://schemas.openxmlformats.org/officeDocument/2006/relationships/slideLayout" Target="../slideLayouts/slideLayout38.xml"/><Relationship Id="rId9"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800">
                <a:solidFill>
                  <a:schemeClr val="tx1">
                    <a:tint val="75000"/>
                  </a:schemeClr>
                </a:solidFill>
              </a:defRPr>
            </a:lvl1pPr>
          </a:lstStyle>
          <a:p>
            <a:r>
              <a:rPr lang="fr-FR"/>
              <a:t>Portail SI-Samu - Gestion des patients - Présentation détaillée des fonctionnalités</a:t>
            </a: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CCF8C1-5404-E341-9C7A-ED6FF7A8F5C9}" type="slidenum">
              <a:rPr lang="fr-FR" smtClean="0"/>
              <a:t>‹N°›</a:t>
            </a:fld>
            <a:endParaRPr lang="fr-FR"/>
          </a:p>
        </p:txBody>
      </p:sp>
      <p:pic>
        <p:nvPicPr>
          <p:cNvPr id="7" name="Image 6"/>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a:off x="1" y="1"/>
            <a:ext cx="12192000" cy="4635794"/>
          </a:xfrm>
          <a:prstGeom prst="rect">
            <a:avLst/>
          </a:prstGeom>
        </p:spPr>
      </p:pic>
      <p:pic>
        <p:nvPicPr>
          <p:cNvPr id="8" name="Image 7"/>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430838" y="1099370"/>
            <a:ext cx="4662873" cy="3888258"/>
          </a:xfrm>
          <a:prstGeom prst="rect">
            <a:avLst/>
          </a:prstGeom>
        </p:spPr>
      </p:pic>
      <p:pic>
        <p:nvPicPr>
          <p:cNvPr id="11" name="Image 10"/>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9007186" y="5522297"/>
            <a:ext cx="2960796" cy="843446"/>
          </a:xfrm>
          <a:prstGeom prst="rect">
            <a:avLst/>
          </a:prstGeom>
        </p:spPr>
      </p:pic>
    </p:spTree>
    <p:extLst>
      <p:ext uri="{BB962C8B-B14F-4D97-AF65-F5344CB8AC3E}">
        <p14:creationId xmlns:p14="http://schemas.microsoft.com/office/powerpoint/2010/main" val="101086566"/>
      </p:ext>
    </p:extLst>
  </p:cSld>
  <p:clrMap bg1="lt1" tx1="dk1" bg2="lt2" tx2="dk2" accent1="accent1" accent2="accent2" accent3="accent3" accent4="accent4" accent5="accent5" accent6="accent6" hlink="hlink" folHlink="folHlink"/>
  <p:sldLayoutIdLst>
    <p:sldLayoutId id="2147483700" r:id="rId1"/>
    <p:sldLayoutId id="2147483902" r:id="rId2"/>
    <p:sldLayoutId id="2147483903" r:id="rId3"/>
  </p:sldLayoutIdLst>
  <p:hf hdr="0" dt="0"/>
  <p:txStyles>
    <p:titleStyle>
      <a:lvl1pPr algn="l" defTabSz="914400" rtl="0" eaLnBrk="1" latinLnBrk="0" hangingPunct="1">
        <a:lnSpc>
          <a:spcPct val="90000"/>
        </a:lnSpc>
        <a:spcBef>
          <a:spcPct val="0"/>
        </a:spcBef>
        <a:buNone/>
        <a:defRPr sz="4400" b="1" i="0" kern="1200">
          <a:solidFill>
            <a:schemeClr val="tx1"/>
          </a:solidFill>
          <a:latin typeface="Ample" charset="0"/>
          <a:ea typeface="Ample" charset="0"/>
          <a:cs typeface="Ample" charset="0"/>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object 33"/>
          <p:cNvSpPr/>
          <p:nvPr userDrawn="1"/>
        </p:nvSpPr>
        <p:spPr>
          <a:xfrm>
            <a:off x="11021245" y="6358438"/>
            <a:ext cx="341907" cy="379896"/>
          </a:xfrm>
          <a:custGeom>
            <a:avLst/>
            <a:gdLst/>
            <a:ahLst/>
            <a:cxnLst/>
            <a:rect l="l" t="t" r="r" b="b"/>
            <a:pathLst>
              <a:path w="165734" h="184150">
                <a:moveTo>
                  <a:pt x="22888" y="0"/>
                </a:moveTo>
                <a:lnTo>
                  <a:pt x="11626" y="3146"/>
                </a:lnTo>
                <a:lnTo>
                  <a:pt x="3270" y="11326"/>
                </a:lnTo>
                <a:lnTo>
                  <a:pt x="0" y="23285"/>
                </a:lnTo>
                <a:lnTo>
                  <a:pt x="0" y="160356"/>
                </a:lnTo>
                <a:lnTo>
                  <a:pt x="3268" y="172309"/>
                </a:lnTo>
                <a:lnTo>
                  <a:pt x="11622" y="180488"/>
                </a:lnTo>
                <a:lnTo>
                  <a:pt x="22883" y="183634"/>
                </a:lnTo>
                <a:lnTo>
                  <a:pt x="34874" y="180485"/>
                </a:lnTo>
                <a:lnTo>
                  <a:pt x="153581" y="111956"/>
                </a:lnTo>
                <a:lnTo>
                  <a:pt x="162303" y="103144"/>
                </a:lnTo>
                <a:lnTo>
                  <a:pt x="165211" y="91815"/>
                </a:lnTo>
                <a:lnTo>
                  <a:pt x="162303" y="80490"/>
                </a:lnTo>
                <a:lnTo>
                  <a:pt x="153581" y="71684"/>
                </a:lnTo>
                <a:lnTo>
                  <a:pt x="34874" y="3142"/>
                </a:lnTo>
                <a:lnTo>
                  <a:pt x="22888" y="0"/>
                </a:lnTo>
                <a:close/>
              </a:path>
            </a:pathLst>
          </a:custGeom>
          <a:solidFill>
            <a:srgbClr val="3D5C7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397" b="0" i="0" u="none" strike="noStrike" kern="1200" cap="none" spc="0" normalizeH="0" baseline="0" noProof="0">
              <a:ln>
                <a:noFill/>
              </a:ln>
              <a:solidFill>
                <a:prstClr val="black"/>
              </a:solidFill>
              <a:effectLst/>
              <a:uLnTx/>
              <a:uFillTx/>
              <a:latin typeface="Avenir Roman" charset="0"/>
              <a:ea typeface="+mn-ea"/>
              <a:cs typeface="+mn-cs"/>
            </a:endParaRPr>
          </a:p>
        </p:txBody>
      </p:sp>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Cliquez et modifiez le titre</a:t>
            </a: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8"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800">
                <a:solidFill>
                  <a:schemeClr val="tx1">
                    <a:tint val="75000"/>
                  </a:schemeClr>
                </a:solidFill>
              </a:defRPr>
            </a:lvl1pPr>
          </a:lstStyle>
          <a:p>
            <a:r>
              <a:rPr lang="fr-FR"/>
              <a:t>Portail SI-Samu - Gestion des patients - Présentation détaillée des fonctionnalités</a:t>
            </a:r>
          </a:p>
        </p:txBody>
      </p:sp>
      <p:sp>
        <p:nvSpPr>
          <p:cNvPr id="9"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CCF8C1-5404-E341-9C7A-ED6FF7A8F5C9}" type="slidenum">
              <a:rPr lang="fr-FR" smtClean="0"/>
              <a:t>‹N°›</a:t>
            </a:fld>
            <a:endParaRPr lang="fr-FR"/>
          </a:p>
        </p:txBody>
      </p:sp>
    </p:spTree>
    <p:extLst>
      <p:ext uri="{BB962C8B-B14F-4D97-AF65-F5344CB8AC3E}">
        <p14:creationId xmlns:p14="http://schemas.microsoft.com/office/powerpoint/2010/main" val="268413055"/>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904" r:id="rId5"/>
    <p:sldLayoutId id="2147483712" r:id="rId6"/>
    <p:sldLayoutId id="2147483713" r:id="rId7"/>
    <p:sldLayoutId id="2147483714" r:id="rId8"/>
    <p:sldLayoutId id="2147483940" r:id="rId9"/>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Cliquez et modifiez le titre</a:t>
            </a: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fr-FR" dirty="0"/>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r>
              <a:rPr lang="fr-FR"/>
              <a:t>Portail SI-Samu - Gestion des patients - Présentation détaillée des fonctionnalités</a:t>
            </a:r>
            <a:endParaRPr lang="fr-FR" dirty="0"/>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9B0B0C-5E37-A542-B809-6BB319648EF9}" type="slidenum">
              <a:rPr lang="fr-FR" smtClean="0"/>
              <a:t>‹N°›</a:t>
            </a:fld>
            <a:endParaRPr lang="fr-FR" dirty="0"/>
          </a:p>
        </p:txBody>
      </p:sp>
    </p:spTree>
    <p:extLst>
      <p:ext uri="{BB962C8B-B14F-4D97-AF65-F5344CB8AC3E}">
        <p14:creationId xmlns:p14="http://schemas.microsoft.com/office/powerpoint/2010/main" val="660072164"/>
      </p:ext>
    </p:extLst>
  </p:cSld>
  <p:clrMap bg1="lt1" tx1="dk1" bg2="lt2" tx2="dk2" accent1="accent1" accent2="accent2" accent3="accent3" accent4="accent4" accent5="accent5" accent6="accent6" hlink="hlink" folHlink="folHlink"/>
  <p:sldLayoutIdLst>
    <p:sldLayoutId id="2147483906" r:id="rId1"/>
    <p:sldLayoutId id="2147483907" r:id="rId2"/>
    <p:sldLayoutId id="2147483908" r:id="rId3"/>
    <p:sldLayoutId id="2147483909" r:id="rId4"/>
    <p:sldLayoutId id="2147483910" r:id="rId5"/>
    <p:sldLayoutId id="2147483911"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Cliquez et modifiez le titre</a:t>
            </a: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fr-F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FR"/>
              <a:t>Portail SI-Samu - Gestion des patients - Présentation détaillée des fonctionnalités</a:t>
            </a: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9B0B0C-5E37-A542-B809-6BB319648EF9}" type="slidenum">
              <a:rPr lang="fr-FR" smtClean="0"/>
              <a:t>‹N°›</a:t>
            </a:fld>
            <a:endParaRPr lang="fr-FR"/>
          </a:p>
        </p:txBody>
      </p:sp>
    </p:spTree>
    <p:extLst>
      <p:ext uri="{BB962C8B-B14F-4D97-AF65-F5344CB8AC3E}">
        <p14:creationId xmlns:p14="http://schemas.microsoft.com/office/powerpoint/2010/main" val="2240363347"/>
      </p:ext>
    </p:extLst>
  </p:cSld>
  <p:clrMap bg1="lt1" tx1="dk1" bg2="lt2" tx2="dk2" accent1="accent1" accent2="accent2" accent3="accent3" accent4="accent4" accent5="accent5" accent6="accent6" hlink="hlink" folHlink="folHlink"/>
  <p:sldLayoutIdLst>
    <p:sldLayoutId id="2147483913" r:id="rId1"/>
    <p:sldLayoutId id="2147483914" r:id="rId2"/>
    <p:sldLayoutId id="2147483915" r:id="rId3"/>
    <p:sldLayoutId id="2147483916" r:id="rId4"/>
    <p:sldLayoutId id="2147483917" r:id="rId5"/>
    <p:sldLayoutId id="2147483918" r:id="rId6"/>
    <p:sldLayoutId id="2147483919" r:id="rId7"/>
    <p:sldLayoutId id="2147483920" r:id="rId8"/>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object 33"/>
          <p:cNvSpPr/>
          <p:nvPr userDrawn="1"/>
        </p:nvSpPr>
        <p:spPr>
          <a:xfrm>
            <a:off x="11021245" y="6358438"/>
            <a:ext cx="341907" cy="379896"/>
          </a:xfrm>
          <a:custGeom>
            <a:avLst/>
            <a:gdLst/>
            <a:ahLst/>
            <a:cxnLst/>
            <a:rect l="l" t="t" r="r" b="b"/>
            <a:pathLst>
              <a:path w="165734" h="184150">
                <a:moveTo>
                  <a:pt x="22888" y="0"/>
                </a:moveTo>
                <a:lnTo>
                  <a:pt x="11626" y="3146"/>
                </a:lnTo>
                <a:lnTo>
                  <a:pt x="3270" y="11326"/>
                </a:lnTo>
                <a:lnTo>
                  <a:pt x="0" y="23285"/>
                </a:lnTo>
                <a:lnTo>
                  <a:pt x="0" y="160356"/>
                </a:lnTo>
                <a:lnTo>
                  <a:pt x="3268" y="172309"/>
                </a:lnTo>
                <a:lnTo>
                  <a:pt x="11622" y="180488"/>
                </a:lnTo>
                <a:lnTo>
                  <a:pt x="22883" y="183634"/>
                </a:lnTo>
                <a:lnTo>
                  <a:pt x="34874" y="180485"/>
                </a:lnTo>
                <a:lnTo>
                  <a:pt x="153581" y="111956"/>
                </a:lnTo>
                <a:lnTo>
                  <a:pt x="162303" y="103144"/>
                </a:lnTo>
                <a:lnTo>
                  <a:pt x="165211" y="91815"/>
                </a:lnTo>
                <a:lnTo>
                  <a:pt x="162303" y="80490"/>
                </a:lnTo>
                <a:lnTo>
                  <a:pt x="153581" y="71684"/>
                </a:lnTo>
                <a:lnTo>
                  <a:pt x="34874" y="3142"/>
                </a:lnTo>
                <a:lnTo>
                  <a:pt x="22888" y="0"/>
                </a:lnTo>
                <a:close/>
              </a:path>
            </a:pathLst>
          </a:custGeom>
          <a:solidFill>
            <a:srgbClr val="3D5C7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397" b="0" i="0" u="none" strike="noStrike" kern="1200" cap="none" spc="0" normalizeH="0" baseline="0" noProof="0" dirty="0">
              <a:ln>
                <a:noFill/>
              </a:ln>
              <a:solidFill>
                <a:prstClr val="black"/>
              </a:solidFill>
              <a:effectLst/>
              <a:uLnTx/>
              <a:uFillTx/>
              <a:latin typeface="Avenir Roman" charset="0"/>
              <a:ea typeface="+mn-ea"/>
              <a:cs typeface="+mn-cs"/>
            </a:endParaRPr>
          </a:p>
        </p:txBody>
      </p:sp>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dirty="0"/>
              <a:t>Cliquez et modifiez le titre</a:t>
            </a: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Portail SI-Samu - Gestion des patients - Présentation détaillée des fonctionnalités</a:t>
            </a:r>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19B0B0C-5E37-A542-B809-6BB319648EF9}"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1761869"/>
      </p:ext>
    </p:extLst>
  </p:cSld>
  <p:clrMap bg1="lt1" tx1="dk1" bg2="lt2" tx2="dk2" accent1="accent1" accent2="accent2" accent3="accent3" accent4="accent4" accent5="accent5" accent6="accent6" hlink="hlink" folHlink="folHlink"/>
  <p:sldLayoutIdLst>
    <p:sldLayoutId id="2147483922" r:id="rId1"/>
    <p:sldLayoutId id="2147483923" r:id="rId2"/>
    <p:sldLayoutId id="2147483924" r:id="rId3"/>
    <p:sldLayoutId id="2147483925" r:id="rId4"/>
    <p:sldLayoutId id="2147483926" r:id="rId5"/>
    <p:sldLayoutId id="2147483927" r:id="rId6"/>
    <p:sldLayoutId id="2147483928" r:id="rId7"/>
    <p:sldLayoutId id="2147483929" r:id="rId8"/>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object 33"/>
          <p:cNvSpPr/>
          <p:nvPr userDrawn="1"/>
        </p:nvSpPr>
        <p:spPr>
          <a:xfrm>
            <a:off x="11021245" y="6358438"/>
            <a:ext cx="341907" cy="379896"/>
          </a:xfrm>
          <a:custGeom>
            <a:avLst/>
            <a:gdLst/>
            <a:ahLst/>
            <a:cxnLst/>
            <a:rect l="l" t="t" r="r" b="b"/>
            <a:pathLst>
              <a:path w="165734" h="184150">
                <a:moveTo>
                  <a:pt x="22888" y="0"/>
                </a:moveTo>
                <a:lnTo>
                  <a:pt x="11626" y="3146"/>
                </a:lnTo>
                <a:lnTo>
                  <a:pt x="3270" y="11326"/>
                </a:lnTo>
                <a:lnTo>
                  <a:pt x="0" y="23285"/>
                </a:lnTo>
                <a:lnTo>
                  <a:pt x="0" y="160356"/>
                </a:lnTo>
                <a:lnTo>
                  <a:pt x="3268" y="172309"/>
                </a:lnTo>
                <a:lnTo>
                  <a:pt x="11622" y="180488"/>
                </a:lnTo>
                <a:lnTo>
                  <a:pt x="22883" y="183634"/>
                </a:lnTo>
                <a:lnTo>
                  <a:pt x="34874" y="180485"/>
                </a:lnTo>
                <a:lnTo>
                  <a:pt x="153581" y="111956"/>
                </a:lnTo>
                <a:lnTo>
                  <a:pt x="162303" y="103144"/>
                </a:lnTo>
                <a:lnTo>
                  <a:pt x="165211" y="91815"/>
                </a:lnTo>
                <a:lnTo>
                  <a:pt x="162303" y="80490"/>
                </a:lnTo>
                <a:lnTo>
                  <a:pt x="153581" y="71684"/>
                </a:lnTo>
                <a:lnTo>
                  <a:pt x="34874" y="3142"/>
                </a:lnTo>
                <a:lnTo>
                  <a:pt x="22888" y="0"/>
                </a:lnTo>
                <a:close/>
              </a:path>
            </a:pathLst>
          </a:custGeom>
          <a:solidFill>
            <a:srgbClr val="3D5C7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397" b="0" i="0" u="none" strike="noStrike" kern="1200" cap="none" spc="0" normalizeH="0" baseline="0" noProof="0">
              <a:ln>
                <a:noFill/>
              </a:ln>
              <a:solidFill>
                <a:prstClr val="black"/>
              </a:solidFill>
              <a:effectLst/>
              <a:uLnTx/>
              <a:uFillTx/>
              <a:latin typeface="Avenir Roman" charset="0"/>
              <a:ea typeface="+mn-ea"/>
              <a:cs typeface="+mn-cs"/>
            </a:endParaRPr>
          </a:p>
        </p:txBody>
      </p:sp>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Cliquez et modifiez le titre</a:t>
            </a: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8"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800">
                <a:solidFill>
                  <a:schemeClr val="tx1">
                    <a:tint val="75000"/>
                  </a:schemeClr>
                </a:solidFill>
              </a:defRPr>
            </a:lvl1pPr>
          </a:lstStyle>
          <a:p>
            <a:r>
              <a:rPr lang="fr-FR"/>
              <a:t>Portail SI-Samu - Gestion des patients - Présentation détaillée des fonctionnalités</a:t>
            </a:r>
          </a:p>
        </p:txBody>
      </p:sp>
      <p:sp>
        <p:nvSpPr>
          <p:cNvPr id="9"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CCF8C1-5404-E341-9C7A-ED6FF7A8F5C9}" type="slidenum">
              <a:rPr lang="fr-FR" smtClean="0"/>
              <a:t>‹N°›</a:t>
            </a:fld>
            <a:endParaRPr lang="fr-FR"/>
          </a:p>
        </p:txBody>
      </p:sp>
    </p:spTree>
    <p:extLst>
      <p:ext uri="{BB962C8B-B14F-4D97-AF65-F5344CB8AC3E}">
        <p14:creationId xmlns:p14="http://schemas.microsoft.com/office/powerpoint/2010/main" val="1100367465"/>
      </p:ext>
    </p:extLst>
  </p:cSld>
  <p:clrMap bg1="lt1" tx1="dk1" bg2="lt2" tx2="dk2" accent1="accent1" accent2="accent2" accent3="accent3" accent4="accent4" accent5="accent5" accent6="accent6" hlink="hlink" folHlink="folHlink"/>
  <p:sldLayoutIdLst>
    <p:sldLayoutId id="2147483931" r:id="rId1"/>
    <p:sldLayoutId id="2147483932" r:id="rId2"/>
    <p:sldLayoutId id="2147483933" r:id="rId3"/>
    <p:sldLayoutId id="2147483934" r:id="rId4"/>
    <p:sldLayoutId id="2147483935" r:id="rId5"/>
    <p:sldLayoutId id="2147483936" r:id="rId6"/>
    <p:sldLayoutId id="2147483937" r:id="rId7"/>
    <p:sldLayoutId id="2147483938" r:id="rId8"/>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8.xml"/></Relationships>
</file>

<file path=ppt/slides/_rels/slide1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8.xml"/></Relationships>
</file>

<file path=ppt/slides/_rels/slide1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1.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3.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3" Type="http://schemas.openxmlformats.org/officeDocument/2006/relationships/image" Target="../media/image35.emf"/><Relationship Id="rId7" Type="http://schemas.openxmlformats.org/officeDocument/2006/relationships/image" Target="../media/image39.emf"/><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38.emf"/><Relationship Id="rId5" Type="http://schemas.openxmlformats.org/officeDocument/2006/relationships/image" Target="../media/image37.emf"/><Relationship Id="rId4" Type="http://schemas.openxmlformats.org/officeDocument/2006/relationships/image" Target="../media/image36.emf"/></Relationships>
</file>

<file path=ppt/slides/_rels/slide30.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69.emf"/><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68.svg"/><Relationship Id="rId5" Type="http://schemas.openxmlformats.org/officeDocument/2006/relationships/image" Target="../media/image67.png"/><Relationship Id="rId4" Type="http://schemas.openxmlformats.org/officeDocument/2006/relationships/image" Target="../media/image66.svg"/></Relationships>
</file>

<file path=ppt/slides/_rels/slide31.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70.emf"/><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68.svg"/><Relationship Id="rId5" Type="http://schemas.openxmlformats.org/officeDocument/2006/relationships/image" Target="../media/image67.png"/><Relationship Id="rId4" Type="http://schemas.openxmlformats.org/officeDocument/2006/relationships/image" Target="../media/image66.sv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7.xml"/><Relationship Id="rId4" Type="http://schemas.openxmlformats.org/officeDocument/2006/relationships/image" Target="../media/image73.png"/></Relationships>
</file>

<file path=ppt/slides/_rels/slide34.xml.rels><?xml version="1.0" encoding="UTF-8" standalone="yes"?>
<Relationships xmlns="http://schemas.openxmlformats.org/package/2006/relationships"><Relationship Id="rId2" Type="http://schemas.openxmlformats.org/officeDocument/2006/relationships/hyperlink" Target="mailto:deploiement@esante.si-samu.fr" TargetMode="Externa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hyperlink" Target="https://support.si-samu.fr/" TargetMode="External"/><Relationship Id="rId1" Type="http://schemas.openxmlformats.org/officeDocument/2006/relationships/slideLayout" Target="../slideLayouts/slideLayout7.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36.xml.rels><?xml version="1.0" encoding="UTF-8" standalone="yes"?>
<Relationships xmlns="http://schemas.openxmlformats.org/package/2006/relationships"><Relationship Id="rId2" Type="http://schemas.openxmlformats.org/officeDocument/2006/relationships/hyperlink" Target="mailto:monserviceclient.si-samu@asipsante.fr" TargetMode="Externa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hyperlink" Target="mailto:monserviceclient.si-samu@asipsante.fr" TargetMode="Externa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4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47009" y="4820865"/>
            <a:ext cx="8244317" cy="1769715"/>
          </a:xfrm>
          <a:prstGeom prst="rect">
            <a:avLst/>
          </a:prstGeom>
        </p:spPr>
        <p:txBody>
          <a:bodyPr wrap="square">
            <a:spAutoFit/>
          </a:bodyPr>
          <a:lstStyle/>
          <a:p>
            <a:pPr algn="just"/>
            <a:r>
              <a:rPr lang="fr-FR" sz="3600" b="1" dirty="0">
                <a:solidFill>
                  <a:srgbClr val="639FCC"/>
                </a:solidFill>
                <a:latin typeface="Ample" charset="0"/>
                <a:ea typeface="Ample" charset="0"/>
                <a:cs typeface="Ample" charset="0"/>
              </a:rPr>
              <a:t>Le Portail SI-Samu : la gestion des patients</a:t>
            </a:r>
          </a:p>
          <a:p>
            <a:pPr algn="just"/>
            <a:r>
              <a:rPr lang="fr-FR" sz="2800" b="1" dirty="0">
                <a:solidFill>
                  <a:srgbClr val="1F497D"/>
                </a:solidFill>
                <a:latin typeface="Ample" charset="0"/>
                <a:ea typeface="Ample" charset="0"/>
                <a:cs typeface="Ample" charset="0"/>
              </a:rPr>
              <a:t>Support formation utilisateur</a:t>
            </a:r>
          </a:p>
          <a:p>
            <a:pPr algn="just">
              <a:spcBef>
                <a:spcPts val="600"/>
              </a:spcBef>
            </a:pPr>
            <a:r>
              <a:rPr lang="fr-FR" sz="2000" i="1" dirty="0">
                <a:solidFill>
                  <a:schemeClr val="bg1">
                    <a:lumMod val="65000"/>
                  </a:schemeClr>
                </a:solidFill>
                <a:latin typeface="Ample" charset="0"/>
                <a:ea typeface="Ample" charset="0"/>
                <a:cs typeface="Ample" charset="0"/>
              </a:rPr>
              <a:t>Présentation détaillée des nouvelles fonctionnalités liées à la gestion des patients et au pilotage d’une situation de crise au sein du portail SI-Samu</a:t>
            </a:r>
          </a:p>
        </p:txBody>
      </p:sp>
      <p:grpSp>
        <p:nvGrpSpPr>
          <p:cNvPr id="5" name="Groupe 4"/>
          <p:cNvGrpSpPr/>
          <p:nvPr/>
        </p:nvGrpSpPr>
        <p:grpSpPr>
          <a:xfrm>
            <a:off x="9912415" y="5504724"/>
            <a:ext cx="2176607" cy="825500"/>
            <a:chOff x="9885218" y="5518150"/>
            <a:chExt cx="2176607" cy="825500"/>
          </a:xfrm>
        </p:grpSpPr>
        <p:sp>
          <p:nvSpPr>
            <p:cNvPr id="6" name="Rectangle 5"/>
            <p:cNvSpPr/>
            <p:nvPr/>
          </p:nvSpPr>
          <p:spPr>
            <a:xfrm>
              <a:off x="9885218" y="5518150"/>
              <a:ext cx="2176607" cy="8255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Imag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85218" y="5719149"/>
              <a:ext cx="2085109" cy="415155"/>
            </a:xfrm>
            <a:prstGeom prst="rect">
              <a:avLst/>
            </a:prstGeom>
          </p:spPr>
        </p:pic>
      </p:grpSp>
    </p:spTree>
    <p:extLst>
      <p:ext uri="{BB962C8B-B14F-4D97-AF65-F5344CB8AC3E}">
        <p14:creationId xmlns:p14="http://schemas.microsoft.com/office/powerpoint/2010/main" val="33721316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74D80EF8-7D5C-4F76-A541-6EDAD7426A3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9B0B0C-5E37-A542-B809-6BB319648EF9}" type="slidenum">
              <a:rPr kumimoji="0" lang="fr-FR" sz="10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fr-FR" sz="1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Espace réservé du pied de page 2">
            <a:extLst>
              <a:ext uri="{FF2B5EF4-FFF2-40B4-BE49-F238E27FC236}">
                <a16:creationId xmlns:a16="http://schemas.microsoft.com/office/drawing/2014/main" id="{C50BA237-01BD-498D-B658-F8B0AB9DA559}"/>
              </a:ext>
            </a:extLst>
          </p:cNvPr>
          <p:cNvSpPr>
            <a:spLocks noGrp="1"/>
          </p:cNvSpPr>
          <p:nvPr>
            <p:ph type="ftr" sz="quarter" idx="11"/>
          </p:nvPr>
        </p:nvSpPr>
        <p:spPr/>
        <p:txBody>
          <a:bodyPr/>
          <a:lstStyle/>
          <a:p>
            <a:pPr>
              <a:defRPr/>
            </a:pPr>
            <a:r>
              <a:rPr lang="fr-FR">
                <a:solidFill>
                  <a:prstClr val="white">
                    <a:lumMod val="75000"/>
                  </a:prstClr>
                </a:solidFill>
              </a:rPr>
              <a:t>Portail SI-Samu - Gestion des patients - Présentation détaillée des fonctionnalités</a:t>
            </a:r>
          </a:p>
        </p:txBody>
      </p:sp>
      <p:pic>
        <p:nvPicPr>
          <p:cNvPr id="4" name="Image 3">
            <a:extLst>
              <a:ext uri="{FF2B5EF4-FFF2-40B4-BE49-F238E27FC236}">
                <a16:creationId xmlns:a16="http://schemas.microsoft.com/office/drawing/2014/main" id="{B1686E30-BE8E-4762-A56C-144F5959BF04}"/>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2659839" y="2866744"/>
            <a:ext cx="6212557" cy="3489606"/>
          </a:xfrm>
          <a:prstGeom prst="rect">
            <a:avLst/>
          </a:prstGeom>
        </p:spPr>
      </p:pic>
      <p:sp>
        <p:nvSpPr>
          <p:cNvPr id="5" name="Explosion : 8 points 4">
            <a:extLst>
              <a:ext uri="{FF2B5EF4-FFF2-40B4-BE49-F238E27FC236}">
                <a16:creationId xmlns:a16="http://schemas.microsoft.com/office/drawing/2014/main" id="{7457F6EE-BC2B-4F1E-B73B-58B0D48BB814}"/>
              </a:ext>
            </a:extLst>
          </p:cNvPr>
          <p:cNvSpPr/>
          <p:nvPr/>
        </p:nvSpPr>
        <p:spPr>
          <a:xfrm>
            <a:off x="3101944" y="4186466"/>
            <a:ext cx="543208" cy="407406"/>
          </a:xfrm>
          <a:prstGeom prst="irregularSeal1">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indent="-850900" algn="just">
              <a:tabLst>
                <a:tab pos="1968500" algn="l"/>
              </a:tabLst>
            </a:pPr>
            <a:endParaRPr lang="fr-FR" sz="2400" b="1" dirty="0">
              <a:solidFill>
                <a:srgbClr val="3D5A70"/>
              </a:solidFill>
            </a:endParaRPr>
          </a:p>
        </p:txBody>
      </p:sp>
      <p:sp>
        <p:nvSpPr>
          <p:cNvPr id="9" name="Explosion : 8 points 8">
            <a:extLst>
              <a:ext uri="{FF2B5EF4-FFF2-40B4-BE49-F238E27FC236}">
                <a16:creationId xmlns:a16="http://schemas.microsoft.com/office/drawing/2014/main" id="{0A0AA2AE-3621-427A-82D0-0AC03B3C5042}"/>
              </a:ext>
            </a:extLst>
          </p:cNvPr>
          <p:cNvSpPr/>
          <p:nvPr/>
        </p:nvSpPr>
        <p:spPr>
          <a:xfrm>
            <a:off x="4910180" y="3297514"/>
            <a:ext cx="543208" cy="407406"/>
          </a:xfrm>
          <a:prstGeom prst="irregularSeal1">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indent="-850900" algn="just">
              <a:tabLst>
                <a:tab pos="1968500" algn="l"/>
              </a:tabLst>
            </a:pPr>
            <a:endParaRPr lang="fr-FR" sz="2400" b="1" dirty="0">
              <a:solidFill>
                <a:srgbClr val="3D5A70"/>
              </a:solidFill>
            </a:endParaRPr>
          </a:p>
        </p:txBody>
      </p:sp>
      <p:cxnSp>
        <p:nvCxnSpPr>
          <p:cNvPr id="8" name="Connecteur droit 7">
            <a:extLst>
              <a:ext uri="{FF2B5EF4-FFF2-40B4-BE49-F238E27FC236}">
                <a16:creationId xmlns:a16="http://schemas.microsoft.com/office/drawing/2014/main" id="{7D707AF5-F769-4245-BEBE-9CB80EB35E94}"/>
              </a:ext>
            </a:extLst>
          </p:cNvPr>
          <p:cNvCxnSpPr>
            <a:cxnSpLocks/>
            <a:stCxn id="5" idx="0"/>
            <a:endCxn id="19" idx="2"/>
          </p:cNvCxnSpPr>
          <p:nvPr/>
        </p:nvCxnSpPr>
        <p:spPr>
          <a:xfrm flipH="1" flipV="1">
            <a:off x="2801046" y="1913337"/>
            <a:ext cx="666105" cy="2273129"/>
          </a:xfrm>
          <a:prstGeom prst="line">
            <a:avLst/>
          </a:prstGeom>
          <a:ln w="28575">
            <a:solidFill>
              <a:schemeClr val="accent5"/>
            </a:solidFill>
            <a:prstDash val="dash"/>
          </a:ln>
        </p:spPr>
        <p:style>
          <a:lnRef idx="1">
            <a:schemeClr val="accent5"/>
          </a:lnRef>
          <a:fillRef idx="0">
            <a:schemeClr val="accent5"/>
          </a:fillRef>
          <a:effectRef idx="0">
            <a:schemeClr val="accent5"/>
          </a:effectRef>
          <a:fontRef idx="minor">
            <a:schemeClr val="tx1"/>
          </a:fontRef>
        </p:style>
      </p:cxnSp>
      <p:cxnSp>
        <p:nvCxnSpPr>
          <p:cNvPr id="14" name="Connecteur droit 13">
            <a:extLst>
              <a:ext uri="{FF2B5EF4-FFF2-40B4-BE49-F238E27FC236}">
                <a16:creationId xmlns:a16="http://schemas.microsoft.com/office/drawing/2014/main" id="{7222E3F9-CE3D-4BDB-B314-187C001A9CFC}"/>
              </a:ext>
            </a:extLst>
          </p:cNvPr>
          <p:cNvCxnSpPr>
            <a:cxnSpLocks/>
            <a:stCxn id="9" idx="1"/>
            <a:endCxn id="19" idx="2"/>
          </p:cNvCxnSpPr>
          <p:nvPr/>
        </p:nvCxnSpPr>
        <p:spPr>
          <a:xfrm flipH="1" flipV="1">
            <a:off x="2801046" y="1913337"/>
            <a:ext cx="2109134" cy="1546668"/>
          </a:xfrm>
          <a:prstGeom prst="line">
            <a:avLst/>
          </a:prstGeom>
          <a:ln w="28575">
            <a:solidFill>
              <a:schemeClr val="accent5"/>
            </a:solidFill>
            <a:prstDash val="dash"/>
          </a:ln>
        </p:spPr>
        <p:style>
          <a:lnRef idx="1">
            <a:schemeClr val="accent5"/>
          </a:lnRef>
          <a:fillRef idx="0">
            <a:schemeClr val="accent5"/>
          </a:fillRef>
          <a:effectRef idx="0">
            <a:schemeClr val="accent5"/>
          </a:effectRef>
          <a:fontRef idx="minor">
            <a:schemeClr val="tx1"/>
          </a:fontRef>
        </p:style>
      </p:cxnSp>
      <p:sp>
        <p:nvSpPr>
          <p:cNvPr id="43" name="Titre 1">
            <a:extLst>
              <a:ext uri="{FF2B5EF4-FFF2-40B4-BE49-F238E27FC236}">
                <a16:creationId xmlns:a16="http://schemas.microsoft.com/office/drawing/2014/main" id="{678646B2-491E-4758-872E-4D90E88084AE}"/>
              </a:ext>
            </a:extLst>
          </p:cNvPr>
          <p:cNvSpPr txBox="1">
            <a:spLocks/>
          </p:cNvSpPr>
          <p:nvPr/>
        </p:nvSpPr>
        <p:spPr>
          <a:xfrm>
            <a:off x="8451446" y="2420875"/>
            <a:ext cx="3488234" cy="216068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lang="fr-FR" sz="4400" b="1" kern="1200" dirty="0">
                <a:solidFill>
                  <a:schemeClr val="tx2"/>
                </a:solidFill>
                <a:latin typeface="Ample" charset="0"/>
                <a:ea typeface="Ample" charset="0"/>
                <a:cs typeface="Ample" charset="0"/>
              </a:defRPr>
            </a:lvl1pPr>
          </a:lstStyle>
          <a:p>
            <a:pPr algn="ctr"/>
            <a:r>
              <a:rPr lang="fr-FR" sz="2800" dirty="0">
                <a:solidFill>
                  <a:srgbClr val="36576C"/>
                </a:solidFill>
                <a:latin typeface="Ample"/>
                <a:cs typeface="Arial" panose="020B0604020202020204" pitchFamily="34" charset="0"/>
              </a:rPr>
              <a:t>Un outil de coordination et d’aide à la prise en charge de patients en situation de crise </a:t>
            </a:r>
            <a:endParaRPr lang="fr-FR" sz="2400" b="0" dirty="0">
              <a:solidFill>
                <a:srgbClr val="639FCC"/>
              </a:solidFill>
              <a:latin typeface="Ample"/>
              <a:cs typeface="Arial" charset="0"/>
            </a:endParaRPr>
          </a:p>
        </p:txBody>
      </p:sp>
      <p:sp>
        <p:nvSpPr>
          <p:cNvPr id="19" name="Flèche : chevron 18">
            <a:extLst>
              <a:ext uri="{FF2B5EF4-FFF2-40B4-BE49-F238E27FC236}">
                <a16:creationId xmlns:a16="http://schemas.microsoft.com/office/drawing/2014/main" id="{4B83471A-C0F5-49F2-A9F9-11356258CEE4}"/>
              </a:ext>
            </a:extLst>
          </p:cNvPr>
          <p:cNvSpPr/>
          <p:nvPr/>
        </p:nvSpPr>
        <p:spPr>
          <a:xfrm>
            <a:off x="1738776" y="1361592"/>
            <a:ext cx="2400413" cy="551745"/>
          </a:xfrm>
          <a:prstGeom prst="chevron">
            <a:avLst/>
          </a:prstGeom>
          <a:solidFill>
            <a:schemeClr val="bg1"/>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indent="-850900" algn="ctr">
              <a:tabLst>
                <a:tab pos="1968500" algn="l"/>
              </a:tabLst>
            </a:pPr>
            <a:r>
              <a:rPr lang="fr-FR" sz="1200" b="1" dirty="0">
                <a:solidFill>
                  <a:schemeClr val="tx1"/>
                </a:solidFill>
              </a:rPr>
              <a:t>Création de l’événement</a:t>
            </a:r>
          </a:p>
        </p:txBody>
      </p:sp>
      <p:sp>
        <p:nvSpPr>
          <p:cNvPr id="25" name="Flèche : chevron 24">
            <a:extLst>
              <a:ext uri="{FF2B5EF4-FFF2-40B4-BE49-F238E27FC236}">
                <a16:creationId xmlns:a16="http://schemas.microsoft.com/office/drawing/2014/main" id="{4811A6BD-0FF7-47FF-A40C-266629B5EC19}"/>
              </a:ext>
            </a:extLst>
          </p:cNvPr>
          <p:cNvSpPr/>
          <p:nvPr/>
        </p:nvSpPr>
        <p:spPr>
          <a:xfrm>
            <a:off x="3951533" y="1361591"/>
            <a:ext cx="2400413" cy="551745"/>
          </a:xfrm>
          <a:prstGeom prst="chevron">
            <a:avLst/>
          </a:prstGeom>
          <a:solidFill>
            <a:schemeClr val="bg1"/>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indent="-850900" algn="ctr">
              <a:tabLst>
                <a:tab pos="1968500" algn="l"/>
              </a:tabLst>
            </a:pPr>
            <a:r>
              <a:rPr lang="fr-FR" sz="1200" b="1" dirty="0">
                <a:solidFill>
                  <a:schemeClr val="tx1"/>
                </a:solidFill>
              </a:rPr>
              <a:t>Création des patients</a:t>
            </a:r>
          </a:p>
        </p:txBody>
      </p:sp>
      <p:sp>
        <p:nvSpPr>
          <p:cNvPr id="26" name="Flèche : chevron 25">
            <a:extLst>
              <a:ext uri="{FF2B5EF4-FFF2-40B4-BE49-F238E27FC236}">
                <a16:creationId xmlns:a16="http://schemas.microsoft.com/office/drawing/2014/main" id="{4542A102-A94B-4E29-A942-6ADA74E5F49B}"/>
              </a:ext>
            </a:extLst>
          </p:cNvPr>
          <p:cNvSpPr/>
          <p:nvPr/>
        </p:nvSpPr>
        <p:spPr>
          <a:xfrm>
            <a:off x="6173346" y="1361591"/>
            <a:ext cx="2400413" cy="551745"/>
          </a:xfrm>
          <a:prstGeom prst="chevron">
            <a:avLst/>
          </a:prstGeom>
          <a:solidFill>
            <a:schemeClr val="bg1"/>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indent="-850900" algn="ctr">
              <a:tabLst>
                <a:tab pos="1968500" algn="l"/>
              </a:tabLst>
            </a:pPr>
            <a:r>
              <a:rPr lang="fr-FR" sz="1200" b="1" dirty="0">
                <a:solidFill>
                  <a:schemeClr val="tx1"/>
                </a:solidFill>
              </a:rPr>
              <a:t>Prise en charge du patient </a:t>
            </a:r>
            <a:r>
              <a:rPr lang="fr-FR" sz="1200" b="1" i="1" dirty="0">
                <a:solidFill>
                  <a:schemeClr val="tx1"/>
                </a:solidFill>
              </a:rPr>
              <a:t>Bilan</a:t>
            </a:r>
          </a:p>
        </p:txBody>
      </p:sp>
      <p:sp>
        <p:nvSpPr>
          <p:cNvPr id="27" name="Flèche : chevron 26">
            <a:extLst>
              <a:ext uri="{FF2B5EF4-FFF2-40B4-BE49-F238E27FC236}">
                <a16:creationId xmlns:a16="http://schemas.microsoft.com/office/drawing/2014/main" id="{5F23DE29-096F-4D39-8272-1C682C9AAC4B}"/>
              </a:ext>
            </a:extLst>
          </p:cNvPr>
          <p:cNvSpPr/>
          <p:nvPr/>
        </p:nvSpPr>
        <p:spPr>
          <a:xfrm>
            <a:off x="8389151" y="1361590"/>
            <a:ext cx="2400413" cy="551745"/>
          </a:xfrm>
          <a:prstGeom prst="chevron">
            <a:avLst/>
          </a:prstGeom>
          <a:solidFill>
            <a:schemeClr val="bg1"/>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indent="-850900" algn="ctr">
              <a:tabLst>
                <a:tab pos="1968500" algn="l"/>
              </a:tabLst>
            </a:pPr>
            <a:r>
              <a:rPr lang="fr-FR" sz="1200" b="1" dirty="0">
                <a:solidFill>
                  <a:schemeClr val="tx1"/>
                </a:solidFill>
              </a:rPr>
              <a:t>Orientation et Evacuation du patient</a:t>
            </a:r>
          </a:p>
        </p:txBody>
      </p:sp>
      <p:sp>
        <p:nvSpPr>
          <p:cNvPr id="20" name="Croix 19">
            <a:extLst>
              <a:ext uri="{FF2B5EF4-FFF2-40B4-BE49-F238E27FC236}">
                <a16:creationId xmlns:a16="http://schemas.microsoft.com/office/drawing/2014/main" id="{FC509794-46FE-4D9F-94DA-1D5FB89B832B}"/>
              </a:ext>
            </a:extLst>
          </p:cNvPr>
          <p:cNvSpPr>
            <a:spLocks noChangeAspect="1"/>
          </p:cNvSpPr>
          <p:nvPr/>
        </p:nvSpPr>
        <p:spPr>
          <a:xfrm>
            <a:off x="1027565" y="3394367"/>
            <a:ext cx="660903" cy="660903"/>
          </a:xfrm>
          <a:prstGeom prst="plus">
            <a:avLst>
              <a:gd name="adj" fmla="val 31247"/>
            </a:avLst>
          </a:prstGeom>
          <a:solidFill>
            <a:schemeClr val="accent5">
              <a:lumMod val="20000"/>
              <a:lumOff val="80000"/>
            </a:schemeClr>
          </a:solid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indent="-850900" algn="just">
              <a:tabLst>
                <a:tab pos="1968500" algn="l"/>
              </a:tabLst>
            </a:pPr>
            <a:endParaRPr lang="fr-FR" sz="2400" b="1" dirty="0">
              <a:solidFill>
                <a:srgbClr val="3D5A70"/>
              </a:solidFill>
            </a:endParaRPr>
          </a:p>
        </p:txBody>
      </p:sp>
      <p:cxnSp>
        <p:nvCxnSpPr>
          <p:cNvPr id="31" name="Connecteur droit 30">
            <a:extLst>
              <a:ext uri="{FF2B5EF4-FFF2-40B4-BE49-F238E27FC236}">
                <a16:creationId xmlns:a16="http://schemas.microsoft.com/office/drawing/2014/main" id="{2C84EF8D-0CF1-462A-9DDD-CF1E791071E4}"/>
              </a:ext>
            </a:extLst>
          </p:cNvPr>
          <p:cNvCxnSpPr>
            <a:cxnSpLocks/>
            <a:stCxn id="20" idx="0"/>
            <a:endCxn id="19" idx="2"/>
          </p:cNvCxnSpPr>
          <p:nvPr/>
        </p:nvCxnSpPr>
        <p:spPr>
          <a:xfrm flipV="1">
            <a:off x="1358017" y="1913337"/>
            <a:ext cx="1443029" cy="1481030"/>
          </a:xfrm>
          <a:prstGeom prst="line">
            <a:avLst/>
          </a:prstGeom>
          <a:ln w="28575">
            <a:solidFill>
              <a:schemeClr val="accent5"/>
            </a:solidFill>
            <a:prstDash val="dash"/>
          </a:ln>
        </p:spPr>
        <p:style>
          <a:lnRef idx="1">
            <a:schemeClr val="accent5"/>
          </a:lnRef>
          <a:fillRef idx="0">
            <a:schemeClr val="accent5"/>
          </a:fillRef>
          <a:effectRef idx="0">
            <a:schemeClr val="accent5"/>
          </a:effectRef>
          <a:fontRef idx="minor">
            <a:schemeClr val="tx1"/>
          </a:fontRef>
        </p:style>
      </p:cxnSp>
      <p:sp>
        <p:nvSpPr>
          <p:cNvPr id="54" name="Rectangle 53">
            <a:extLst>
              <a:ext uri="{FF2B5EF4-FFF2-40B4-BE49-F238E27FC236}">
                <a16:creationId xmlns:a16="http://schemas.microsoft.com/office/drawing/2014/main" id="{FDFD7CE9-565F-4659-9A26-76FB1BF2E76F}"/>
              </a:ext>
            </a:extLst>
          </p:cNvPr>
          <p:cNvSpPr/>
          <p:nvPr/>
        </p:nvSpPr>
        <p:spPr>
          <a:xfrm>
            <a:off x="778594" y="4172779"/>
            <a:ext cx="1158844" cy="42109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indent="-850900" algn="ctr">
              <a:tabLst>
                <a:tab pos="1968500" algn="l"/>
              </a:tabLst>
            </a:pPr>
            <a:r>
              <a:rPr lang="fr-FR" sz="1200" i="1" dirty="0">
                <a:solidFill>
                  <a:schemeClr val="tx1"/>
                </a:solidFill>
              </a:rPr>
              <a:t>Evénement sanitaire</a:t>
            </a:r>
          </a:p>
        </p:txBody>
      </p:sp>
    </p:spTree>
    <p:extLst>
      <p:ext uri="{BB962C8B-B14F-4D97-AF65-F5344CB8AC3E}">
        <p14:creationId xmlns:p14="http://schemas.microsoft.com/office/powerpoint/2010/main" val="22379801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74D80EF8-7D5C-4F76-A541-6EDAD7426A3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9B0B0C-5E37-A542-B809-6BB319648EF9}" type="slidenum">
              <a:rPr kumimoji="0" lang="fr-FR" sz="10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fr-FR" sz="1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Titre 1">
            <a:extLst>
              <a:ext uri="{FF2B5EF4-FFF2-40B4-BE49-F238E27FC236}">
                <a16:creationId xmlns:a16="http://schemas.microsoft.com/office/drawing/2014/main" id="{7A2B034A-7727-4BF3-94A1-F6703519DCC6}"/>
              </a:ext>
            </a:extLst>
          </p:cNvPr>
          <p:cNvSpPr txBox="1">
            <a:spLocks/>
          </p:cNvSpPr>
          <p:nvPr/>
        </p:nvSpPr>
        <p:spPr>
          <a:xfrm>
            <a:off x="2641599" y="311421"/>
            <a:ext cx="966117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lang="fr-FR" sz="4400" b="1" kern="1200" dirty="0">
                <a:solidFill>
                  <a:schemeClr val="tx2"/>
                </a:solidFill>
                <a:latin typeface="Ample" charset="0"/>
                <a:ea typeface="Ample" charset="0"/>
                <a:cs typeface="Ample" charset="0"/>
              </a:defRPr>
            </a:lvl1pPr>
          </a:lstStyle>
          <a:p>
            <a:r>
              <a:rPr lang="fr-FR" sz="3200">
                <a:solidFill>
                  <a:srgbClr val="36576C"/>
                </a:solidFill>
                <a:latin typeface="Ample"/>
                <a:cs typeface="Arial"/>
              </a:rPr>
              <a:t>Les évolutions majeures de la version SF2.2.1</a:t>
            </a:r>
            <a:br>
              <a:rPr lang="fr-FR" sz="3600" dirty="0">
                <a:latin typeface="Ample"/>
                <a:cs typeface="Arial" panose="020B0604020202020204" pitchFamily="34" charset="0"/>
              </a:rPr>
            </a:br>
            <a:r>
              <a:rPr lang="fr-FR" sz="2000" b="0">
                <a:solidFill>
                  <a:srgbClr val="639FCC"/>
                </a:solidFill>
                <a:latin typeface="Ample"/>
                <a:cs typeface="Arial"/>
              </a:rPr>
              <a:t>La gestion des patients en masse, au quotidien ou en situation de crise</a:t>
            </a:r>
            <a:endParaRPr lang="fr-FR" sz="3000" b="0">
              <a:solidFill>
                <a:srgbClr val="36576C"/>
              </a:solidFill>
              <a:latin typeface="Ample"/>
              <a:cs typeface="Arial"/>
            </a:endParaRPr>
          </a:p>
        </p:txBody>
      </p:sp>
      <p:sp>
        <p:nvSpPr>
          <p:cNvPr id="47" name="Rectangle 46">
            <a:extLst>
              <a:ext uri="{FF2B5EF4-FFF2-40B4-BE49-F238E27FC236}">
                <a16:creationId xmlns:a16="http://schemas.microsoft.com/office/drawing/2014/main" id="{A5399EA7-42C5-44C4-8532-4A131001095B}"/>
              </a:ext>
            </a:extLst>
          </p:cNvPr>
          <p:cNvSpPr/>
          <p:nvPr/>
        </p:nvSpPr>
        <p:spPr>
          <a:xfrm>
            <a:off x="2237273" y="3032031"/>
            <a:ext cx="8446278" cy="2605842"/>
          </a:xfrm>
          <a:prstGeom prst="rect">
            <a:avLst/>
          </a:prstGeom>
        </p:spPr>
        <p:txBody>
          <a:bodyPr wrap="square" lIns="91440" tIns="45720" rIns="91440" bIns="45720" anchor="t">
            <a:spAutoFit/>
          </a:bodyPr>
          <a:lstStyle/>
          <a:p>
            <a:pPr algn="just"/>
            <a:r>
              <a:rPr lang="fr-FR" b="1" dirty="0">
                <a:solidFill>
                  <a:srgbClr val="3D5A70"/>
                </a:solidFill>
                <a:cs typeface="Arial"/>
              </a:rPr>
              <a:t>Des bénéfices pour la prise en charge des patients et pour l'organisation du Samu  :</a:t>
            </a:r>
          </a:p>
          <a:p>
            <a:pPr marL="533400" indent="-342900" algn="just">
              <a:spcBef>
                <a:spcPts val="1000"/>
              </a:spcBef>
              <a:buFontTx/>
              <a:buChar char="-"/>
            </a:pPr>
            <a:r>
              <a:rPr lang="fr-FR" sz="1600" b="1" dirty="0">
                <a:solidFill>
                  <a:srgbClr val="639FCC"/>
                </a:solidFill>
                <a:cs typeface="Arial" panose="020B0604020202020204" pitchFamily="34" charset="0"/>
              </a:rPr>
              <a:t>Prise en charge plus simple et plus rapide </a:t>
            </a:r>
            <a:r>
              <a:rPr lang="fr-FR" sz="1600" dirty="0">
                <a:solidFill>
                  <a:srgbClr val="3D5A70"/>
                </a:solidFill>
                <a:cs typeface="Arial" panose="020B0604020202020204" pitchFamily="34" charset="0"/>
              </a:rPr>
              <a:t>des patients sur le terrain lors d’un événement ;</a:t>
            </a:r>
          </a:p>
          <a:p>
            <a:pPr marL="533400" indent="-342900" algn="just">
              <a:spcBef>
                <a:spcPts val="1000"/>
              </a:spcBef>
              <a:buFontTx/>
              <a:buChar char="-"/>
            </a:pPr>
            <a:r>
              <a:rPr lang="fr-FR" sz="1600" b="1" dirty="0">
                <a:solidFill>
                  <a:srgbClr val="639FCC"/>
                </a:solidFill>
                <a:cs typeface="Arial" panose="020B0604020202020204" pitchFamily="34" charset="0"/>
              </a:rPr>
              <a:t>Optimisation de l’organisation de la prise en charge des patients et de leur régulation médicale</a:t>
            </a:r>
            <a:r>
              <a:rPr lang="fr-FR" sz="1600" dirty="0">
                <a:solidFill>
                  <a:srgbClr val="3D5A70"/>
                </a:solidFill>
                <a:cs typeface="Arial" panose="020B0604020202020204" pitchFamily="34" charset="0"/>
              </a:rPr>
              <a:t> par le Samu dans le cas d’événements impliquant de multiples victimes ;</a:t>
            </a:r>
          </a:p>
          <a:p>
            <a:pPr marL="533400" indent="-342900" algn="just">
              <a:spcBef>
                <a:spcPts val="1000"/>
              </a:spcBef>
              <a:buFontTx/>
              <a:buChar char="-"/>
            </a:pPr>
            <a:r>
              <a:rPr lang="fr-FR" sz="1600" b="1" dirty="0">
                <a:solidFill>
                  <a:srgbClr val="639FCC"/>
                </a:solidFill>
                <a:cs typeface="Arial" panose="020B0604020202020204" pitchFamily="34" charset="0"/>
              </a:rPr>
              <a:t>Partage de l’information </a:t>
            </a:r>
            <a:r>
              <a:rPr lang="fr-FR" sz="1600" dirty="0">
                <a:solidFill>
                  <a:srgbClr val="3D5A70"/>
                </a:solidFill>
                <a:cs typeface="Arial" panose="020B0604020202020204" pitchFamily="34" charset="0"/>
              </a:rPr>
              <a:t>et</a:t>
            </a:r>
            <a:r>
              <a:rPr lang="fr-FR" sz="1600" b="1" dirty="0">
                <a:solidFill>
                  <a:srgbClr val="639FCC"/>
                </a:solidFill>
                <a:cs typeface="Arial" panose="020B0604020202020204" pitchFamily="34" charset="0"/>
              </a:rPr>
              <a:t> consolidation des relations </a:t>
            </a:r>
            <a:r>
              <a:rPr lang="fr-FR" sz="1600" dirty="0">
                <a:solidFill>
                  <a:srgbClr val="3D5A70"/>
                </a:solidFill>
                <a:cs typeface="Arial" panose="020B0604020202020204" pitchFamily="34" charset="0"/>
              </a:rPr>
              <a:t>entre Samu et ARS impliqués lors d’une gestion de crise ;</a:t>
            </a:r>
          </a:p>
          <a:p>
            <a:pPr marL="533400" indent="-342900" algn="just">
              <a:spcBef>
                <a:spcPts val="1000"/>
              </a:spcBef>
              <a:buFontTx/>
              <a:buChar char="-"/>
            </a:pPr>
            <a:r>
              <a:rPr lang="fr-FR" sz="1600" b="1" dirty="0">
                <a:solidFill>
                  <a:srgbClr val="639FCC"/>
                </a:solidFill>
                <a:cs typeface="Arial" panose="020B0604020202020204" pitchFamily="34" charset="0"/>
              </a:rPr>
              <a:t>Pilotage des crises </a:t>
            </a:r>
            <a:r>
              <a:rPr lang="fr-FR" sz="1600" dirty="0">
                <a:solidFill>
                  <a:srgbClr val="3D5A70"/>
                </a:solidFill>
                <a:cs typeface="Arial" panose="020B0604020202020204" pitchFamily="34" charset="0"/>
              </a:rPr>
              <a:t>par l’utilisation de tableaux de bord offrant une vision évolutive de la réalité terrain ;</a:t>
            </a:r>
          </a:p>
        </p:txBody>
      </p:sp>
      <p:sp>
        <p:nvSpPr>
          <p:cNvPr id="48" name="Freeform 12">
            <a:extLst>
              <a:ext uri="{FF2B5EF4-FFF2-40B4-BE49-F238E27FC236}">
                <a16:creationId xmlns:a16="http://schemas.microsoft.com/office/drawing/2014/main" id="{C7C20336-4FBE-4493-99D7-97F3804E51C7}"/>
              </a:ext>
            </a:extLst>
          </p:cNvPr>
          <p:cNvSpPr>
            <a:spLocks noChangeAspect="1" noEditPoints="1"/>
          </p:cNvSpPr>
          <p:nvPr/>
        </p:nvSpPr>
        <p:spPr bwMode="auto">
          <a:xfrm>
            <a:off x="1969742" y="5107788"/>
            <a:ext cx="287260" cy="288000"/>
          </a:xfrm>
          <a:custGeom>
            <a:avLst/>
            <a:gdLst>
              <a:gd name="T0" fmla="*/ 1078 w 1813"/>
              <a:gd name="T1" fmla="*/ 386 h 1803"/>
              <a:gd name="T2" fmla="*/ 1272 w 1813"/>
              <a:gd name="T3" fmla="*/ 499 h 1803"/>
              <a:gd name="T4" fmla="*/ 1404 w 1813"/>
              <a:gd name="T5" fmla="*/ 678 h 1803"/>
              <a:gd name="T6" fmla="*/ 1452 w 1813"/>
              <a:gd name="T7" fmla="*/ 902 h 1803"/>
              <a:gd name="T8" fmla="*/ 1276 w 1813"/>
              <a:gd name="T9" fmla="*/ 759 h 1803"/>
              <a:gd name="T10" fmla="*/ 1170 w 1813"/>
              <a:gd name="T11" fmla="*/ 607 h 1803"/>
              <a:gd name="T12" fmla="*/ 1004 w 1813"/>
              <a:gd name="T13" fmla="*/ 519 h 1803"/>
              <a:gd name="T14" fmla="*/ 527 w 1813"/>
              <a:gd name="T15" fmla="*/ 111 h 1803"/>
              <a:gd name="T16" fmla="*/ 305 w 1813"/>
              <a:gd name="T17" fmla="*/ 445 h 1803"/>
              <a:gd name="T18" fmla="*/ 189 w 1813"/>
              <a:gd name="T19" fmla="*/ 659 h 1803"/>
              <a:gd name="T20" fmla="*/ 149 w 1813"/>
              <a:gd name="T21" fmla="*/ 902 h 1803"/>
              <a:gd name="T22" fmla="*/ 197 w 1813"/>
              <a:gd name="T23" fmla="*/ 1165 h 1803"/>
              <a:gd name="T24" fmla="*/ 328 w 1813"/>
              <a:gd name="T25" fmla="*/ 1387 h 1803"/>
              <a:gd name="T26" fmla="*/ 524 w 1813"/>
              <a:gd name="T27" fmla="*/ 1553 h 1803"/>
              <a:gd name="T28" fmla="*/ 771 w 1813"/>
              <a:gd name="T29" fmla="*/ 1643 h 1803"/>
              <a:gd name="T30" fmla="*/ 1037 w 1813"/>
              <a:gd name="T31" fmla="*/ 1644 h 1803"/>
              <a:gd name="T32" fmla="*/ 1278 w 1813"/>
              <a:gd name="T33" fmla="*/ 1558 h 1803"/>
              <a:gd name="T34" fmla="*/ 1193 w 1813"/>
              <a:gd name="T35" fmla="*/ 1364 h 1803"/>
              <a:gd name="T36" fmla="*/ 1008 w 1813"/>
              <a:gd name="T37" fmla="*/ 1436 h 1803"/>
              <a:gd name="T38" fmla="*/ 789 w 1813"/>
              <a:gd name="T39" fmla="*/ 1433 h 1803"/>
              <a:gd name="T40" fmla="*/ 583 w 1813"/>
              <a:gd name="T41" fmla="*/ 1341 h 1803"/>
              <a:gd name="T42" fmla="*/ 435 w 1813"/>
              <a:gd name="T43" fmla="*/ 1176 h 1803"/>
              <a:gd name="T44" fmla="*/ 363 w 1813"/>
              <a:gd name="T45" fmla="*/ 961 h 1803"/>
              <a:gd name="T46" fmla="*/ 381 w 1813"/>
              <a:gd name="T47" fmla="*/ 754 h 1803"/>
              <a:gd name="T48" fmla="*/ 469 w 1813"/>
              <a:gd name="T49" fmla="*/ 577 h 1803"/>
              <a:gd name="T50" fmla="*/ 788 w 1813"/>
              <a:gd name="T51" fmla="*/ 371 h 1803"/>
              <a:gd name="T52" fmla="*/ 586 w 1813"/>
              <a:gd name="T53" fmla="*/ 669 h 1803"/>
              <a:gd name="T54" fmla="*/ 518 w 1813"/>
              <a:gd name="T55" fmla="*/ 819 h 1803"/>
              <a:gd name="T56" fmla="*/ 521 w 1813"/>
              <a:gd name="T57" fmla="*/ 999 h 1803"/>
              <a:gd name="T58" fmla="*/ 609 w 1813"/>
              <a:gd name="T59" fmla="*/ 1165 h 1803"/>
              <a:gd name="T60" fmla="*/ 762 w 1813"/>
              <a:gd name="T61" fmla="*/ 1270 h 1803"/>
              <a:gd name="T62" fmla="*/ 954 w 1813"/>
              <a:gd name="T63" fmla="*/ 1294 h 1803"/>
              <a:gd name="T64" fmla="*/ 1128 w 1813"/>
              <a:gd name="T65" fmla="*/ 1230 h 1803"/>
              <a:gd name="T66" fmla="*/ 877 w 1813"/>
              <a:gd name="T67" fmla="*/ 1060 h 1803"/>
              <a:gd name="T68" fmla="*/ 783 w 1813"/>
              <a:gd name="T69" fmla="*/ 1005 h 1803"/>
              <a:gd name="T70" fmla="*/ 745 w 1813"/>
              <a:gd name="T71" fmla="*/ 902 h 1803"/>
              <a:gd name="T72" fmla="*/ 783 w 1813"/>
              <a:gd name="T73" fmla="*/ 798 h 1803"/>
              <a:gd name="T74" fmla="*/ 877 w 1813"/>
              <a:gd name="T75" fmla="*/ 744 h 1803"/>
              <a:gd name="T76" fmla="*/ 988 w 1813"/>
              <a:gd name="T77" fmla="*/ 763 h 1803"/>
              <a:gd name="T78" fmla="*/ 1058 w 1813"/>
              <a:gd name="T79" fmla="*/ 846 h 1803"/>
              <a:gd name="T80" fmla="*/ 1060 w 1813"/>
              <a:gd name="T81" fmla="*/ 950 h 1803"/>
              <a:gd name="T82" fmla="*/ 1434 w 1813"/>
              <a:gd name="T83" fmla="*/ 1634 h 1803"/>
              <a:gd name="T84" fmla="*/ 1186 w 1813"/>
              <a:gd name="T85" fmla="*/ 1761 h 1803"/>
              <a:gd name="T86" fmla="*/ 906 w 1813"/>
              <a:gd name="T87" fmla="*/ 1803 h 1803"/>
              <a:gd name="T88" fmla="*/ 606 w 1813"/>
              <a:gd name="T89" fmla="*/ 1752 h 1803"/>
              <a:gd name="T90" fmla="*/ 348 w 1813"/>
              <a:gd name="T91" fmla="*/ 1612 h 1803"/>
              <a:gd name="T92" fmla="*/ 150 w 1813"/>
              <a:gd name="T93" fmla="*/ 1398 h 1803"/>
              <a:gd name="T94" fmla="*/ 29 w 1813"/>
              <a:gd name="T95" fmla="*/ 1129 h 1803"/>
              <a:gd name="T96" fmla="*/ 3 w 1813"/>
              <a:gd name="T97" fmla="*/ 834 h 1803"/>
              <a:gd name="T98" fmla="*/ 61 w 1813"/>
              <a:gd name="T99" fmla="*/ 577 h 1803"/>
              <a:gd name="T100" fmla="*/ 192 w 1813"/>
              <a:gd name="T101" fmla="*/ 348 h 1803"/>
              <a:gd name="T102" fmla="*/ 527 w 1813"/>
              <a:gd name="T103" fmla="*/ 111 h 1803"/>
              <a:gd name="T104" fmla="*/ 1135 w 1813"/>
              <a:gd name="T105" fmla="*/ 29 h 1803"/>
              <a:gd name="T106" fmla="*/ 1405 w 1813"/>
              <a:gd name="T107" fmla="*/ 149 h 1803"/>
              <a:gd name="T108" fmla="*/ 1619 w 1813"/>
              <a:gd name="T109" fmla="*/ 346 h 1803"/>
              <a:gd name="T110" fmla="*/ 1761 w 1813"/>
              <a:gd name="T111" fmla="*/ 602 h 1803"/>
              <a:gd name="T112" fmla="*/ 1813 w 1813"/>
              <a:gd name="T113" fmla="*/ 902 h 1803"/>
              <a:gd name="T114" fmla="*/ 1636 w 1813"/>
              <a:gd name="T115" fmla="*/ 702 h 1803"/>
              <a:gd name="T116" fmla="*/ 1525 w 1813"/>
              <a:gd name="T117" fmla="*/ 468 h 1803"/>
              <a:gd name="T118" fmla="*/ 1343 w 1813"/>
              <a:gd name="T119" fmla="*/ 286 h 1803"/>
              <a:gd name="T120" fmla="*/ 1108 w 1813"/>
              <a:gd name="T121" fmla="*/ 175 h 1803"/>
              <a:gd name="T122" fmla="*/ 906 w 1813"/>
              <a:gd name="T123" fmla="*/ 0 h 1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813" h="1803">
                <a:moveTo>
                  <a:pt x="906" y="358"/>
                </a:moveTo>
                <a:lnTo>
                  <a:pt x="965" y="361"/>
                </a:lnTo>
                <a:lnTo>
                  <a:pt x="1023" y="371"/>
                </a:lnTo>
                <a:lnTo>
                  <a:pt x="1078" y="386"/>
                </a:lnTo>
                <a:lnTo>
                  <a:pt x="1132" y="407"/>
                </a:lnTo>
                <a:lnTo>
                  <a:pt x="1181" y="433"/>
                </a:lnTo>
                <a:lnTo>
                  <a:pt x="1228" y="464"/>
                </a:lnTo>
                <a:lnTo>
                  <a:pt x="1272" y="499"/>
                </a:lnTo>
                <a:lnTo>
                  <a:pt x="1311" y="538"/>
                </a:lnTo>
                <a:lnTo>
                  <a:pt x="1347" y="581"/>
                </a:lnTo>
                <a:lnTo>
                  <a:pt x="1378" y="627"/>
                </a:lnTo>
                <a:lnTo>
                  <a:pt x="1404" y="678"/>
                </a:lnTo>
                <a:lnTo>
                  <a:pt x="1425" y="730"/>
                </a:lnTo>
                <a:lnTo>
                  <a:pt x="1439" y="786"/>
                </a:lnTo>
                <a:lnTo>
                  <a:pt x="1449" y="843"/>
                </a:lnTo>
                <a:lnTo>
                  <a:pt x="1452" y="902"/>
                </a:lnTo>
                <a:lnTo>
                  <a:pt x="1303" y="902"/>
                </a:lnTo>
                <a:lnTo>
                  <a:pt x="1300" y="852"/>
                </a:lnTo>
                <a:lnTo>
                  <a:pt x="1292" y="804"/>
                </a:lnTo>
                <a:lnTo>
                  <a:pt x="1276" y="759"/>
                </a:lnTo>
                <a:lnTo>
                  <a:pt x="1256" y="716"/>
                </a:lnTo>
                <a:lnTo>
                  <a:pt x="1232" y="676"/>
                </a:lnTo>
                <a:lnTo>
                  <a:pt x="1203" y="640"/>
                </a:lnTo>
                <a:lnTo>
                  <a:pt x="1170" y="607"/>
                </a:lnTo>
                <a:lnTo>
                  <a:pt x="1133" y="578"/>
                </a:lnTo>
                <a:lnTo>
                  <a:pt x="1093" y="553"/>
                </a:lnTo>
                <a:lnTo>
                  <a:pt x="1049" y="533"/>
                </a:lnTo>
                <a:lnTo>
                  <a:pt x="1004" y="519"/>
                </a:lnTo>
                <a:lnTo>
                  <a:pt x="956" y="509"/>
                </a:lnTo>
                <a:lnTo>
                  <a:pt x="906" y="506"/>
                </a:lnTo>
                <a:lnTo>
                  <a:pt x="906" y="358"/>
                </a:lnTo>
                <a:close/>
                <a:moveTo>
                  <a:pt x="527" y="111"/>
                </a:moveTo>
                <a:lnTo>
                  <a:pt x="454" y="420"/>
                </a:lnTo>
                <a:lnTo>
                  <a:pt x="388" y="354"/>
                </a:lnTo>
                <a:lnTo>
                  <a:pt x="344" y="398"/>
                </a:lnTo>
                <a:lnTo>
                  <a:pt x="305" y="445"/>
                </a:lnTo>
                <a:lnTo>
                  <a:pt x="269" y="496"/>
                </a:lnTo>
                <a:lnTo>
                  <a:pt x="238" y="548"/>
                </a:lnTo>
                <a:lnTo>
                  <a:pt x="211" y="602"/>
                </a:lnTo>
                <a:lnTo>
                  <a:pt x="189" y="659"/>
                </a:lnTo>
                <a:lnTo>
                  <a:pt x="172" y="718"/>
                </a:lnTo>
                <a:lnTo>
                  <a:pt x="159" y="778"/>
                </a:lnTo>
                <a:lnTo>
                  <a:pt x="152" y="840"/>
                </a:lnTo>
                <a:lnTo>
                  <a:pt x="149" y="902"/>
                </a:lnTo>
                <a:lnTo>
                  <a:pt x="152" y="970"/>
                </a:lnTo>
                <a:lnTo>
                  <a:pt x="161" y="1037"/>
                </a:lnTo>
                <a:lnTo>
                  <a:pt x="176" y="1101"/>
                </a:lnTo>
                <a:lnTo>
                  <a:pt x="197" y="1165"/>
                </a:lnTo>
                <a:lnTo>
                  <a:pt x="223" y="1225"/>
                </a:lnTo>
                <a:lnTo>
                  <a:pt x="253" y="1282"/>
                </a:lnTo>
                <a:lnTo>
                  <a:pt x="288" y="1336"/>
                </a:lnTo>
                <a:lnTo>
                  <a:pt x="328" y="1387"/>
                </a:lnTo>
                <a:lnTo>
                  <a:pt x="371" y="1435"/>
                </a:lnTo>
                <a:lnTo>
                  <a:pt x="419" y="1478"/>
                </a:lnTo>
                <a:lnTo>
                  <a:pt x="470" y="1518"/>
                </a:lnTo>
                <a:lnTo>
                  <a:pt x="524" y="1553"/>
                </a:lnTo>
                <a:lnTo>
                  <a:pt x="582" y="1583"/>
                </a:lnTo>
                <a:lnTo>
                  <a:pt x="643" y="1609"/>
                </a:lnTo>
                <a:lnTo>
                  <a:pt x="705" y="1628"/>
                </a:lnTo>
                <a:lnTo>
                  <a:pt x="771" y="1643"/>
                </a:lnTo>
                <a:lnTo>
                  <a:pt x="837" y="1652"/>
                </a:lnTo>
                <a:lnTo>
                  <a:pt x="906" y="1655"/>
                </a:lnTo>
                <a:lnTo>
                  <a:pt x="972" y="1652"/>
                </a:lnTo>
                <a:lnTo>
                  <a:pt x="1037" y="1644"/>
                </a:lnTo>
                <a:lnTo>
                  <a:pt x="1100" y="1630"/>
                </a:lnTo>
                <a:lnTo>
                  <a:pt x="1162" y="1612"/>
                </a:lnTo>
                <a:lnTo>
                  <a:pt x="1221" y="1588"/>
                </a:lnTo>
                <a:lnTo>
                  <a:pt x="1278" y="1558"/>
                </a:lnTo>
                <a:lnTo>
                  <a:pt x="1332" y="1525"/>
                </a:lnTo>
                <a:lnTo>
                  <a:pt x="1384" y="1485"/>
                </a:lnTo>
                <a:lnTo>
                  <a:pt x="1234" y="1335"/>
                </a:lnTo>
                <a:lnTo>
                  <a:pt x="1193" y="1364"/>
                </a:lnTo>
                <a:lnTo>
                  <a:pt x="1149" y="1388"/>
                </a:lnTo>
                <a:lnTo>
                  <a:pt x="1103" y="1409"/>
                </a:lnTo>
                <a:lnTo>
                  <a:pt x="1057" y="1424"/>
                </a:lnTo>
                <a:lnTo>
                  <a:pt x="1008" y="1436"/>
                </a:lnTo>
                <a:lnTo>
                  <a:pt x="957" y="1443"/>
                </a:lnTo>
                <a:lnTo>
                  <a:pt x="906" y="1445"/>
                </a:lnTo>
                <a:lnTo>
                  <a:pt x="847" y="1442"/>
                </a:lnTo>
                <a:lnTo>
                  <a:pt x="789" y="1433"/>
                </a:lnTo>
                <a:lnTo>
                  <a:pt x="734" y="1418"/>
                </a:lnTo>
                <a:lnTo>
                  <a:pt x="681" y="1397"/>
                </a:lnTo>
                <a:lnTo>
                  <a:pt x="631" y="1372"/>
                </a:lnTo>
                <a:lnTo>
                  <a:pt x="583" y="1341"/>
                </a:lnTo>
                <a:lnTo>
                  <a:pt x="541" y="1305"/>
                </a:lnTo>
                <a:lnTo>
                  <a:pt x="501" y="1266"/>
                </a:lnTo>
                <a:lnTo>
                  <a:pt x="466" y="1223"/>
                </a:lnTo>
                <a:lnTo>
                  <a:pt x="435" y="1176"/>
                </a:lnTo>
                <a:lnTo>
                  <a:pt x="409" y="1126"/>
                </a:lnTo>
                <a:lnTo>
                  <a:pt x="388" y="1073"/>
                </a:lnTo>
                <a:lnTo>
                  <a:pt x="372" y="1019"/>
                </a:lnTo>
                <a:lnTo>
                  <a:pt x="363" y="961"/>
                </a:lnTo>
                <a:lnTo>
                  <a:pt x="360" y="902"/>
                </a:lnTo>
                <a:lnTo>
                  <a:pt x="362" y="851"/>
                </a:lnTo>
                <a:lnTo>
                  <a:pt x="369" y="802"/>
                </a:lnTo>
                <a:lnTo>
                  <a:pt x="381" y="754"/>
                </a:lnTo>
                <a:lnTo>
                  <a:pt x="397" y="706"/>
                </a:lnTo>
                <a:lnTo>
                  <a:pt x="417" y="660"/>
                </a:lnTo>
                <a:lnTo>
                  <a:pt x="441" y="618"/>
                </a:lnTo>
                <a:lnTo>
                  <a:pt x="469" y="577"/>
                </a:lnTo>
                <a:lnTo>
                  <a:pt x="501" y="538"/>
                </a:lnTo>
                <a:lnTo>
                  <a:pt x="537" y="502"/>
                </a:lnTo>
                <a:lnTo>
                  <a:pt x="478" y="443"/>
                </a:lnTo>
                <a:lnTo>
                  <a:pt x="788" y="371"/>
                </a:lnTo>
                <a:lnTo>
                  <a:pt x="716" y="679"/>
                </a:lnTo>
                <a:lnTo>
                  <a:pt x="643" y="607"/>
                </a:lnTo>
                <a:lnTo>
                  <a:pt x="613" y="637"/>
                </a:lnTo>
                <a:lnTo>
                  <a:pt x="586" y="669"/>
                </a:lnTo>
                <a:lnTo>
                  <a:pt x="563" y="703"/>
                </a:lnTo>
                <a:lnTo>
                  <a:pt x="544" y="740"/>
                </a:lnTo>
                <a:lnTo>
                  <a:pt x="528" y="778"/>
                </a:lnTo>
                <a:lnTo>
                  <a:pt x="518" y="819"/>
                </a:lnTo>
                <a:lnTo>
                  <a:pt x="512" y="860"/>
                </a:lnTo>
                <a:lnTo>
                  <a:pt x="509" y="902"/>
                </a:lnTo>
                <a:lnTo>
                  <a:pt x="512" y="951"/>
                </a:lnTo>
                <a:lnTo>
                  <a:pt x="521" y="999"/>
                </a:lnTo>
                <a:lnTo>
                  <a:pt x="536" y="1044"/>
                </a:lnTo>
                <a:lnTo>
                  <a:pt x="555" y="1088"/>
                </a:lnTo>
                <a:lnTo>
                  <a:pt x="580" y="1127"/>
                </a:lnTo>
                <a:lnTo>
                  <a:pt x="609" y="1165"/>
                </a:lnTo>
                <a:lnTo>
                  <a:pt x="643" y="1198"/>
                </a:lnTo>
                <a:lnTo>
                  <a:pt x="679" y="1227"/>
                </a:lnTo>
                <a:lnTo>
                  <a:pt x="720" y="1250"/>
                </a:lnTo>
                <a:lnTo>
                  <a:pt x="762" y="1270"/>
                </a:lnTo>
                <a:lnTo>
                  <a:pt x="808" y="1285"/>
                </a:lnTo>
                <a:lnTo>
                  <a:pt x="856" y="1294"/>
                </a:lnTo>
                <a:lnTo>
                  <a:pt x="906" y="1297"/>
                </a:lnTo>
                <a:lnTo>
                  <a:pt x="954" y="1294"/>
                </a:lnTo>
                <a:lnTo>
                  <a:pt x="1000" y="1286"/>
                </a:lnTo>
                <a:lnTo>
                  <a:pt x="1045" y="1272"/>
                </a:lnTo>
                <a:lnTo>
                  <a:pt x="1088" y="1254"/>
                </a:lnTo>
                <a:lnTo>
                  <a:pt x="1128" y="1230"/>
                </a:lnTo>
                <a:lnTo>
                  <a:pt x="954" y="1055"/>
                </a:lnTo>
                <a:lnTo>
                  <a:pt x="931" y="1060"/>
                </a:lnTo>
                <a:lnTo>
                  <a:pt x="906" y="1062"/>
                </a:lnTo>
                <a:lnTo>
                  <a:pt x="877" y="1060"/>
                </a:lnTo>
                <a:lnTo>
                  <a:pt x="850" y="1053"/>
                </a:lnTo>
                <a:lnTo>
                  <a:pt x="825" y="1040"/>
                </a:lnTo>
                <a:lnTo>
                  <a:pt x="802" y="1025"/>
                </a:lnTo>
                <a:lnTo>
                  <a:pt x="783" y="1005"/>
                </a:lnTo>
                <a:lnTo>
                  <a:pt x="766" y="982"/>
                </a:lnTo>
                <a:lnTo>
                  <a:pt x="755" y="958"/>
                </a:lnTo>
                <a:lnTo>
                  <a:pt x="748" y="931"/>
                </a:lnTo>
                <a:lnTo>
                  <a:pt x="745" y="902"/>
                </a:lnTo>
                <a:lnTo>
                  <a:pt x="748" y="873"/>
                </a:lnTo>
                <a:lnTo>
                  <a:pt x="755" y="846"/>
                </a:lnTo>
                <a:lnTo>
                  <a:pt x="766" y="821"/>
                </a:lnTo>
                <a:lnTo>
                  <a:pt x="783" y="798"/>
                </a:lnTo>
                <a:lnTo>
                  <a:pt x="802" y="779"/>
                </a:lnTo>
                <a:lnTo>
                  <a:pt x="825" y="763"/>
                </a:lnTo>
                <a:lnTo>
                  <a:pt x="850" y="752"/>
                </a:lnTo>
                <a:lnTo>
                  <a:pt x="877" y="744"/>
                </a:lnTo>
                <a:lnTo>
                  <a:pt x="906" y="741"/>
                </a:lnTo>
                <a:lnTo>
                  <a:pt x="935" y="744"/>
                </a:lnTo>
                <a:lnTo>
                  <a:pt x="962" y="752"/>
                </a:lnTo>
                <a:lnTo>
                  <a:pt x="988" y="763"/>
                </a:lnTo>
                <a:lnTo>
                  <a:pt x="1010" y="779"/>
                </a:lnTo>
                <a:lnTo>
                  <a:pt x="1030" y="798"/>
                </a:lnTo>
                <a:lnTo>
                  <a:pt x="1045" y="821"/>
                </a:lnTo>
                <a:lnTo>
                  <a:pt x="1058" y="846"/>
                </a:lnTo>
                <a:lnTo>
                  <a:pt x="1065" y="873"/>
                </a:lnTo>
                <a:lnTo>
                  <a:pt x="1067" y="902"/>
                </a:lnTo>
                <a:lnTo>
                  <a:pt x="1065" y="926"/>
                </a:lnTo>
                <a:lnTo>
                  <a:pt x="1060" y="950"/>
                </a:lnTo>
                <a:lnTo>
                  <a:pt x="1758" y="1648"/>
                </a:lnTo>
                <a:lnTo>
                  <a:pt x="1652" y="1752"/>
                </a:lnTo>
                <a:lnTo>
                  <a:pt x="1490" y="1591"/>
                </a:lnTo>
                <a:lnTo>
                  <a:pt x="1434" y="1634"/>
                </a:lnTo>
                <a:lnTo>
                  <a:pt x="1376" y="1674"/>
                </a:lnTo>
                <a:lnTo>
                  <a:pt x="1315" y="1708"/>
                </a:lnTo>
                <a:lnTo>
                  <a:pt x="1251" y="1736"/>
                </a:lnTo>
                <a:lnTo>
                  <a:pt x="1186" y="1761"/>
                </a:lnTo>
                <a:lnTo>
                  <a:pt x="1118" y="1779"/>
                </a:lnTo>
                <a:lnTo>
                  <a:pt x="1048" y="1793"/>
                </a:lnTo>
                <a:lnTo>
                  <a:pt x="978" y="1801"/>
                </a:lnTo>
                <a:lnTo>
                  <a:pt x="906" y="1803"/>
                </a:lnTo>
                <a:lnTo>
                  <a:pt x="828" y="1800"/>
                </a:lnTo>
                <a:lnTo>
                  <a:pt x="752" y="1791"/>
                </a:lnTo>
                <a:lnTo>
                  <a:pt x="678" y="1774"/>
                </a:lnTo>
                <a:lnTo>
                  <a:pt x="606" y="1752"/>
                </a:lnTo>
                <a:lnTo>
                  <a:pt x="537" y="1726"/>
                </a:lnTo>
                <a:lnTo>
                  <a:pt x="471" y="1692"/>
                </a:lnTo>
                <a:lnTo>
                  <a:pt x="408" y="1654"/>
                </a:lnTo>
                <a:lnTo>
                  <a:pt x="348" y="1612"/>
                </a:lnTo>
                <a:lnTo>
                  <a:pt x="292" y="1564"/>
                </a:lnTo>
                <a:lnTo>
                  <a:pt x="240" y="1513"/>
                </a:lnTo>
                <a:lnTo>
                  <a:pt x="192" y="1457"/>
                </a:lnTo>
                <a:lnTo>
                  <a:pt x="150" y="1398"/>
                </a:lnTo>
                <a:lnTo>
                  <a:pt x="112" y="1335"/>
                </a:lnTo>
                <a:lnTo>
                  <a:pt x="79" y="1269"/>
                </a:lnTo>
                <a:lnTo>
                  <a:pt x="51" y="1201"/>
                </a:lnTo>
                <a:lnTo>
                  <a:pt x="29" y="1129"/>
                </a:lnTo>
                <a:lnTo>
                  <a:pt x="14" y="1056"/>
                </a:lnTo>
                <a:lnTo>
                  <a:pt x="3" y="979"/>
                </a:lnTo>
                <a:lnTo>
                  <a:pt x="0" y="902"/>
                </a:lnTo>
                <a:lnTo>
                  <a:pt x="3" y="834"/>
                </a:lnTo>
                <a:lnTo>
                  <a:pt x="10" y="768"/>
                </a:lnTo>
                <a:lnTo>
                  <a:pt x="23" y="703"/>
                </a:lnTo>
                <a:lnTo>
                  <a:pt x="40" y="639"/>
                </a:lnTo>
                <a:lnTo>
                  <a:pt x="61" y="577"/>
                </a:lnTo>
                <a:lnTo>
                  <a:pt x="87" y="517"/>
                </a:lnTo>
                <a:lnTo>
                  <a:pt x="119" y="458"/>
                </a:lnTo>
                <a:lnTo>
                  <a:pt x="154" y="402"/>
                </a:lnTo>
                <a:lnTo>
                  <a:pt x="192" y="348"/>
                </a:lnTo>
                <a:lnTo>
                  <a:pt x="236" y="297"/>
                </a:lnTo>
                <a:lnTo>
                  <a:pt x="283" y="250"/>
                </a:lnTo>
                <a:lnTo>
                  <a:pt x="217" y="184"/>
                </a:lnTo>
                <a:lnTo>
                  <a:pt x="527" y="111"/>
                </a:lnTo>
                <a:close/>
                <a:moveTo>
                  <a:pt x="906" y="0"/>
                </a:moveTo>
                <a:lnTo>
                  <a:pt x="984" y="3"/>
                </a:lnTo>
                <a:lnTo>
                  <a:pt x="1061" y="14"/>
                </a:lnTo>
                <a:lnTo>
                  <a:pt x="1135" y="29"/>
                </a:lnTo>
                <a:lnTo>
                  <a:pt x="1206" y="51"/>
                </a:lnTo>
                <a:lnTo>
                  <a:pt x="1275" y="79"/>
                </a:lnTo>
                <a:lnTo>
                  <a:pt x="1342" y="111"/>
                </a:lnTo>
                <a:lnTo>
                  <a:pt x="1405" y="149"/>
                </a:lnTo>
                <a:lnTo>
                  <a:pt x="1464" y="192"/>
                </a:lnTo>
                <a:lnTo>
                  <a:pt x="1520" y="239"/>
                </a:lnTo>
                <a:lnTo>
                  <a:pt x="1571" y="291"/>
                </a:lnTo>
                <a:lnTo>
                  <a:pt x="1619" y="346"/>
                </a:lnTo>
                <a:lnTo>
                  <a:pt x="1662" y="406"/>
                </a:lnTo>
                <a:lnTo>
                  <a:pt x="1700" y="468"/>
                </a:lnTo>
                <a:lnTo>
                  <a:pt x="1734" y="534"/>
                </a:lnTo>
                <a:lnTo>
                  <a:pt x="1761" y="602"/>
                </a:lnTo>
                <a:lnTo>
                  <a:pt x="1784" y="675"/>
                </a:lnTo>
                <a:lnTo>
                  <a:pt x="1799" y="748"/>
                </a:lnTo>
                <a:lnTo>
                  <a:pt x="1809" y="824"/>
                </a:lnTo>
                <a:lnTo>
                  <a:pt x="1813" y="902"/>
                </a:lnTo>
                <a:lnTo>
                  <a:pt x="1663" y="902"/>
                </a:lnTo>
                <a:lnTo>
                  <a:pt x="1660" y="833"/>
                </a:lnTo>
                <a:lnTo>
                  <a:pt x="1652" y="766"/>
                </a:lnTo>
                <a:lnTo>
                  <a:pt x="1636" y="702"/>
                </a:lnTo>
                <a:lnTo>
                  <a:pt x="1616" y="639"/>
                </a:lnTo>
                <a:lnTo>
                  <a:pt x="1590" y="579"/>
                </a:lnTo>
                <a:lnTo>
                  <a:pt x="1560" y="522"/>
                </a:lnTo>
                <a:lnTo>
                  <a:pt x="1525" y="468"/>
                </a:lnTo>
                <a:lnTo>
                  <a:pt x="1485" y="416"/>
                </a:lnTo>
                <a:lnTo>
                  <a:pt x="1441" y="370"/>
                </a:lnTo>
                <a:lnTo>
                  <a:pt x="1394" y="326"/>
                </a:lnTo>
                <a:lnTo>
                  <a:pt x="1343" y="286"/>
                </a:lnTo>
                <a:lnTo>
                  <a:pt x="1288" y="252"/>
                </a:lnTo>
                <a:lnTo>
                  <a:pt x="1230" y="221"/>
                </a:lnTo>
                <a:lnTo>
                  <a:pt x="1170" y="196"/>
                </a:lnTo>
                <a:lnTo>
                  <a:pt x="1108" y="175"/>
                </a:lnTo>
                <a:lnTo>
                  <a:pt x="1042" y="160"/>
                </a:lnTo>
                <a:lnTo>
                  <a:pt x="974" y="151"/>
                </a:lnTo>
                <a:lnTo>
                  <a:pt x="906" y="148"/>
                </a:lnTo>
                <a:lnTo>
                  <a:pt x="906" y="0"/>
                </a:lnTo>
                <a:close/>
              </a:path>
            </a:pathLst>
          </a:custGeom>
          <a:solidFill>
            <a:srgbClr val="3D5A70"/>
          </a:solidFill>
          <a:ln w="0">
            <a:solidFill>
              <a:srgbClr val="4C6980"/>
            </a:solidFill>
            <a:prstDash val="solid"/>
            <a:round/>
            <a:headEnd/>
            <a:tailEnd/>
          </a:ln>
        </p:spPr>
        <p:txBody>
          <a:bodyPr vert="horz" wrap="square" lIns="91440" tIns="45720" rIns="91440" bIns="45720" numCol="1" anchor="t" anchorCtr="0" compatLnSpc="1">
            <a:prstTxWarp prst="textNoShape">
              <a:avLst/>
            </a:prstTxWarp>
          </a:bodyPr>
          <a:lstStyle/>
          <a:p>
            <a:pPr defTabSz="995690">
              <a:defRPr/>
            </a:pPr>
            <a:endParaRPr lang="fr-FR" sz="2000" kern="0">
              <a:solidFill>
                <a:srgbClr val="CF022B"/>
              </a:solidFill>
            </a:endParaRPr>
          </a:p>
        </p:txBody>
      </p:sp>
      <p:sp>
        <p:nvSpPr>
          <p:cNvPr id="49" name="Freeform 135">
            <a:extLst>
              <a:ext uri="{FF2B5EF4-FFF2-40B4-BE49-F238E27FC236}">
                <a16:creationId xmlns:a16="http://schemas.microsoft.com/office/drawing/2014/main" id="{2E5702A2-E59A-464E-B606-D335B6484738}"/>
              </a:ext>
            </a:extLst>
          </p:cNvPr>
          <p:cNvSpPr>
            <a:spLocks noChangeAspect="1" noEditPoints="1"/>
          </p:cNvSpPr>
          <p:nvPr/>
        </p:nvSpPr>
        <p:spPr bwMode="auto">
          <a:xfrm>
            <a:off x="1951372" y="3468200"/>
            <a:ext cx="324000" cy="288700"/>
          </a:xfrm>
          <a:custGeom>
            <a:avLst/>
            <a:gdLst/>
            <a:ahLst/>
            <a:cxnLst>
              <a:cxn ang="0">
                <a:pos x="13" y="39"/>
              </a:cxn>
              <a:cxn ang="0">
                <a:pos x="8" y="39"/>
              </a:cxn>
              <a:cxn ang="0">
                <a:pos x="0" y="33"/>
              </a:cxn>
              <a:cxn ang="0">
                <a:pos x="5" y="19"/>
              </a:cxn>
              <a:cxn ang="0">
                <a:pos x="15" y="22"/>
              </a:cxn>
              <a:cxn ang="0">
                <a:pos x="20" y="21"/>
              </a:cxn>
              <a:cxn ang="0">
                <a:pos x="20" y="24"/>
              </a:cxn>
              <a:cxn ang="0">
                <a:pos x="23" y="34"/>
              </a:cxn>
              <a:cxn ang="0">
                <a:pos x="13" y="39"/>
              </a:cxn>
              <a:cxn ang="0">
                <a:pos x="15" y="19"/>
              </a:cxn>
              <a:cxn ang="0">
                <a:pos x="5" y="9"/>
              </a:cxn>
              <a:cxn ang="0">
                <a:pos x="15" y="0"/>
              </a:cxn>
              <a:cxn ang="0">
                <a:pos x="25" y="9"/>
              </a:cxn>
              <a:cxn ang="0">
                <a:pos x="15" y="19"/>
              </a:cxn>
              <a:cxn ang="0">
                <a:pos x="53" y="68"/>
              </a:cxn>
              <a:cxn ang="0">
                <a:pos x="20" y="68"/>
              </a:cxn>
              <a:cxn ang="0">
                <a:pos x="10" y="58"/>
              </a:cxn>
              <a:cxn ang="0">
                <a:pos x="23" y="36"/>
              </a:cxn>
              <a:cxn ang="0">
                <a:pos x="37" y="41"/>
              </a:cxn>
              <a:cxn ang="0">
                <a:pos x="50" y="36"/>
              </a:cxn>
              <a:cxn ang="0">
                <a:pos x="64" y="58"/>
              </a:cxn>
              <a:cxn ang="0">
                <a:pos x="53" y="68"/>
              </a:cxn>
              <a:cxn ang="0">
                <a:pos x="37" y="39"/>
              </a:cxn>
              <a:cxn ang="0">
                <a:pos x="22" y="24"/>
              </a:cxn>
              <a:cxn ang="0">
                <a:pos x="37" y="9"/>
              </a:cxn>
              <a:cxn ang="0">
                <a:pos x="51" y="24"/>
              </a:cxn>
              <a:cxn ang="0">
                <a:pos x="37" y="39"/>
              </a:cxn>
              <a:cxn ang="0">
                <a:pos x="59" y="19"/>
              </a:cxn>
              <a:cxn ang="0">
                <a:pos x="49" y="9"/>
              </a:cxn>
              <a:cxn ang="0">
                <a:pos x="59" y="0"/>
              </a:cxn>
              <a:cxn ang="0">
                <a:pos x="68" y="9"/>
              </a:cxn>
              <a:cxn ang="0">
                <a:pos x="59" y="19"/>
              </a:cxn>
              <a:cxn ang="0">
                <a:pos x="66" y="39"/>
              </a:cxn>
              <a:cxn ang="0">
                <a:pos x="61" y="39"/>
              </a:cxn>
              <a:cxn ang="0">
                <a:pos x="51" y="34"/>
              </a:cxn>
              <a:cxn ang="0">
                <a:pos x="54" y="24"/>
              </a:cxn>
              <a:cxn ang="0">
                <a:pos x="54" y="21"/>
              </a:cxn>
              <a:cxn ang="0">
                <a:pos x="59" y="22"/>
              </a:cxn>
              <a:cxn ang="0">
                <a:pos x="69" y="19"/>
              </a:cxn>
              <a:cxn ang="0">
                <a:pos x="73" y="33"/>
              </a:cxn>
              <a:cxn ang="0">
                <a:pos x="66" y="39"/>
              </a:cxn>
            </a:cxnLst>
            <a:rect l="0" t="0" r="r" b="b"/>
            <a:pathLst>
              <a:path w="73" h="68">
                <a:moveTo>
                  <a:pt x="13" y="39"/>
                </a:moveTo>
                <a:cubicBezTo>
                  <a:pt x="8" y="39"/>
                  <a:pt x="8" y="39"/>
                  <a:pt x="8" y="39"/>
                </a:cubicBezTo>
                <a:cubicBezTo>
                  <a:pt x="4" y="39"/>
                  <a:pt x="0" y="37"/>
                  <a:pt x="0" y="33"/>
                </a:cubicBezTo>
                <a:cubicBezTo>
                  <a:pt x="0" y="29"/>
                  <a:pt x="0" y="19"/>
                  <a:pt x="5" y="19"/>
                </a:cubicBezTo>
                <a:cubicBezTo>
                  <a:pt x="6" y="19"/>
                  <a:pt x="10" y="22"/>
                  <a:pt x="15" y="22"/>
                </a:cubicBezTo>
                <a:cubicBezTo>
                  <a:pt x="17" y="22"/>
                  <a:pt x="18" y="22"/>
                  <a:pt x="20" y="21"/>
                </a:cubicBezTo>
                <a:cubicBezTo>
                  <a:pt x="20" y="22"/>
                  <a:pt x="20" y="23"/>
                  <a:pt x="20" y="24"/>
                </a:cubicBezTo>
                <a:cubicBezTo>
                  <a:pt x="20" y="27"/>
                  <a:pt x="21" y="31"/>
                  <a:pt x="23" y="34"/>
                </a:cubicBezTo>
                <a:cubicBezTo>
                  <a:pt x="19" y="34"/>
                  <a:pt x="15" y="36"/>
                  <a:pt x="13" y="39"/>
                </a:cubicBezTo>
                <a:close/>
                <a:moveTo>
                  <a:pt x="15" y="19"/>
                </a:moveTo>
                <a:cubicBezTo>
                  <a:pt x="10" y="19"/>
                  <a:pt x="5" y="15"/>
                  <a:pt x="5" y="9"/>
                </a:cubicBezTo>
                <a:cubicBezTo>
                  <a:pt x="5" y="4"/>
                  <a:pt x="10" y="0"/>
                  <a:pt x="15" y="0"/>
                </a:cubicBezTo>
                <a:cubicBezTo>
                  <a:pt x="20" y="0"/>
                  <a:pt x="25" y="4"/>
                  <a:pt x="25" y="9"/>
                </a:cubicBezTo>
                <a:cubicBezTo>
                  <a:pt x="25" y="15"/>
                  <a:pt x="20" y="19"/>
                  <a:pt x="15" y="19"/>
                </a:cubicBezTo>
                <a:close/>
                <a:moveTo>
                  <a:pt x="53" y="68"/>
                </a:moveTo>
                <a:cubicBezTo>
                  <a:pt x="20" y="68"/>
                  <a:pt x="20" y="68"/>
                  <a:pt x="20" y="68"/>
                </a:cubicBezTo>
                <a:cubicBezTo>
                  <a:pt x="14" y="68"/>
                  <a:pt x="10" y="64"/>
                  <a:pt x="10" y="58"/>
                </a:cubicBezTo>
                <a:cubicBezTo>
                  <a:pt x="10" y="49"/>
                  <a:pt x="12" y="36"/>
                  <a:pt x="23" y="36"/>
                </a:cubicBezTo>
                <a:cubicBezTo>
                  <a:pt x="25" y="36"/>
                  <a:pt x="29" y="41"/>
                  <a:pt x="37" y="41"/>
                </a:cubicBezTo>
                <a:cubicBezTo>
                  <a:pt x="44" y="41"/>
                  <a:pt x="49" y="36"/>
                  <a:pt x="50" y="36"/>
                </a:cubicBezTo>
                <a:cubicBezTo>
                  <a:pt x="62" y="36"/>
                  <a:pt x="64" y="49"/>
                  <a:pt x="64" y="58"/>
                </a:cubicBezTo>
                <a:cubicBezTo>
                  <a:pt x="64" y="64"/>
                  <a:pt x="60" y="68"/>
                  <a:pt x="53" y="68"/>
                </a:cubicBezTo>
                <a:close/>
                <a:moveTo>
                  <a:pt x="37" y="39"/>
                </a:moveTo>
                <a:cubicBezTo>
                  <a:pt x="29" y="39"/>
                  <a:pt x="22" y="32"/>
                  <a:pt x="22" y="24"/>
                </a:cubicBezTo>
                <a:cubicBezTo>
                  <a:pt x="22" y="16"/>
                  <a:pt x="29" y="9"/>
                  <a:pt x="37" y="9"/>
                </a:cubicBezTo>
                <a:cubicBezTo>
                  <a:pt x="45" y="9"/>
                  <a:pt x="51" y="16"/>
                  <a:pt x="51" y="24"/>
                </a:cubicBezTo>
                <a:cubicBezTo>
                  <a:pt x="51" y="32"/>
                  <a:pt x="45" y="39"/>
                  <a:pt x="37" y="39"/>
                </a:cubicBezTo>
                <a:close/>
                <a:moveTo>
                  <a:pt x="59" y="19"/>
                </a:moveTo>
                <a:cubicBezTo>
                  <a:pt x="53" y="19"/>
                  <a:pt x="49" y="15"/>
                  <a:pt x="49" y="9"/>
                </a:cubicBezTo>
                <a:cubicBezTo>
                  <a:pt x="49" y="4"/>
                  <a:pt x="53" y="0"/>
                  <a:pt x="59" y="0"/>
                </a:cubicBezTo>
                <a:cubicBezTo>
                  <a:pt x="64" y="0"/>
                  <a:pt x="68" y="4"/>
                  <a:pt x="68" y="9"/>
                </a:cubicBezTo>
                <a:cubicBezTo>
                  <a:pt x="68" y="15"/>
                  <a:pt x="64" y="19"/>
                  <a:pt x="59" y="19"/>
                </a:cubicBezTo>
                <a:close/>
                <a:moveTo>
                  <a:pt x="66" y="39"/>
                </a:moveTo>
                <a:cubicBezTo>
                  <a:pt x="61" y="39"/>
                  <a:pt x="61" y="39"/>
                  <a:pt x="61" y="39"/>
                </a:cubicBezTo>
                <a:cubicBezTo>
                  <a:pt x="58" y="36"/>
                  <a:pt x="55" y="34"/>
                  <a:pt x="51" y="34"/>
                </a:cubicBezTo>
                <a:cubicBezTo>
                  <a:pt x="53" y="31"/>
                  <a:pt x="54" y="27"/>
                  <a:pt x="54" y="24"/>
                </a:cubicBezTo>
                <a:cubicBezTo>
                  <a:pt x="54" y="23"/>
                  <a:pt x="54" y="22"/>
                  <a:pt x="54" y="21"/>
                </a:cubicBezTo>
                <a:cubicBezTo>
                  <a:pt x="55" y="22"/>
                  <a:pt x="57" y="22"/>
                  <a:pt x="59" y="22"/>
                </a:cubicBezTo>
                <a:cubicBezTo>
                  <a:pt x="64" y="22"/>
                  <a:pt x="68" y="19"/>
                  <a:pt x="69" y="19"/>
                </a:cubicBezTo>
                <a:cubicBezTo>
                  <a:pt x="73" y="19"/>
                  <a:pt x="73" y="29"/>
                  <a:pt x="73" y="33"/>
                </a:cubicBezTo>
                <a:cubicBezTo>
                  <a:pt x="73" y="37"/>
                  <a:pt x="70" y="39"/>
                  <a:pt x="66" y="39"/>
                </a:cubicBezTo>
                <a:close/>
              </a:path>
            </a:pathLst>
          </a:custGeom>
          <a:solidFill>
            <a:srgbClr val="3D5A7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0" name="Rectangle 49">
            <a:extLst>
              <a:ext uri="{FF2B5EF4-FFF2-40B4-BE49-F238E27FC236}">
                <a16:creationId xmlns:a16="http://schemas.microsoft.com/office/drawing/2014/main" id="{F97AEFDE-5546-40AB-91AB-C45E396A5E46}"/>
              </a:ext>
            </a:extLst>
          </p:cNvPr>
          <p:cNvSpPr/>
          <p:nvPr/>
        </p:nvSpPr>
        <p:spPr>
          <a:xfrm>
            <a:off x="2057665" y="1600718"/>
            <a:ext cx="8625886" cy="1323439"/>
          </a:xfrm>
          <a:prstGeom prst="rect">
            <a:avLst/>
          </a:prstGeom>
        </p:spPr>
        <p:txBody>
          <a:bodyPr wrap="square" lIns="91440" tIns="45720" rIns="91440" bIns="45720" anchor="t">
            <a:spAutoFit/>
          </a:bodyPr>
          <a:lstStyle/>
          <a:p>
            <a:pPr algn="just">
              <a:spcAft>
                <a:spcPts val="300"/>
              </a:spcAft>
            </a:pPr>
            <a:r>
              <a:rPr lang="fr-FR" sz="1600" i="1" dirty="0">
                <a:solidFill>
                  <a:schemeClr val="bg1">
                    <a:lumMod val="50000"/>
                  </a:schemeClr>
                </a:solidFill>
                <a:cs typeface="Arial"/>
              </a:rPr>
              <a:t>Les nouvelles fonctionnalités servent à gérer la </a:t>
            </a:r>
            <a:r>
              <a:rPr lang="fr-FR" sz="1600" b="1" i="1" dirty="0">
                <a:solidFill>
                  <a:schemeClr val="bg1">
                    <a:lumMod val="50000"/>
                  </a:schemeClr>
                </a:solidFill>
                <a:cs typeface="Arial"/>
              </a:rPr>
              <a:t>prise en charge des patients impactés</a:t>
            </a:r>
            <a:r>
              <a:rPr lang="fr-FR" sz="1600" i="1" dirty="0">
                <a:solidFill>
                  <a:schemeClr val="bg1">
                    <a:lumMod val="50000"/>
                  </a:schemeClr>
                </a:solidFill>
                <a:cs typeface="Arial"/>
              </a:rPr>
              <a:t> par l’évènement depuis la phase préhospitalière jusqu’à </a:t>
            </a:r>
            <a:r>
              <a:rPr lang="fr-FR" sz="1600" b="1" i="1" dirty="0">
                <a:solidFill>
                  <a:schemeClr val="bg1">
                    <a:lumMod val="50000"/>
                  </a:schemeClr>
                </a:solidFill>
                <a:cs typeface="Arial"/>
              </a:rPr>
              <a:t>la prise en charge des ressources sanitaires mobilisées</a:t>
            </a:r>
            <a:r>
              <a:rPr lang="fr-FR" sz="1600" i="1" dirty="0">
                <a:solidFill>
                  <a:schemeClr val="bg1">
                    <a:lumMod val="50000"/>
                  </a:schemeClr>
                </a:solidFill>
                <a:cs typeface="Arial"/>
              </a:rPr>
              <a:t> pendant cet évènement. Il s’agit donc de </a:t>
            </a:r>
            <a:r>
              <a:rPr lang="fr-FR" sz="1600" b="1" i="1" dirty="0">
                <a:solidFill>
                  <a:schemeClr val="bg1">
                    <a:lumMod val="50000"/>
                  </a:schemeClr>
                </a:solidFill>
                <a:cs typeface="Arial"/>
              </a:rPr>
              <a:t>gérer les identités des patients</a:t>
            </a:r>
            <a:r>
              <a:rPr lang="fr-FR" sz="1600" i="1" dirty="0">
                <a:solidFill>
                  <a:schemeClr val="bg1">
                    <a:lumMod val="50000"/>
                  </a:schemeClr>
                </a:solidFill>
                <a:cs typeface="Arial"/>
              </a:rPr>
              <a:t>, de </a:t>
            </a:r>
            <a:r>
              <a:rPr lang="fr-FR" sz="1600" b="1" i="1" dirty="0">
                <a:solidFill>
                  <a:schemeClr val="bg1">
                    <a:lumMod val="50000"/>
                  </a:schemeClr>
                </a:solidFill>
                <a:cs typeface="Arial"/>
              </a:rPr>
              <a:t>faire un « triage »</a:t>
            </a:r>
            <a:r>
              <a:rPr lang="fr-FR" sz="1600" i="1" dirty="0">
                <a:solidFill>
                  <a:schemeClr val="bg1">
                    <a:lumMod val="50000"/>
                  </a:schemeClr>
                </a:solidFill>
                <a:cs typeface="Arial"/>
              </a:rPr>
              <a:t>, de </a:t>
            </a:r>
            <a:r>
              <a:rPr lang="fr-FR" sz="1600" b="1" i="1" dirty="0">
                <a:solidFill>
                  <a:schemeClr val="bg1">
                    <a:lumMod val="50000"/>
                  </a:schemeClr>
                </a:solidFill>
                <a:cs typeface="Arial"/>
              </a:rPr>
              <a:t>constituer leur bilan </a:t>
            </a:r>
            <a:r>
              <a:rPr lang="fr-FR" sz="1600" i="1" dirty="0">
                <a:solidFill>
                  <a:schemeClr val="bg1">
                    <a:lumMod val="50000"/>
                  </a:schemeClr>
                </a:solidFill>
                <a:cs typeface="Arial"/>
              </a:rPr>
              <a:t>médical, de </a:t>
            </a:r>
            <a:r>
              <a:rPr lang="fr-FR" sz="1600" b="1" i="1" dirty="0">
                <a:solidFill>
                  <a:schemeClr val="bg1">
                    <a:lumMod val="50000"/>
                  </a:schemeClr>
                </a:solidFill>
                <a:cs typeface="Arial"/>
              </a:rPr>
              <a:t>définir leur orientation</a:t>
            </a:r>
            <a:r>
              <a:rPr lang="fr-FR" sz="1600" i="1" dirty="0">
                <a:solidFill>
                  <a:schemeClr val="bg1">
                    <a:lumMod val="50000"/>
                  </a:schemeClr>
                </a:solidFill>
                <a:cs typeface="Arial"/>
              </a:rPr>
              <a:t>, de </a:t>
            </a:r>
            <a:r>
              <a:rPr lang="fr-FR" sz="1600" b="1" i="1" dirty="0">
                <a:solidFill>
                  <a:schemeClr val="bg1">
                    <a:lumMod val="50000"/>
                  </a:schemeClr>
                </a:solidFill>
                <a:cs typeface="Arial"/>
              </a:rPr>
              <a:t>gérer leur évacuation </a:t>
            </a:r>
            <a:r>
              <a:rPr lang="fr-FR" sz="1600" i="1" dirty="0">
                <a:solidFill>
                  <a:schemeClr val="bg1">
                    <a:lumMod val="50000"/>
                  </a:schemeClr>
                </a:solidFill>
                <a:cs typeface="Arial"/>
              </a:rPr>
              <a:t>vers un établissement de santé. </a:t>
            </a:r>
            <a:endParaRPr lang="fr-FR" sz="1600" i="1" dirty="0">
              <a:solidFill>
                <a:schemeClr val="bg1">
                  <a:lumMod val="50000"/>
                </a:schemeClr>
              </a:solidFill>
              <a:cs typeface="Arial" panose="020B0604020202020204" pitchFamily="34" charset="0"/>
            </a:endParaRPr>
          </a:p>
        </p:txBody>
      </p:sp>
      <p:sp>
        <p:nvSpPr>
          <p:cNvPr id="51" name="Shape 4161">
            <a:extLst>
              <a:ext uri="{FF2B5EF4-FFF2-40B4-BE49-F238E27FC236}">
                <a16:creationId xmlns:a16="http://schemas.microsoft.com/office/drawing/2014/main" id="{C791F308-2657-4A74-B906-DC1393F57D9C}"/>
              </a:ext>
            </a:extLst>
          </p:cNvPr>
          <p:cNvSpPr>
            <a:spLocks noChangeAspect="1"/>
          </p:cNvSpPr>
          <p:nvPr/>
        </p:nvSpPr>
        <p:spPr>
          <a:xfrm>
            <a:off x="1924450" y="3870144"/>
            <a:ext cx="341738" cy="324000"/>
          </a:xfrm>
          <a:custGeom>
            <a:avLst/>
            <a:gdLst/>
            <a:ahLst/>
            <a:cxnLst/>
            <a:rect l="0" t="0" r="0" b="0"/>
            <a:pathLst>
              <a:path w="120000" h="120000" extrusionOk="0">
                <a:moveTo>
                  <a:pt x="58271" y="15130"/>
                </a:moveTo>
                <a:cubicBezTo>
                  <a:pt x="57283" y="14608"/>
                  <a:pt x="56790" y="13565"/>
                  <a:pt x="56790" y="12521"/>
                </a:cubicBezTo>
                <a:cubicBezTo>
                  <a:pt x="56790" y="11478"/>
                  <a:pt x="57283" y="10434"/>
                  <a:pt x="58271" y="9391"/>
                </a:cubicBezTo>
                <a:cubicBezTo>
                  <a:pt x="58765" y="8869"/>
                  <a:pt x="59753" y="8347"/>
                  <a:pt x="60740" y="8347"/>
                </a:cubicBezTo>
                <a:cubicBezTo>
                  <a:pt x="61728" y="8347"/>
                  <a:pt x="62716" y="8869"/>
                  <a:pt x="63703" y="9391"/>
                </a:cubicBezTo>
                <a:cubicBezTo>
                  <a:pt x="64197" y="10434"/>
                  <a:pt x="64691" y="11478"/>
                  <a:pt x="64691" y="12521"/>
                </a:cubicBezTo>
                <a:cubicBezTo>
                  <a:pt x="64691" y="13565"/>
                  <a:pt x="64197" y="14608"/>
                  <a:pt x="63703" y="15130"/>
                </a:cubicBezTo>
                <a:cubicBezTo>
                  <a:pt x="62222" y="16695"/>
                  <a:pt x="59753" y="16695"/>
                  <a:pt x="58271" y="15130"/>
                </a:cubicBezTo>
                <a:close/>
                <a:moveTo>
                  <a:pt x="106666" y="58956"/>
                </a:moveTo>
                <a:cubicBezTo>
                  <a:pt x="98271" y="50086"/>
                  <a:pt x="89382" y="46956"/>
                  <a:pt x="82469" y="45391"/>
                </a:cubicBezTo>
                <a:cubicBezTo>
                  <a:pt x="72592" y="42260"/>
                  <a:pt x="66172" y="40173"/>
                  <a:pt x="64691" y="23478"/>
                </a:cubicBezTo>
                <a:cubicBezTo>
                  <a:pt x="66172" y="22956"/>
                  <a:pt x="67654" y="22434"/>
                  <a:pt x="68641" y="20869"/>
                </a:cubicBezTo>
                <a:cubicBezTo>
                  <a:pt x="71111" y="18782"/>
                  <a:pt x="72098" y="15652"/>
                  <a:pt x="72098" y="12521"/>
                </a:cubicBezTo>
                <a:cubicBezTo>
                  <a:pt x="72098" y="9391"/>
                  <a:pt x="71111" y="6260"/>
                  <a:pt x="68641" y="3652"/>
                </a:cubicBezTo>
                <a:cubicBezTo>
                  <a:pt x="66666" y="1565"/>
                  <a:pt x="63703" y="0"/>
                  <a:pt x="60740" y="0"/>
                </a:cubicBezTo>
                <a:cubicBezTo>
                  <a:pt x="57777" y="0"/>
                  <a:pt x="54814" y="1565"/>
                  <a:pt x="52839" y="3652"/>
                </a:cubicBezTo>
                <a:cubicBezTo>
                  <a:pt x="50370" y="6260"/>
                  <a:pt x="49382" y="9391"/>
                  <a:pt x="49382" y="12521"/>
                </a:cubicBezTo>
                <a:cubicBezTo>
                  <a:pt x="49382" y="15652"/>
                  <a:pt x="50370" y="18782"/>
                  <a:pt x="52839" y="20869"/>
                </a:cubicBezTo>
                <a:cubicBezTo>
                  <a:pt x="54320" y="22434"/>
                  <a:pt x="56296" y="23478"/>
                  <a:pt x="58271" y="24000"/>
                </a:cubicBezTo>
                <a:cubicBezTo>
                  <a:pt x="60740" y="45913"/>
                  <a:pt x="70123" y="48521"/>
                  <a:pt x="80987" y="51652"/>
                </a:cubicBezTo>
                <a:cubicBezTo>
                  <a:pt x="87407" y="53739"/>
                  <a:pt x="95308" y="55826"/>
                  <a:pt x="102222" y="63652"/>
                </a:cubicBezTo>
                <a:cubicBezTo>
                  <a:pt x="113086" y="74608"/>
                  <a:pt x="113086" y="93391"/>
                  <a:pt x="102222" y="104869"/>
                </a:cubicBezTo>
                <a:cubicBezTo>
                  <a:pt x="97283" y="110086"/>
                  <a:pt x="90370" y="113217"/>
                  <a:pt x="82962" y="113217"/>
                </a:cubicBezTo>
                <a:cubicBezTo>
                  <a:pt x="75555" y="113217"/>
                  <a:pt x="68641" y="110086"/>
                  <a:pt x="63703" y="104869"/>
                </a:cubicBezTo>
                <a:cubicBezTo>
                  <a:pt x="57283" y="98086"/>
                  <a:pt x="57283" y="98086"/>
                  <a:pt x="57283" y="98086"/>
                </a:cubicBezTo>
                <a:cubicBezTo>
                  <a:pt x="61728" y="92869"/>
                  <a:pt x="64197" y="86086"/>
                  <a:pt x="64197" y="78782"/>
                </a:cubicBezTo>
                <a:cubicBezTo>
                  <a:pt x="64197" y="70956"/>
                  <a:pt x="60740" y="63130"/>
                  <a:pt x="55308" y="57391"/>
                </a:cubicBezTo>
                <a:cubicBezTo>
                  <a:pt x="42469" y="43304"/>
                  <a:pt x="42469" y="43304"/>
                  <a:pt x="42469" y="43304"/>
                </a:cubicBezTo>
                <a:cubicBezTo>
                  <a:pt x="40987" y="42260"/>
                  <a:pt x="39012" y="42260"/>
                  <a:pt x="38024" y="43304"/>
                </a:cubicBezTo>
                <a:cubicBezTo>
                  <a:pt x="31604" y="49565"/>
                  <a:pt x="31604" y="49565"/>
                  <a:pt x="31604" y="49565"/>
                </a:cubicBezTo>
                <a:cubicBezTo>
                  <a:pt x="30123" y="49565"/>
                  <a:pt x="28641" y="50086"/>
                  <a:pt x="27160" y="51130"/>
                </a:cubicBezTo>
                <a:cubicBezTo>
                  <a:pt x="26172" y="52173"/>
                  <a:pt x="25679" y="53739"/>
                  <a:pt x="25679" y="55304"/>
                </a:cubicBezTo>
                <a:cubicBezTo>
                  <a:pt x="25679" y="56869"/>
                  <a:pt x="26172" y="58434"/>
                  <a:pt x="27160" y="59478"/>
                </a:cubicBezTo>
                <a:cubicBezTo>
                  <a:pt x="28148" y="60521"/>
                  <a:pt x="29629" y="61043"/>
                  <a:pt x="31111" y="61043"/>
                </a:cubicBezTo>
                <a:cubicBezTo>
                  <a:pt x="32592" y="61043"/>
                  <a:pt x="34074" y="60521"/>
                  <a:pt x="35061" y="59478"/>
                </a:cubicBezTo>
                <a:cubicBezTo>
                  <a:pt x="36049" y="58434"/>
                  <a:pt x="36543" y="56869"/>
                  <a:pt x="36543" y="55304"/>
                </a:cubicBezTo>
                <a:cubicBezTo>
                  <a:pt x="36543" y="54782"/>
                  <a:pt x="36543" y="54782"/>
                  <a:pt x="36543" y="54260"/>
                </a:cubicBezTo>
                <a:cubicBezTo>
                  <a:pt x="40000" y="50608"/>
                  <a:pt x="40000" y="50608"/>
                  <a:pt x="40000" y="50608"/>
                </a:cubicBezTo>
                <a:cubicBezTo>
                  <a:pt x="50864" y="62086"/>
                  <a:pt x="50864" y="62086"/>
                  <a:pt x="50864" y="62086"/>
                </a:cubicBezTo>
                <a:cubicBezTo>
                  <a:pt x="55308" y="66782"/>
                  <a:pt x="57283" y="72521"/>
                  <a:pt x="57283" y="78782"/>
                </a:cubicBezTo>
                <a:cubicBezTo>
                  <a:pt x="57283" y="85565"/>
                  <a:pt x="55308" y="91304"/>
                  <a:pt x="50864" y="96000"/>
                </a:cubicBezTo>
                <a:cubicBezTo>
                  <a:pt x="41975" y="105391"/>
                  <a:pt x="27654" y="105391"/>
                  <a:pt x="18765" y="96000"/>
                </a:cubicBezTo>
                <a:cubicBezTo>
                  <a:pt x="7901" y="84521"/>
                  <a:pt x="7901" y="84521"/>
                  <a:pt x="7901" y="84521"/>
                </a:cubicBezTo>
                <a:cubicBezTo>
                  <a:pt x="11851" y="80347"/>
                  <a:pt x="11851" y="80347"/>
                  <a:pt x="11851" y="80347"/>
                </a:cubicBezTo>
                <a:cubicBezTo>
                  <a:pt x="11851" y="80347"/>
                  <a:pt x="11851" y="80869"/>
                  <a:pt x="12345" y="80869"/>
                </a:cubicBezTo>
                <a:cubicBezTo>
                  <a:pt x="13827" y="80869"/>
                  <a:pt x="15308" y="80347"/>
                  <a:pt x="16296" y="78782"/>
                </a:cubicBezTo>
                <a:cubicBezTo>
                  <a:pt x="18271" y="76695"/>
                  <a:pt x="18271" y="73043"/>
                  <a:pt x="16296" y="70956"/>
                </a:cubicBezTo>
                <a:cubicBezTo>
                  <a:pt x="14320" y="68869"/>
                  <a:pt x="10370" y="68869"/>
                  <a:pt x="8395" y="70956"/>
                </a:cubicBezTo>
                <a:cubicBezTo>
                  <a:pt x="7407" y="72521"/>
                  <a:pt x="6913" y="74086"/>
                  <a:pt x="6913" y="75652"/>
                </a:cubicBezTo>
                <a:cubicBezTo>
                  <a:pt x="987" y="81913"/>
                  <a:pt x="987" y="81913"/>
                  <a:pt x="987" y="81913"/>
                </a:cubicBezTo>
                <a:cubicBezTo>
                  <a:pt x="0" y="83478"/>
                  <a:pt x="0" y="85565"/>
                  <a:pt x="987" y="87130"/>
                </a:cubicBezTo>
                <a:cubicBezTo>
                  <a:pt x="14320" y="100695"/>
                  <a:pt x="14320" y="100695"/>
                  <a:pt x="14320" y="100695"/>
                </a:cubicBezTo>
                <a:cubicBezTo>
                  <a:pt x="19753" y="106434"/>
                  <a:pt x="27654" y="109565"/>
                  <a:pt x="35061" y="109565"/>
                </a:cubicBezTo>
                <a:cubicBezTo>
                  <a:pt x="41481" y="109565"/>
                  <a:pt x="47901" y="107478"/>
                  <a:pt x="52839" y="102782"/>
                </a:cubicBezTo>
                <a:cubicBezTo>
                  <a:pt x="58765" y="109565"/>
                  <a:pt x="58765" y="109565"/>
                  <a:pt x="58765" y="109565"/>
                </a:cubicBezTo>
                <a:cubicBezTo>
                  <a:pt x="65185" y="116347"/>
                  <a:pt x="74074" y="120000"/>
                  <a:pt x="82962" y="120000"/>
                </a:cubicBezTo>
                <a:cubicBezTo>
                  <a:pt x="91851" y="120000"/>
                  <a:pt x="100740" y="116347"/>
                  <a:pt x="106666" y="109565"/>
                </a:cubicBezTo>
                <a:cubicBezTo>
                  <a:pt x="120000" y="95478"/>
                  <a:pt x="120000" y="72521"/>
                  <a:pt x="106666" y="58956"/>
                </a:cubicBezTo>
                <a:close/>
              </a:path>
            </a:pathLst>
          </a:custGeom>
          <a:solidFill>
            <a:srgbClr val="3D5A70"/>
          </a:solidFill>
          <a:ln>
            <a:solidFill>
              <a:srgbClr val="3D5A70"/>
            </a:solid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grpSp>
        <p:nvGrpSpPr>
          <p:cNvPr id="52" name="Group 4">
            <a:extLst>
              <a:ext uri="{FF2B5EF4-FFF2-40B4-BE49-F238E27FC236}">
                <a16:creationId xmlns:a16="http://schemas.microsoft.com/office/drawing/2014/main" id="{4B05429A-8579-491A-ABAF-F3B86B2188E5}"/>
              </a:ext>
            </a:extLst>
          </p:cNvPr>
          <p:cNvGrpSpPr>
            <a:grpSpLocks noChangeAspect="1"/>
          </p:cNvGrpSpPr>
          <p:nvPr/>
        </p:nvGrpSpPr>
        <p:grpSpPr bwMode="auto">
          <a:xfrm>
            <a:off x="1905571" y="4435162"/>
            <a:ext cx="379496" cy="324000"/>
            <a:chOff x="1881" y="2093"/>
            <a:chExt cx="744" cy="578"/>
          </a:xfrm>
          <a:solidFill>
            <a:srgbClr val="3D5A70"/>
          </a:solidFill>
        </p:grpSpPr>
        <p:sp>
          <p:nvSpPr>
            <p:cNvPr id="53" name="Freeform 6">
              <a:extLst>
                <a:ext uri="{FF2B5EF4-FFF2-40B4-BE49-F238E27FC236}">
                  <a16:creationId xmlns:a16="http://schemas.microsoft.com/office/drawing/2014/main" id="{E4A6B4F7-9A66-4FEC-B340-C2D410CD2E5F}"/>
                </a:ext>
              </a:extLst>
            </p:cNvPr>
            <p:cNvSpPr>
              <a:spLocks noEditPoints="1"/>
            </p:cNvSpPr>
            <p:nvPr/>
          </p:nvSpPr>
          <p:spPr bwMode="auto">
            <a:xfrm>
              <a:off x="1881" y="2202"/>
              <a:ext cx="684" cy="469"/>
            </a:xfrm>
            <a:custGeom>
              <a:avLst/>
              <a:gdLst>
                <a:gd name="T0" fmla="*/ 1444 w 3420"/>
                <a:gd name="T1" fmla="*/ 2221 h 2346"/>
                <a:gd name="T2" fmla="*/ 1427 w 3420"/>
                <a:gd name="T3" fmla="*/ 2238 h 2346"/>
                <a:gd name="T4" fmla="*/ 1427 w 3420"/>
                <a:gd name="T5" fmla="*/ 2263 h 2346"/>
                <a:gd name="T6" fmla="*/ 1444 w 3420"/>
                <a:gd name="T7" fmla="*/ 2279 h 2346"/>
                <a:gd name="T8" fmla="*/ 1964 w 3420"/>
                <a:gd name="T9" fmla="*/ 2283 h 2346"/>
                <a:gd name="T10" fmla="*/ 1986 w 3420"/>
                <a:gd name="T11" fmla="*/ 2273 h 2346"/>
                <a:gd name="T12" fmla="*/ 1995 w 3420"/>
                <a:gd name="T13" fmla="*/ 2251 h 2346"/>
                <a:gd name="T14" fmla="*/ 1986 w 3420"/>
                <a:gd name="T15" fmla="*/ 2228 h 2346"/>
                <a:gd name="T16" fmla="*/ 1964 w 3420"/>
                <a:gd name="T17" fmla="*/ 2219 h 2346"/>
                <a:gd name="T18" fmla="*/ 1285 w 3420"/>
                <a:gd name="T19" fmla="*/ 2038 h 2346"/>
                <a:gd name="T20" fmla="*/ 2233 w 3420"/>
                <a:gd name="T21" fmla="*/ 2155 h 2346"/>
                <a:gd name="T22" fmla="*/ 1285 w 3420"/>
                <a:gd name="T23" fmla="*/ 2038 h 2346"/>
                <a:gd name="T24" fmla="*/ 1870 w 3420"/>
                <a:gd name="T25" fmla="*/ 0 h 2346"/>
                <a:gd name="T26" fmla="*/ 605 w 3420"/>
                <a:gd name="T27" fmla="*/ 113 h 2346"/>
                <a:gd name="T28" fmla="*/ 557 w 3420"/>
                <a:gd name="T29" fmla="*/ 124 h 2346"/>
                <a:gd name="T30" fmla="*/ 519 w 3420"/>
                <a:gd name="T31" fmla="*/ 155 h 2346"/>
                <a:gd name="T32" fmla="*/ 499 w 3420"/>
                <a:gd name="T33" fmla="*/ 198 h 2346"/>
                <a:gd name="T34" fmla="*/ 495 w 3420"/>
                <a:gd name="T35" fmla="*/ 1551 h 2346"/>
                <a:gd name="T36" fmla="*/ 507 w 3420"/>
                <a:gd name="T37" fmla="*/ 1599 h 2346"/>
                <a:gd name="T38" fmla="*/ 536 w 3420"/>
                <a:gd name="T39" fmla="*/ 1636 h 2346"/>
                <a:gd name="T40" fmla="*/ 580 w 3420"/>
                <a:gd name="T41" fmla="*/ 1658 h 2346"/>
                <a:gd name="T42" fmla="*/ 2816 w 3420"/>
                <a:gd name="T43" fmla="*/ 1662 h 2346"/>
                <a:gd name="T44" fmla="*/ 2864 w 3420"/>
                <a:gd name="T45" fmla="*/ 1650 h 2346"/>
                <a:gd name="T46" fmla="*/ 2901 w 3420"/>
                <a:gd name="T47" fmla="*/ 1619 h 2346"/>
                <a:gd name="T48" fmla="*/ 2922 w 3420"/>
                <a:gd name="T49" fmla="*/ 1576 h 2346"/>
                <a:gd name="T50" fmla="*/ 2925 w 3420"/>
                <a:gd name="T51" fmla="*/ 1161 h 2346"/>
                <a:gd name="T52" fmla="*/ 3103 w 3420"/>
                <a:gd name="T53" fmla="*/ 1775 h 2346"/>
                <a:gd name="T54" fmla="*/ 3417 w 3420"/>
                <a:gd name="T55" fmla="*/ 2189 h 2346"/>
                <a:gd name="T56" fmla="*/ 3394 w 3420"/>
                <a:gd name="T57" fmla="*/ 2252 h 2346"/>
                <a:gd name="T58" fmla="*/ 3353 w 3420"/>
                <a:gd name="T59" fmla="*/ 2301 h 2346"/>
                <a:gd name="T60" fmla="*/ 3297 w 3420"/>
                <a:gd name="T61" fmla="*/ 2334 h 2346"/>
                <a:gd name="T62" fmla="*/ 3231 w 3420"/>
                <a:gd name="T63" fmla="*/ 2346 h 2346"/>
                <a:gd name="T64" fmla="*/ 155 w 3420"/>
                <a:gd name="T65" fmla="*/ 2343 h 2346"/>
                <a:gd name="T66" fmla="*/ 94 w 3420"/>
                <a:gd name="T67" fmla="*/ 2319 h 2346"/>
                <a:gd name="T68" fmla="*/ 44 w 3420"/>
                <a:gd name="T69" fmla="*/ 2278 h 2346"/>
                <a:gd name="T70" fmla="*/ 11 w 3420"/>
                <a:gd name="T71" fmla="*/ 2222 h 2346"/>
                <a:gd name="T72" fmla="*/ 0 w 3420"/>
                <a:gd name="T73" fmla="*/ 2155 h 2346"/>
                <a:gd name="T74" fmla="*/ 317 w 3420"/>
                <a:gd name="T75" fmla="*/ 126 h 2346"/>
                <a:gd name="T76" fmla="*/ 330 w 3420"/>
                <a:gd name="T77" fmla="*/ 71 h 2346"/>
                <a:gd name="T78" fmla="*/ 364 w 3420"/>
                <a:gd name="T79" fmla="*/ 27 h 2346"/>
                <a:gd name="T80" fmla="*/ 414 w 3420"/>
                <a:gd name="T81" fmla="*/ 3 h 2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420" h="2346">
                  <a:moveTo>
                    <a:pt x="1457" y="2219"/>
                  </a:moveTo>
                  <a:lnTo>
                    <a:pt x="1444" y="2221"/>
                  </a:lnTo>
                  <a:lnTo>
                    <a:pt x="1434" y="2228"/>
                  </a:lnTo>
                  <a:lnTo>
                    <a:pt x="1427" y="2238"/>
                  </a:lnTo>
                  <a:lnTo>
                    <a:pt x="1425" y="2251"/>
                  </a:lnTo>
                  <a:lnTo>
                    <a:pt x="1427" y="2263"/>
                  </a:lnTo>
                  <a:lnTo>
                    <a:pt x="1434" y="2273"/>
                  </a:lnTo>
                  <a:lnTo>
                    <a:pt x="1444" y="2279"/>
                  </a:lnTo>
                  <a:lnTo>
                    <a:pt x="1457" y="2283"/>
                  </a:lnTo>
                  <a:lnTo>
                    <a:pt x="1964" y="2283"/>
                  </a:lnTo>
                  <a:lnTo>
                    <a:pt x="1976" y="2279"/>
                  </a:lnTo>
                  <a:lnTo>
                    <a:pt x="1986" y="2273"/>
                  </a:lnTo>
                  <a:lnTo>
                    <a:pt x="1993" y="2263"/>
                  </a:lnTo>
                  <a:lnTo>
                    <a:pt x="1995" y="2251"/>
                  </a:lnTo>
                  <a:lnTo>
                    <a:pt x="1993" y="2238"/>
                  </a:lnTo>
                  <a:lnTo>
                    <a:pt x="1986" y="2228"/>
                  </a:lnTo>
                  <a:lnTo>
                    <a:pt x="1976" y="2221"/>
                  </a:lnTo>
                  <a:lnTo>
                    <a:pt x="1964" y="2219"/>
                  </a:lnTo>
                  <a:lnTo>
                    <a:pt x="1457" y="2219"/>
                  </a:lnTo>
                  <a:close/>
                  <a:moveTo>
                    <a:pt x="1285" y="2038"/>
                  </a:moveTo>
                  <a:lnTo>
                    <a:pt x="1188" y="2155"/>
                  </a:lnTo>
                  <a:lnTo>
                    <a:pt x="2233" y="2155"/>
                  </a:lnTo>
                  <a:lnTo>
                    <a:pt x="2136" y="2038"/>
                  </a:lnTo>
                  <a:lnTo>
                    <a:pt x="1285" y="2038"/>
                  </a:lnTo>
                  <a:close/>
                  <a:moveTo>
                    <a:pt x="444" y="0"/>
                  </a:moveTo>
                  <a:lnTo>
                    <a:pt x="1870" y="0"/>
                  </a:lnTo>
                  <a:lnTo>
                    <a:pt x="1870" y="113"/>
                  </a:lnTo>
                  <a:lnTo>
                    <a:pt x="605" y="113"/>
                  </a:lnTo>
                  <a:lnTo>
                    <a:pt x="580" y="116"/>
                  </a:lnTo>
                  <a:lnTo>
                    <a:pt x="557" y="124"/>
                  </a:lnTo>
                  <a:lnTo>
                    <a:pt x="536" y="138"/>
                  </a:lnTo>
                  <a:lnTo>
                    <a:pt x="519" y="155"/>
                  </a:lnTo>
                  <a:lnTo>
                    <a:pt x="507" y="176"/>
                  </a:lnTo>
                  <a:lnTo>
                    <a:pt x="499" y="198"/>
                  </a:lnTo>
                  <a:lnTo>
                    <a:pt x="495" y="224"/>
                  </a:lnTo>
                  <a:lnTo>
                    <a:pt x="495" y="1551"/>
                  </a:lnTo>
                  <a:lnTo>
                    <a:pt x="499" y="1576"/>
                  </a:lnTo>
                  <a:lnTo>
                    <a:pt x="507" y="1599"/>
                  </a:lnTo>
                  <a:lnTo>
                    <a:pt x="519" y="1619"/>
                  </a:lnTo>
                  <a:lnTo>
                    <a:pt x="536" y="1636"/>
                  </a:lnTo>
                  <a:lnTo>
                    <a:pt x="557" y="1650"/>
                  </a:lnTo>
                  <a:lnTo>
                    <a:pt x="580" y="1658"/>
                  </a:lnTo>
                  <a:lnTo>
                    <a:pt x="605" y="1662"/>
                  </a:lnTo>
                  <a:lnTo>
                    <a:pt x="2816" y="1662"/>
                  </a:lnTo>
                  <a:lnTo>
                    <a:pt x="2841" y="1658"/>
                  </a:lnTo>
                  <a:lnTo>
                    <a:pt x="2864" y="1650"/>
                  </a:lnTo>
                  <a:lnTo>
                    <a:pt x="2884" y="1636"/>
                  </a:lnTo>
                  <a:lnTo>
                    <a:pt x="2901" y="1619"/>
                  </a:lnTo>
                  <a:lnTo>
                    <a:pt x="2914" y="1599"/>
                  </a:lnTo>
                  <a:lnTo>
                    <a:pt x="2922" y="1576"/>
                  </a:lnTo>
                  <a:lnTo>
                    <a:pt x="2925" y="1551"/>
                  </a:lnTo>
                  <a:lnTo>
                    <a:pt x="2925" y="1161"/>
                  </a:lnTo>
                  <a:lnTo>
                    <a:pt x="3103" y="1161"/>
                  </a:lnTo>
                  <a:lnTo>
                    <a:pt x="3103" y="1775"/>
                  </a:lnTo>
                  <a:lnTo>
                    <a:pt x="3420" y="2155"/>
                  </a:lnTo>
                  <a:lnTo>
                    <a:pt x="3417" y="2189"/>
                  </a:lnTo>
                  <a:lnTo>
                    <a:pt x="3409" y="2222"/>
                  </a:lnTo>
                  <a:lnTo>
                    <a:pt x="3394" y="2252"/>
                  </a:lnTo>
                  <a:lnTo>
                    <a:pt x="3376" y="2278"/>
                  </a:lnTo>
                  <a:lnTo>
                    <a:pt x="3353" y="2301"/>
                  </a:lnTo>
                  <a:lnTo>
                    <a:pt x="3326" y="2319"/>
                  </a:lnTo>
                  <a:lnTo>
                    <a:pt x="3297" y="2334"/>
                  </a:lnTo>
                  <a:lnTo>
                    <a:pt x="3265" y="2343"/>
                  </a:lnTo>
                  <a:lnTo>
                    <a:pt x="3231" y="2346"/>
                  </a:lnTo>
                  <a:lnTo>
                    <a:pt x="189" y="2346"/>
                  </a:lnTo>
                  <a:lnTo>
                    <a:pt x="155" y="2343"/>
                  </a:lnTo>
                  <a:lnTo>
                    <a:pt x="123" y="2334"/>
                  </a:lnTo>
                  <a:lnTo>
                    <a:pt x="94" y="2319"/>
                  </a:lnTo>
                  <a:lnTo>
                    <a:pt x="67" y="2301"/>
                  </a:lnTo>
                  <a:lnTo>
                    <a:pt x="44" y="2278"/>
                  </a:lnTo>
                  <a:lnTo>
                    <a:pt x="26" y="2252"/>
                  </a:lnTo>
                  <a:lnTo>
                    <a:pt x="11" y="2222"/>
                  </a:lnTo>
                  <a:lnTo>
                    <a:pt x="3" y="2189"/>
                  </a:lnTo>
                  <a:lnTo>
                    <a:pt x="0" y="2155"/>
                  </a:lnTo>
                  <a:lnTo>
                    <a:pt x="317" y="1775"/>
                  </a:lnTo>
                  <a:lnTo>
                    <a:pt x="317" y="126"/>
                  </a:lnTo>
                  <a:lnTo>
                    <a:pt x="319" y="97"/>
                  </a:lnTo>
                  <a:lnTo>
                    <a:pt x="330" y="71"/>
                  </a:lnTo>
                  <a:lnTo>
                    <a:pt x="345" y="47"/>
                  </a:lnTo>
                  <a:lnTo>
                    <a:pt x="364" y="27"/>
                  </a:lnTo>
                  <a:lnTo>
                    <a:pt x="388" y="12"/>
                  </a:lnTo>
                  <a:lnTo>
                    <a:pt x="414" y="3"/>
                  </a:lnTo>
                  <a:lnTo>
                    <a:pt x="44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fr-FR"/>
            </a:p>
          </p:txBody>
        </p:sp>
        <p:sp>
          <p:nvSpPr>
            <p:cNvPr id="54" name="Rectangle 7">
              <a:extLst>
                <a:ext uri="{FF2B5EF4-FFF2-40B4-BE49-F238E27FC236}">
                  <a16:creationId xmlns:a16="http://schemas.microsoft.com/office/drawing/2014/main" id="{84B8475B-45DE-48B0-A32D-F83751A9F31C}"/>
                </a:ext>
              </a:extLst>
            </p:cNvPr>
            <p:cNvSpPr>
              <a:spLocks noChangeArrowheads="1"/>
            </p:cNvSpPr>
            <p:nvPr/>
          </p:nvSpPr>
          <p:spPr bwMode="auto">
            <a:xfrm>
              <a:off x="2182" y="2389"/>
              <a:ext cx="52" cy="5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55" name="Rectangle 8">
              <a:extLst>
                <a:ext uri="{FF2B5EF4-FFF2-40B4-BE49-F238E27FC236}">
                  <a16:creationId xmlns:a16="http://schemas.microsoft.com/office/drawing/2014/main" id="{86AA5A37-9F5E-44B5-87CE-E1D8A6B058DD}"/>
                </a:ext>
              </a:extLst>
            </p:cNvPr>
            <p:cNvSpPr>
              <a:spLocks noChangeArrowheads="1"/>
            </p:cNvSpPr>
            <p:nvPr/>
          </p:nvSpPr>
          <p:spPr bwMode="auto">
            <a:xfrm>
              <a:off x="2215" y="2316"/>
              <a:ext cx="53" cy="5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56" name="Rectangle 9">
              <a:extLst>
                <a:ext uri="{FF2B5EF4-FFF2-40B4-BE49-F238E27FC236}">
                  <a16:creationId xmlns:a16="http://schemas.microsoft.com/office/drawing/2014/main" id="{D2381F12-39C3-4A5F-A4B7-5E5423013A41}"/>
                </a:ext>
              </a:extLst>
            </p:cNvPr>
            <p:cNvSpPr>
              <a:spLocks noChangeArrowheads="1"/>
            </p:cNvSpPr>
            <p:nvPr/>
          </p:nvSpPr>
          <p:spPr bwMode="auto">
            <a:xfrm>
              <a:off x="2267" y="2383"/>
              <a:ext cx="53" cy="5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57" name="Rectangle 10">
              <a:extLst>
                <a:ext uri="{FF2B5EF4-FFF2-40B4-BE49-F238E27FC236}">
                  <a16:creationId xmlns:a16="http://schemas.microsoft.com/office/drawing/2014/main" id="{3737A2A8-AF47-4C28-A64D-545346928D1F}"/>
                </a:ext>
              </a:extLst>
            </p:cNvPr>
            <p:cNvSpPr>
              <a:spLocks noChangeArrowheads="1"/>
            </p:cNvSpPr>
            <p:nvPr/>
          </p:nvSpPr>
          <p:spPr bwMode="auto">
            <a:xfrm>
              <a:off x="2309" y="2295"/>
              <a:ext cx="63" cy="6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58" name="Rectangle 11">
              <a:extLst>
                <a:ext uri="{FF2B5EF4-FFF2-40B4-BE49-F238E27FC236}">
                  <a16:creationId xmlns:a16="http://schemas.microsoft.com/office/drawing/2014/main" id="{904709C4-AD4E-4F75-AFA1-8D4165EFB06C}"/>
                </a:ext>
              </a:extLst>
            </p:cNvPr>
            <p:cNvSpPr>
              <a:spLocks noChangeArrowheads="1"/>
            </p:cNvSpPr>
            <p:nvPr/>
          </p:nvSpPr>
          <p:spPr bwMode="auto">
            <a:xfrm>
              <a:off x="2397" y="2102"/>
              <a:ext cx="63" cy="6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59" name="Rectangle 12">
              <a:extLst>
                <a:ext uri="{FF2B5EF4-FFF2-40B4-BE49-F238E27FC236}">
                  <a16:creationId xmlns:a16="http://schemas.microsoft.com/office/drawing/2014/main" id="{780D66A7-DFA9-43DB-84E6-B3B6F1AAF011}"/>
                </a:ext>
              </a:extLst>
            </p:cNvPr>
            <p:cNvSpPr>
              <a:spLocks noChangeArrowheads="1"/>
            </p:cNvSpPr>
            <p:nvPr/>
          </p:nvSpPr>
          <p:spPr bwMode="auto">
            <a:xfrm>
              <a:off x="2284" y="2216"/>
              <a:ext cx="62" cy="6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60" name="Rectangle 13">
              <a:extLst>
                <a:ext uri="{FF2B5EF4-FFF2-40B4-BE49-F238E27FC236}">
                  <a16:creationId xmlns:a16="http://schemas.microsoft.com/office/drawing/2014/main" id="{920EA546-58DD-41D6-B81A-CE2C24C7F91D}"/>
                </a:ext>
              </a:extLst>
            </p:cNvPr>
            <p:cNvSpPr>
              <a:spLocks noChangeArrowheads="1"/>
            </p:cNvSpPr>
            <p:nvPr/>
          </p:nvSpPr>
          <p:spPr bwMode="auto">
            <a:xfrm>
              <a:off x="2382" y="2189"/>
              <a:ext cx="90" cy="90"/>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61" name="Rectangle 14">
              <a:extLst>
                <a:ext uri="{FF2B5EF4-FFF2-40B4-BE49-F238E27FC236}">
                  <a16:creationId xmlns:a16="http://schemas.microsoft.com/office/drawing/2014/main" id="{0CFEB257-CEFC-4AD5-9D57-9DF44C6521DC}"/>
                </a:ext>
              </a:extLst>
            </p:cNvPr>
            <p:cNvSpPr>
              <a:spLocks noChangeArrowheads="1"/>
            </p:cNvSpPr>
            <p:nvPr/>
          </p:nvSpPr>
          <p:spPr bwMode="auto">
            <a:xfrm>
              <a:off x="2449" y="2297"/>
              <a:ext cx="109" cy="109"/>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62" name="Rectangle 15">
              <a:extLst>
                <a:ext uri="{FF2B5EF4-FFF2-40B4-BE49-F238E27FC236}">
                  <a16:creationId xmlns:a16="http://schemas.microsoft.com/office/drawing/2014/main" id="{1541E40A-A295-4671-A1DA-9C856E1F30A1}"/>
                </a:ext>
              </a:extLst>
            </p:cNvPr>
            <p:cNvSpPr>
              <a:spLocks noChangeArrowheads="1"/>
            </p:cNvSpPr>
            <p:nvPr/>
          </p:nvSpPr>
          <p:spPr bwMode="auto">
            <a:xfrm>
              <a:off x="2490" y="2093"/>
              <a:ext cx="135" cy="135"/>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63" name="Rectangle 16">
              <a:extLst>
                <a:ext uri="{FF2B5EF4-FFF2-40B4-BE49-F238E27FC236}">
                  <a16:creationId xmlns:a16="http://schemas.microsoft.com/office/drawing/2014/main" id="{471C1DBA-F05D-435F-AC0A-A0DA5DBD1D5A}"/>
                </a:ext>
              </a:extLst>
            </p:cNvPr>
            <p:cNvSpPr>
              <a:spLocks noChangeArrowheads="1"/>
            </p:cNvSpPr>
            <p:nvPr/>
          </p:nvSpPr>
          <p:spPr bwMode="auto">
            <a:xfrm>
              <a:off x="2366" y="2365"/>
              <a:ext cx="63" cy="6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fr-FR"/>
            </a:p>
          </p:txBody>
        </p:sp>
      </p:grpSp>
      <p:sp>
        <p:nvSpPr>
          <p:cNvPr id="64" name="Rectangle 63">
            <a:extLst>
              <a:ext uri="{FF2B5EF4-FFF2-40B4-BE49-F238E27FC236}">
                <a16:creationId xmlns:a16="http://schemas.microsoft.com/office/drawing/2014/main" id="{1FE1405C-46A8-4907-B39E-72DF1AB87080}"/>
              </a:ext>
            </a:extLst>
          </p:cNvPr>
          <p:cNvSpPr/>
          <p:nvPr/>
        </p:nvSpPr>
        <p:spPr>
          <a:xfrm>
            <a:off x="2288939" y="5746043"/>
            <a:ext cx="8163338" cy="523220"/>
          </a:xfrm>
          <a:prstGeom prst="rect">
            <a:avLst/>
          </a:prstGeom>
          <a:solidFill>
            <a:schemeClr val="accent1">
              <a:lumMod val="20000"/>
              <a:lumOff val="80000"/>
            </a:schemeClr>
          </a:solidFill>
        </p:spPr>
        <p:txBody>
          <a:bodyPr wrap="square" lIns="91440" tIns="45720" rIns="91440" bIns="45720" anchor="t">
            <a:spAutoFit/>
          </a:bodyPr>
          <a:lstStyle/>
          <a:p>
            <a:pPr algn="just">
              <a:spcAft>
                <a:spcPts val="300"/>
              </a:spcAft>
            </a:pPr>
            <a:r>
              <a:rPr lang="fr-FR" sz="1400" b="1" i="1" dirty="0">
                <a:solidFill>
                  <a:schemeClr val="accent1">
                    <a:lumMod val="50000"/>
                  </a:schemeClr>
                </a:solidFill>
                <a:latin typeface="Calibri Light" panose="020F0302020204030204" pitchFamily="34" charset="0"/>
                <a:cs typeface="Calibri Light" panose="020F0302020204030204" pitchFamily="34" charset="0"/>
              </a:rPr>
              <a:t>A noter : </a:t>
            </a:r>
            <a:r>
              <a:rPr lang="fr-FR" sz="1400" i="1" dirty="0">
                <a:solidFill>
                  <a:schemeClr val="accent1">
                    <a:lumMod val="50000"/>
                  </a:schemeClr>
                </a:solidFill>
                <a:latin typeface="Calibri Light" panose="020F0302020204030204" pitchFamily="34" charset="0"/>
                <a:cs typeface="Calibri Light" panose="020F0302020204030204" pitchFamily="34" charset="0"/>
              </a:rPr>
              <a:t>Le portail sera interconnecté avec les systèmes d’identification des victimes SI-VIC et SINUS dans une version ultérieure (SF2.2.2). Les informations entre les différents acteurs seront échangées en temps réel.</a:t>
            </a:r>
          </a:p>
        </p:txBody>
      </p:sp>
      <p:sp>
        <p:nvSpPr>
          <p:cNvPr id="4" name="Espace réservé du pied de page 3">
            <a:extLst>
              <a:ext uri="{FF2B5EF4-FFF2-40B4-BE49-F238E27FC236}">
                <a16:creationId xmlns:a16="http://schemas.microsoft.com/office/drawing/2014/main" id="{8937017D-6157-423E-9FC3-24AD0FD77756}"/>
              </a:ext>
            </a:extLst>
          </p:cNvPr>
          <p:cNvSpPr>
            <a:spLocks noGrp="1"/>
          </p:cNvSpPr>
          <p:nvPr>
            <p:ph type="ftr" sz="quarter" idx="11"/>
          </p:nvPr>
        </p:nvSpPr>
        <p:spPr/>
        <p:txBody>
          <a:bodyPr/>
          <a:lstStyle/>
          <a:p>
            <a:pPr>
              <a:defRPr/>
            </a:pPr>
            <a:r>
              <a:rPr lang="fr-FR">
                <a:solidFill>
                  <a:prstClr val="white">
                    <a:lumMod val="75000"/>
                  </a:prstClr>
                </a:solidFill>
              </a:rPr>
              <a:t>Portail SI-Samu - Gestion des patients - Présentation détaillée des fonctionnalités</a:t>
            </a:r>
          </a:p>
        </p:txBody>
      </p:sp>
    </p:spTree>
    <p:extLst>
      <p:ext uri="{BB962C8B-B14F-4D97-AF65-F5344CB8AC3E}">
        <p14:creationId xmlns:p14="http://schemas.microsoft.com/office/powerpoint/2010/main" val="23245166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pied de page 6">
            <a:extLst>
              <a:ext uri="{FF2B5EF4-FFF2-40B4-BE49-F238E27FC236}">
                <a16:creationId xmlns:a16="http://schemas.microsoft.com/office/drawing/2014/main" id="{24373762-8085-4847-B763-4CE347D5550D}"/>
              </a:ext>
            </a:extLst>
          </p:cNvPr>
          <p:cNvSpPr>
            <a:spLocks noGrp="1"/>
          </p:cNvSpPr>
          <p:nvPr>
            <p:ph type="ftr" sz="quarter" idx="11"/>
          </p:nvPr>
        </p:nvSpPr>
        <p:spPr/>
        <p:txBody>
          <a:bodyPr/>
          <a:lstStyle/>
          <a:p>
            <a:pPr>
              <a:defRPr/>
            </a:pPr>
            <a:r>
              <a:rPr lang="fr-FR" dirty="0">
                <a:solidFill>
                  <a:prstClr val="white">
                    <a:lumMod val="75000"/>
                  </a:prstClr>
                </a:solidFill>
              </a:rPr>
              <a:t>Portail SI-Samu - Gestion des patients - Présentation détaillée des fonctionnalités</a:t>
            </a:r>
          </a:p>
        </p:txBody>
      </p:sp>
      <p:sp>
        <p:nvSpPr>
          <p:cNvPr id="4" name="Espace réservé du numéro de diapositive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9B0B0C-5E37-A542-B809-6BB319648EF9}" type="slidenum">
              <a:rPr kumimoji="0" lang="fr-FR" sz="10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fr-FR" sz="1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ZoneTexte 13"/>
          <p:cNvSpPr txBox="1"/>
          <p:nvPr/>
        </p:nvSpPr>
        <p:spPr>
          <a:xfrm>
            <a:off x="2485051" y="1685354"/>
            <a:ext cx="7221893" cy="3061223"/>
          </a:xfrm>
          <a:prstGeom prst="rect">
            <a:avLst/>
          </a:prstGeom>
          <a:noFill/>
        </p:spPr>
        <p:txBody>
          <a:bodyPr wrap="square" lIns="91440" tIns="45720" rIns="91440" bIns="45720" numCol="2" spcCol="216000" rtlCol="0" anchor="t">
            <a:spAutoFit/>
          </a:bodyPr>
          <a:lstStyle/>
          <a:p>
            <a:pPr marL="533400" marR="0" lvl="0" indent="-179388" algn="just" defTabSz="914400" rtl="0" eaLnBrk="1" fontAlgn="auto" latinLnBrk="0" hangingPunct="1">
              <a:lnSpc>
                <a:spcPct val="100000"/>
              </a:lnSpc>
              <a:spcBef>
                <a:spcPts val="1000"/>
              </a:spcBef>
              <a:spcAft>
                <a:spcPts val="300"/>
              </a:spcAft>
              <a:buClrTx/>
              <a:buSzTx/>
              <a:buFontTx/>
              <a:buChar char="-"/>
              <a:tabLst/>
              <a:defRPr/>
            </a:pPr>
            <a:r>
              <a:rPr kumimoji="0" lang="fr-FR" sz="1600" b="1" i="0" u="none" strike="noStrike" kern="1200" cap="none" spc="0" normalizeH="0" baseline="0" noProof="0" dirty="0">
                <a:ln>
                  <a:noFill/>
                </a:ln>
                <a:solidFill>
                  <a:srgbClr val="C20E1A"/>
                </a:solidFill>
                <a:effectLst/>
                <a:uLnTx/>
                <a:uFillTx/>
                <a:latin typeface="Calibri" panose="020F0502020204030204"/>
                <a:ea typeface="+mn-ea"/>
                <a:cs typeface="Arial" panose="020B0604020202020204" pitchFamily="34" charset="0"/>
              </a:rPr>
              <a:t>Identité et Triage </a:t>
            </a:r>
          </a:p>
          <a:p>
            <a:pPr marL="990600" marR="0" lvl="1" indent="-342900" algn="just" defTabSz="914400" rtl="0" eaLnBrk="1" fontAlgn="auto" latinLnBrk="0" hangingPunct="1">
              <a:lnSpc>
                <a:spcPct val="100000"/>
              </a:lnSpc>
              <a:spcBef>
                <a:spcPts val="0"/>
              </a:spcBef>
              <a:spcAft>
                <a:spcPts val="300"/>
              </a:spcAft>
              <a:buClrTx/>
              <a:buSzTx/>
              <a:buFont typeface="Wingdings" panose="05000000000000000000" pitchFamily="2" charset="2"/>
              <a:buChar char="§"/>
              <a:tabLst/>
              <a:defRPr/>
            </a:pPr>
            <a:r>
              <a:rPr kumimoji="0" lang="fr-FR" sz="1600" b="0" i="0" u="none" strike="noStrike" kern="1200" cap="none" spc="0" normalizeH="0" baseline="0" noProof="0" dirty="0">
                <a:ln>
                  <a:noFill/>
                </a:ln>
                <a:solidFill>
                  <a:srgbClr val="3D5A70"/>
                </a:solidFill>
                <a:effectLst/>
                <a:uLnTx/>
                <a:uFillTx/>
                <a:latin typeface="Calibri" panose="020F0502020204030204"/>
                <a:ea typeface="+mn-ea"/>
                <a:cs typeface="Arial" panose="020B0604020202020204" pitchFamily="34" charset="0"/>
              </a:rPr>
              <a:t>Gravité d’entrée du patient : </a:t>
            </a:r>
            <a:r>
              <a:rPr kumimoji="0" lang="fr-FR" sz="1600" b="0" i="1" u="none" strike="noStrike" kern="1200" cap="none" spc="0" normalizeH="0" baseline="0" noProof="0" dirty="0">
                <a:ln>
                  <a:noFill/>
                </a:ln>
                <a:solidFill>
                  <a:srgbClr val="3D5A70"/>
                </a:solidFill>
                <a:effectLst/>
                <a:uLnTx/>
                <a:uFillTx/>
                <a:latin typeface="Calibri" panose="020F0502020204030204"/>
                <a:ea typeface="+mn-ea"/>
                <a:cs typeface="Arial" panose="020B0604020202020204" pitchFamily="34" charset="0"/>
              </a:rPr>
              <a:t>UA – UR – IMP – DCD – NC </a:t>
            </a:r>
          </a:p>
          <a:p>
            <a:pPr marL="990600" marR="0" lvl="1" indent="-342900" algn="just" defTabSz="914400" rtl="0" eaLnBrk="1" fontAlgn="auto" latinLnBrk="0" hangingPunct="1">
              <a:lnSpc>
                <a:spcPct val="100000"/>
              </a:lnSpc>
              <a:spcBef>
                <a:spcPts val="0"/>
              </a:spcBef>
              <a:spcAft>
                <a:spcPts val="300"/>
              </a:spcAft>
              <a:buClrTx/>
              <a:buSzTx/>
              <a:buFont typeface="Wingdings" panose="05000000000000000000" pitchFamily="2" charset="2"/>
              <a:buChar char="§"/>
              <a:tabLst/>
              <a:defRPr/>
            </a:pPr>
            <a:r>
              <a:rPr kumimoji="0" lang="fr-FR" sz="1600" b="0" i="0" u="none" strike="noStrike" kern="1200" cap="none" spc="0" normalizeH="0" baseline="0" noProof="0" dirty="0">
                <a:ln>
                  <a:noFill/>
                </a:ln>
                <a:solidFill>
                  <a:srgbClr val="3D5A70"/>
                </a:solidFill>
                <a:effectLst/>
                <a:uLnTx/>
                <a:uFillTx/>
                <a:latin typeface="Calibri" panose="020F0502020204030204"/>
                <a:ea typeface="+mn-ea"/>
                <a:cs typeface="Arial" panose="020B0604020202020204" pitchFamily="34" charset="0"/>
              </a:rPr>
              <a:t>N° Sinus / création d’un code CATA</a:t>
            </a:r>
          </a:p>
          <a:p>
            <a:pPr marL="990600" marR="0" lvl="1" indent="-342900" algn="just" defTabSz="914400" rtl="0" eaLnBrk="1" fontAlgn="auto" latinLnBrk="0" hangingPunct="1">
              <a:lnSpc>
                <a:spcPct val="100000"/>
              </a:lnSpc>
              <a:spcBef>
                <a:spcPts val="0"/>
              </a:spcBef>
              <a:spcAft>
                <a:spcPts val="300"/>
              </a:spcAft>
              <a:buClrTx/>
              <a:buSzTx/>
              <a:buFont typeface="Wingdings" panose="05000000000000000000" pitchFamily="2" charset="2"/>
              <a:buChar char="§"/>
              <a:tabLst/>
              <a:defRPr/>
            </a:pPr>
            <a:r>
              <a:rPr kumimoji="0" lang="fr-FR" sz="1600" b="0" i="0" u="none" strike="noStrike" kern="1200" cap="none" spc="0" normalizeH="0" baseline="0" noProof="0" dirty="0">
                <a:ln>
                  <a:noFill/>
                </a:ln>
                <a:solidFill>
                  <a:srgbClr val="3D5A70"/>
                </a:solidFill>
                <a:effectLst/>
                <a:uLnTx/>
                <a:uFillTx/>
                <a:latin typeface="Calibri" panose="020F0502020204030204"/>
                <a:ea typeface="+mn-ea"/>
                <a:cs typeface="Arial" panose="020B0604020202020204" pitchFamily="34" charset="0"/>
              </a:rPr>
              <a:t>Type de patient – nom de naissance, nom d’usage, prénom, âge, … </a:t>
            </a:r>
          </a:p>
          <a:p>
            <a:pPr marL="990600" marR="0" lvl="1" indent="-342900" algn="just" defTabSz="914400" rtl="0" eaLnBrk="1" fontAlgn="auto" latinLnBrk="0" hangingPunct="1">
              <a:lnSpc>
                <a:spcPct val="100000"/>
              </a:lnSpc>
              <a:spcBef>
                <a:spcPts val="0"/>
              </a:spcBef>
              <a:spcAft>
                <a:spcPts val="300"/>
              </a:spcAft>
              <a:buClrTx/>
              <a:buSzTx/>
              <a:buFont typeface="Wingdings" panose="05000000000000000000" pitchFamily="2" charset="2"/>
              <a:buChar char="§"/>
              <a:tabLst/>
              <a:defRPr/>
            </a:pPr>
            <a:r>
              <a:rPr kumimoji="0" lang="fr-FR" sz="1600" b="0" i="0" u="none" strike="noStrike" kern="1200" cap="none" spc="0" normalizeH="0" baseline="0" noProof="0" dirty="0">
                <a:ln>
                  <a:noFill/>
                </a:ln>
                <a:solidFill>
                  <a:srgbClr val="3D5A70"/>
                </a:solidFill>
                <a:effectLst/>
                <a:uLnTx/>
                <a:uFillTx/>
                <a:latin typeface="Calibri" panose="020F0502020204030204"/>
                <a:ea typeface="+mn-ea"/>
                <a:cs typeface="Arial" panose="020B0604020202020204" pitchFamily="34" charset="0"/>
              </a:rPr>
              <a:t>Sexe et nationalité</a:t>
            </a:r>
          </a:p>
          <a:p>
            <a:pPr marL="990600" lvl="1" indent="-342900" algn="just">
              <a:spcAft>
                <a:spcPts val="300"/>
              </a:spcAft>
              <a:buFont typeface="Wingdings" panose="05000000000000000000" pitchFamily="2" charset="2"/>
              <a:buChar char="§"/>
              <a:defRPr/>
            </a:pPr>
            <a:r>
              <a:rPr lang="fr-FR" sz="1600" dirty="0">
                <a:solidFill>
                  <a:srgbClr val="3D5A70"/>
                </a:solidFill>
                <a:cs typeface="Arial" panose="020B0604020202020204" pitchFamily="34" charset="0"/>
              </a:rPr>
              <a:t>Champ de saisie libre </a:t>
            </a:r>
          </a:p>
          <a:p>
            <a:pPr marL="990600" marR="0" lvl="1" indent="-342900" algn="just" defTabSz="914400" rtl="0" eaLnBrk="1" fontAlgn="auto" latinLnBrk="0" hangingPunct="1">
              <a:lnSpc>
                <a:spcPct val="100000"/>
              </a:lnSpc>
              <a:spcBef>
                <a:spcPts val="0"/>
              </a:spcBef>
              <a:spcAft>
                <a:spcPts val="300"/>
              </a:spcAft>
              <a:buClrTx/>
              <a:buSzTx/>
              <a:buFont typeface="Wingdings" panose="05000000000000000000" pitchFamily="2" charset="2"/>
              <a:buChar char="§"/>
              <a:tabLst/>
              <a:defRPr/>
            </a:pPr>
            <a:endParaRPr kumimoji="0" lang="fr-FR" sz="1600" b="0" i="0" u="none" strike="noStrike" kern="1200" cap="none" spc="0" normalizeH="0" baseline="0" noProof="0" dirty="0">
              <a:ln>
                <a:noFill/>
              </a:ln>
              <a:solidFill>
                <a:srgbClr val="3D5A70"/>
              </a:solidFill>
              <a:effectLst/>
              <a:uLnTx/>
              <a:uFillTx/>
              <a:latin typeface="Calibri" panose="020F0502020204030204"/>
              <a:ea typeface="+mn-ea"/>
              <a:cs typeface="Arial" panose="020B0604020202020204" pitchFamily="34" charset="0"/>
            </a:endParaRPr>
          </a:p>
          <a:p>
            <a:pPr marL="533400" marR="0" lvl="0" indent="-179388" algn="just" defTabSz="914400" rtl="0" eaLnBrk="1" fontAlgn="auto" latinLnBrk="0" hangingPunct="1">
              <a:lnSpc>
                <a:spcPct val="100000"/>
              </a:lnSpc>
              <a:spcBef>
                <a:spcPts val="1000"/>
              </a:spcBef>
              <a:spcAft>
                <a:spcPts val="300"/>
              </a:spcAft>
              <a:buClrTx/>
              <a:buSzTx/>
              <a:buFontTx/>
              <a:buChar char="-"/>
              <a:tabLst/>
              <a:defRPr/>
            </a:pPr>
            <a:r>
              <a:rPr kumimoji="0" lang="fr-FR" sz="1600" b="1" i="0" u="none" strike="noStrike" kern="1200" cap="none" spc="0" normalizeH="0" baseline="0" noProof="0" dirty="0">
                <a:ln>
                  <a:noFill/>
                </a:ln>
                <a:solidFill>
                  <a:srgbClr val="2B3F36">
                    <a:lumMod val="60000"/>
                    <a:lumOff val="40000"/>
                  </a:srgbClr>
                </a:solidFill>
                <a:effectLst/>
                <a:uLnTx/>
                <a:uFillTx/>
                <a:latin typeface="Calibri" panose="020F0502020204030204"/>
                <a:ea typeface="+mn-ea"/>
                <a:cs typeface="Arial" panose="020B0604020202020204" pitchFamily="34" charset="0"/>
              </a:rPr>
              <a:t>Prise en charge</a:t>
            </a:r>
            <a:r>
              <a:rPr kumimoji="0" lang="fr-FR" sz="1400" b="1" i="0" u="none" strike="noStrike" kern="1200" cap="none" spc="0" normalizeH="0" baseline="0" noProof="0" dirty="0">
                <a:ln>
                  <a:noFill/>
                </a:ln>
                <a:solidFill>
                  <a:srgbClr val="2B3F36">
                    <a:lumMod val="60000"/>
                    <a:lumOff val="40000"/>
                  </a:srgbClr>
                </a:solidFill>
                <a:effectLst/>
                <a:uLnTx/>
                <a:uFillTx/>
                <a:latin typeface="Calibri" panose="020F0502020204030204"/>
                <a:ea typeface="+mn-ea"/>
                <a:cs typeface="Arial" panose="020B0604020202020204" pitchFamily="34" charset="0"/>
              </a:rPr>
              <a:t> </a:t>
            </a:r>
            <a:r>
              <a:rPr kumimoji="0" lang="fr-FR" sz="1600" b="0" i="1" u="none" strike="noStrike" kern="1200" cap="none" spc="0" normalizeH="0" baseline="0" noProof="0" dirty="0">
                <a:ln>
                  <a:noFill/>
                </a:ln>
                <a:solidFill>
                  <a:srgbClr val="3D5A70"/>
                </a:solidFill>
                <a:effectLst/>
                <a:uLnTx/>
                <a:uFillTx/>
                <a:latin typeface="Calibri" panose="020F0502020204030204"/>
                <a:ea typeface="+mn-ea"/>
                <a:cs typeface="Arial" panose="020B0604020202020204" pitchFamily="34" charset="0"/>
              </a:rPr>
              <a:t>– section non visible par une personne qui n’est pas rattaché à un CRRA</a:t>
            </a:r>
          </a:p>
          <a:p>
            <a:pPr marL="990600" marR="0" lvl="1" indent="-342900" algn="just" defTabSz="914400" rtl="0" eaLnBrk="1" fontAlgn="auto" latinLnBrk="0" hangingPunct="1">
              <a:lnSpc>
                <a:spcPct val="100000"/>
              </a:lnSpc>
              <a:spcBef>
                <a:spcPts val="0"/>
              </a:spcBef>
              <a:spcAft>
                <a:spcPts val="300"/>
              </a:spcAft>
              <a:buClrTx/>
              <a:buSzTx/>
              <a:buFont typeface="Wingdings" panose="05000000000000000000" pitchFamily="2" charset="2"/>
              <a:buChar char="§"/>
              <a:tabLst/>
              <a:defRPr/>
            </a:pPr>
            <a:r>
              <a:rPr kumimoji="0" lang="fr-FR" sz="1600" b="0" i="0" u="none" strike="noStrike" kern="1200" cap="none" spc="0" normalizeH="0" baseline="0" noProof="0" dirty="0">
                <a:ln>
                  <a:noFill/>
                </a:ln>
                <a:solidFill>
                  <a:srgbClr val="3D5A70"/>
                </a:solidFill>
                <a:effectLst/>
                <a:uLnTx/>
                <a:uFillTx/>
                <a:latin typeface="Calibri" panose="020F0502020204030204"/>
                <a:ea typeface="+mn-ea"/>
                <a:cs typeface="Arial" panose="020B0604020202020204" pitchFamily="34" charset="0"/>
              </a:rPr>
              <a:t>Bilan – gravité en sortie, commentaire</a:t>
            </a:r>
          </a:p>
          <a:p>
            <a:pPr marL="990600" marR="0" lvl="1" indent="-342900" algn="just" defTabSz="914400" rtl="0" eaLnBrk="1" fontAlgn="auto" latinLnBrk="0" hangingPunct="1">
              <a:lnSpc>
                <a:spcPct val="100000"/>
              </a:lnSpc>
              <a:spcBef>
                <a:spcPts val="0"/>
              </a:spcBef>
              <a:spcAft>
                <a:spcPts val="300"/>
              </a:spcAft>
              <a:buClrTx/>
              <a:buSzTx/>
              <a:buFont typeface="Wingdings" panose="05000000000000000000" pitchFamily="2" charset="2"/>
              <a:buChar char="§"/>
              <a:tabLst/>
              <a:defRPr/>
            </a:pPr>
            <a:r>
              <a:rPr kumimoji="0" lang="fr-FR" sz="1600" b="0" i="0" u="none" strike="noStrike" kern="1200" cap="none" spc="0" normalizeH="0" baseline="0" noProof="0" dirty="0">
                <a:ln>
                  <a:noFill/>
                </a:ln>
                <a:solidFill>
                  <a:srgbClr val="3D5A70"/>
                </a:solidFill>
                <a:effectLst/>
                <a:uLnTx/>
                <a:uFillTx/>
                <a:latin typeface="Calibri" panose="020F0502020204030204"/>
                <a:ea typeface="+mn-ea"/>
                <a:cs typeface="Arial" panose="020B0604020202020204" pitchFamily="34" charset="0"/>
              </a:rPr>
              <a:t>Orientation</a:t>
            </a:r>
          </a:p>
          <a:p>
            <a:pPr marL="990600" marR="0" lvl="1" indent="-342900" algn="just" defTabSz="914400" rtl="0" eaLnBrk="1" fontAlgn="auto" latinLnBrk="0" hangingPunct="1">
              <a:lnSpc>
                <a:spcPct val="100000"/>
              </a:lnSpc>
              <a:spcBef>
                <a:spcPts val="0"/>
              </a:spcBef>
              <a:spcAft>
                <a:spcPts val="300"/>
              </a:spcAft>
              <a:buClrTx/>
              <a:buSzTx/>
              <a:buFont typeface="Wingdings" panose="05000000000000000000" pitchFamily="2" charset="2"/>
              <a:buChar char="§"/>
              <a:tabLst/>
              <a:defRPr/>
            </a:pPr>
            <a:r>
              <a:rPr kumimoji="0" lang="fr-FR" sz="1600" b="0" i="0" u="none" strike="noStrike" kern="1200" cap="none" spc="0" normalizeH="0" baseline="0" noProof="0" dirty="0">
                <a:ln>
                  <a:noFill/>
                </a:ln>
                <a:solidFill>
                  <a:srgbClr val="3D5A70"/>
                </a:solidFill>
                <a:effectLst/>
                <a:uLnTx/>
                <a:uFillTx/>
                <a:latin typeface="Calibri" panose="020F0502020204030204"/>
                <a:ea typeface="+mn-ea"/>
                <a:cs typeface="Arial" panose="020B0604020202020204" pitchFamily="34" charset="0"/>
              </a:rPr>
              <a:t>Evacuation</a:t>
            </a:r>
          </a:p>
          <a:p>
            <a:pPr marL="990600" lvl="1" indent="-342900" algn="just">
              <a:spcAft>
                <a:spcPts val="300"/>
              </a:spcAft>
              <a:buFont typeface="Wingdings" panose="05000000000000000000" pitchFamily="2" charset="2"/>
              <a:buChar char="§"/>
              <a:defRPr/>
            </a:pPr>
            <a:r>
              <a:rPr lang="fr-FR" sz="1600" dirty="0">
                <a:solidFill>
                  <a:srgbClr val="3D5A70"/>
                </a:solidFill>
                <a:cs typeface="Arial" panose="020B0604020202020204" pitchFamily="34" charset="0"/>
              </a:rPr>
              <a:t>Champ de saisie libre </a:t>
            </a:r>
          </a:p>
          <a:p>
            <a:pPr marL="990600" marR="0" lvl="1" indent="-342900" algn="just" defTabSz="914400" rtl="0" eaLnBrk="1" fontAlgn="auto" latinLnBrk="0" hangingPunct="1">
              <a:lnSpc>
                <a:spcPct val="100000"/>
              </a:lnSpc>
              <a:spcBef>
                <a:spcPts val="0"/>
              </a:spcBef>
              <a:spcAft>
                <a:spcPts val="300"/>
              </a:spcAft>
              <a:buClrTx/>
              <a:buSzTx/>
              <a:buFont typeface="Wingdings" panose="05000000000000000000" pitchFamily="2" charset="2"/>
              <a:buChar char="§"/>
              <a:tabLst/>
              <a:defRPr/>
            </a:pPr>
            <a:endParaRPr kumimoji="0" lang="fr-FR" sz="1600" b="0" i="0" u="none" strike="noStrike" kern="1200" cap="none" spc="0" normalizeH="0" baseline="0" noProof="0" dirty="0">
              <a:ln>
                <a:noFill/>
              </a:ln>
              <a:solidFill>
                <a:srgbClr val="3D5A70"/>
              </a:solidFill>
              <a:effectLst/>
              <a:uLnTx/>
              <a:uFillTx/>
              <a:latin typeface="Calibri" panose="020F0502020204030204"/>
              <a:ea typeface="+mn-ea"/>
              <a:cs typeface="Arial" panose="020B0604020202020204" pitchFamily="34" charset="0"/>
            </a:endParaRPr>
          </a:p>
          <a:p>
            <a:pPr marL="990600" marR="0" lvl="1" indent="-342900" algn="just" defTabSz="914400" rtl="0" eaLnBrk="1" fontAlgn="auto" latinLnBrk="0" hangingPunct="1">
              <a:lnSpc>
                <a:spcPct val="100000"/>
              </a:lnSpc>
              <a:spcBef>
                <a:spcPts val="0"/>
              </a:spcBef>
              <a:spcAft>
                <a:spcPts val="300"/>
              </a:spcAft>
              <a:buClrTx/>
              <a:buSzTx/>
              <a:buFont typeface="Wingdings" panose="05000000000000000000" pitchFamily="2" charset="2"/>
              <a:buChar char="§"/>
              <a:tabLst/>
              <a:defRPr/>
            </a:pPr>
            <a:endParaRPr kumimoji="0" lang="fr-FR" sz="1600" b="0" i="0" u="none" strike="noStrike" kern="1200" cap="none" spc="0" normalizeH="0" baseline="0" noProof="0" dirty="0">
              <a:ln>
                <a:noFill/>
              </a:ln>
              <a:solidFill>
                <a:srgbClr val="3D5A70"/>
              </a:solidFill>
              <a:effectLst/>
              <a:uLnTx/>
              <a:uFillTx/>
              <a:latin typeface="Calibri" panose="020F0502020204030204"/>
              <a:ea typeface="+mn-ea"/>
              <a:cs typeface="Arial" panose="020B0604020202020204" pitchFamily="34" charset="0"/>
            </a:endParaRPr>
          </a:p>
        </p:txBody>
      </p:sp>
      <p:sp>
        <p:nvSpPr>
          <p:cNvPr id="6" name="Titre 1">
            <a:extLst>
              <a:ext uri="{FF2B5EF4-FFF2-40B4-BE49-F238E27FC236}">
                <a16:creationId xmlns:a16="http://schemas.microsoft.com/office/drawing/2014/main" id="{468527AD-DB58-4D45-8F01-AD4663FC52EC}"/>
              </a:ext>
            </a:extLst>
          </p:cNvPr>
          <p:cNvSpPr txBox="1">
            <a:spLocks/>
          </p:cNvSpPr>
          <p:nvPr/>
        </p:nvSpPr>
        <p:spPr>
          <a:xfrm>
            <a:off x="2540100" y="250792"/>
            <a:ext cx="8283316"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lang="fr-FR" sz="4400" b="1" kern="1200" dirty="0">
                <a:solidFill>
                  <a:schemeClr val="tx2"/>
                </a:solidFill>
                <a:latin typeface="Ample" charset="0"/>
                <a:ea typeface="Ample" charset="0"/>
                <a:cs typeface="Ample"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3600" b="1" i="0" u="none" strike="noStrike" kern="1200" cap="none" spc="0" normalizeH="0" baseline="0" noProof="0" dirty="0">
                <a:ln>
                  <a:noFill/>
                </a:ln>
                <a:solidFill>
                  <a:srgbClr val="36576C"/>
                </a:solidFill>
                <a:effectLst/>
                <a:uLnTx/>
                <a:uFillTx/>
                <a:latin typeface="Ample"/>
                <a:cs typeface="Arial" panose="020B0604020202020204" pitchFamily="34" charset="0"/>
              </a:rPr>
              <a:t>Les fonctionnalités (1/2)</a:t>
            </a:r>
            <a:br>
              <a:rPr kumimoji="0" lang="fr-FR" sz="3600" b="1" i="0" u="none" strike="noStrike" kern="1200" cap="none" spc="0" normalizeH="0" baseline="0" noProof="0" dirty="0">
                <a:ln>
                  <a:noFill/>
                </a:ln>
                <a:solidFill>
                  <a:srgbClr val="36576C"/>
                </a:solidFill>
                <a:effectLst/>
                <a:uLnTx/>
                <a:uFillTx/>
                <a:latin typeface="Ample"/>
                <a:cs typeface="Arial" panose="020B0604020202020204" pitchFamily="34" charset="0"/>
              </a:rPr>
            </a:br>
            <a:r>
              <a:rPr kumimoji="0" lang="fr-FR" sz="2000" b="0" i="0" u="none" strike="noStrike" kern="1200" cap="none" spc="0" normalizeH="0" baseline="0" noProof="0" dirty="0">
                <a:ln>
                  <a:noFill/>
                </a:ln>
                <a:solidFill>
                  <a:srgbClr val="639FCC"/>
                </a:solidFill>
                <a:effectLst/>
                <a:uLnTx/>
                <a:uFillTx/>
                <a:latin typeface="Ample"/>
                <a:cs typeface="Arial" charset="0"/>
              </a:rPr>
              <a:t>Le nouvel onglet PATIENTS</a:t>
            </a:r>
            <a:endParaRPr kumimoji="0" lang="fr-FR" sz="3000" b="0" i="0" u="none" strike="noStrike" kern="1200" cap="none" spc="0" normalizeH="0" baseline="0" noProof="0" dirty="0">
              <a:ln>
                <a:noFill/>
              </a:ln>
              <a:solidFill>
                <a:srgbClr val="36576C"/>
              </a:solidFill>
              <a:effectLst/>
              <a:uLnTx/>
              <a:uFillTx/>
              <a:latin typeface="Ample"/>
              <a:cs typeface="Arial" panose="020B0604020202020204" pitchFamily="34" charset="0"/>
            </a:endParaRPr>
          </a:p>
        </p:txBody>
      </p:sp>
      <p:sp>
        <p:nvSpPr>
          <p:cNvPr id="5" name="Shape 4279">
            <a:extLst>
              <a:ext uri="{FF2B5EF4-FFF2-40B4-BE49-F238E27FC236}">
                <a16:creationId xmlns:a16="http://schemas.microsoft.com/office/drawing/2014/main" id="{811DA7B9-7753-48CE-A980-70B70E725576}"/>
              </a:ext>
            </a:extLst>
          </p:cNvPr>
          <p:cNvSpPr>
            <a:spLocks noChangeAspect="1"/>
          </p:cNvSpPr>
          <p:nvPr/>
        </p:nvSpPr>
        <p:spPr>
          <a:xfrm>
            <a:off x="10427416" y="311421"/>
            <a:ext cx="792000" cy="792000"/>
          </a:xfrm>
          <a:custGeom>
            <a:avLst/>
            <a:gdLst/>
            <a:ahLst/>
            <a:cxnLst/>
            <a:rect l="0" t="0" r="0" b="0"/>
            <a:pathLst>
              <a:path w="120000" h="120000" extrusionOk="0">
                <a:moveTo>
                  <a:pt x="59516" y="42985"/>
                </a:moveTo>
                <a:cubicBezTo>
                  <a:pt x="52741" y="42985"/>
                  <a:pt x="45483" y="46567"/>
                  <a:pt x="45483" y="55970"/>
                </a:cubicBezTo>
                <a:cubicBezTo>
                  <a:pt x="45483" y="57761"/>
                  <a:pt x="44032" y="59104"/>
                  <a:pt x="42580" y="59104"/>
                </a:cubicBezTo>
                <a:cubicBezTo>
                  <a:pt x="40645" y="59104"/>
                  <a:pt x="39193" y="57761"/>
                  <a:pt x="39193" y="55970"/>
                </a:cubicBezTo>
                <a:cubicBezTo>
                  <a:pt x="39193" y="42985"/>
                  <a:pt x="49838" y="37164"/>
                  <a:pt x="59516" y="37164"/>
                </a:cubicBezTo>
                <a:cubicBezTo>
                  <a:pt x="60967" y="37164"/>
                  <a:pt x="62419" y="38507"/>
                  <a:pt x="62419" y="39850"/>
                </a:cubicBezTo>
                <a:cubicBezTo>
                  <a:pt x="62419" y="41641"/>
                  <a:pt x="60967" y="42985"/>
                  <a:pt x="59516" y="42985"/>
                </a:cubicBezTo>
                <a:close/>
                <a:moveTo>
                  <a:pt x="60483" y="28656"/>
                </a:moveTo>
                <a:cubicBezTo>
                  <a:pt x="40161" y="28656"/>
                  <a:pt x="30967" y="42985"/>
                  <a:pt x="30967" y="56417"/>
                </a:cubicBezTo>
                <a:cubicBezTo>
                  <a:pt x="30967" y="64925"/>
                  <a:pt x="34838" y="69850"/>
                  <a:pt x="38225" y="74328"/>
                </a:cubicBezTo>
                <a:cubicBezTo>
                  <a:pt x="42580" y="79253"/>
                  <a:pt x="46935" y="84626"/>
                  <a:pt x="46935" y="97611"/>
                </a:cubicBezTo>
                <a:cubicBezTo>
                  <a:pt x="46935" y="100298"/>
                  <a:pt x="49354" y="102537"/>
                  <a:pt x="52258" y="102537"/>
                </a:cubicBezTo>
                <a:cubicBezTo>
                  <a:pt x="68225" y="102537"/>
                  <a:pt x="68225" y="102537"/>
                  <a:pt x="68225" y="102537"/>
                </a:cubicBezTo>
                <a:cubicBezTo>
                  <a:pt x="71129" y="102537"/>
                  <a:pt x="73548" y="100298"/>
                  <a:pt x="73548" y="97611"/>
                </a:cubicBezTo>
                <a:cubicBezTo>
                  <a:pt x="73548" y="84626"/>
                  <a:pt x="77903" y="79253"/>
                  <a:pt x="82258" y="74328"/>
                </a:cubicBezTo>
                <a:cubicBezTo>
                  <a:pt x="85645" y="69850"/>
                  <a:pt x="89516" y="64925"/>
                  <a:pt x="89516" y="56417"/>
                </a:cubicBezTo>
                <a:cubicBezTo>
                  <a:pt x="89516" y="42985"/>
                  <a:pt x="80322" y="28656"/>
                  <a:pt x="60483" y="28656"/>
                </a:cubicBezTo>
                <a:close/>
                <a:moveTo>
                  <a:pt x="91935" y="9402"/>
                </a:moveTo>
                <a:cubicBezTo>
                  <a:pt x="90000" y="8059"/>
                  <a:pt x="87096" y="8955"/>
                  <a:pt x="86129" y="10746"/>
                </a:cubicBezTo>
                <a:cubicBezTo>
                  <a:pt x="80322" y="19701"/>
                  <a:pt x="80322" y="19701"/>
                  <a:pt x="80322" y="19701"/>
                </a:cubicBezTo>
                <a:cubicBezTo>
                  <a:pt x="79354" y="21492"/>
                  <a:pt x="79838" y="24179"/>
                  <a:pt x="82258" y="25074"/>
                </a:cubicBezTo>
                <a:cubicBezTo>
                  <a:pt x="82741" y="25522"/>
                  <a:pt x="83709" y="25522"/>
                  <a:pt x="84193" y="25522"/>
                </a:cubicBezTo>
                <a:cubicBezTo>
                  <a:pt x="85645" y="25522"/>
                  <a:pt x="87096" y="25074"/>
                  <a:pt x="88064" y="23731"/>
                </a:cubicBezTo>
                <a:cubicBezTo>
                  <a:pt x="93870" y="14776"/>
                  <a:pt x="93870" y="14776"/>
                  <a:pt x="93870" y="14776"/>
                </a:cubicBezTo>
                <a:cubicBezTo>
                  <a:pt x="94838" y="12985"/>
                  <a:pt x="94354" y="10298"/>
                  <a:pt x="91935" y="9402"/>
                </a:cubicBezTo>
                <a:close/>
                <a:moveTo>
                  <a:pt x="116612" y="56865"/>
                </a:moveTo>
                <a:cubicBezTo>
                  <a:pt x="108387" y="56865"/>
                  <a:pt x="108387" y="56865"/>
                  <a:pt x="108387" y="56865"/>
                </a:cubicBezTo>
                <a:cubicBezTo>
                  <a:pt x="106451" y="56865"/>
                  <a:pt x="104516" y="58208"/>
                  <a:pt x="104516" y="60000"/>
                </a:cubicBezTo>
                <a:cubicBezTo>
                  <a:pt x="104516" y="62238"/>
                  <a:pt x="106451" y="63582"/>
                  <a:pt x="108387" y="63582"/>
                </a:cubicBezTo>
                <a:cubicBezTo>
                  <a:pt x="116612" y="63582"/>
                  <a:pt x="116612" y="63582"/>
                  <a:pt x="116612" y="63582"/>
                </a:cubicBezTo>
                <a:cubicBezTo>
                  <a:pt x="118548" y="63582"/>
                  <a:pt x="120000" y="62238"/>
                  <a:pt x="120000" y="60000"/>
                </a:cubicBezTo>
                <a:cubicBezTo>
                  <a:pt x="120000" y="58208"/>
                  <a:pt x="118548" y="56865"/>
                  <a:pt x="116612" y="56865"/>
                </a:cubicBezTo>
                <a:close/>
                <a:moveTo>
                  <a:pt x="102096" y="41641"/>
                </a:moveTo>
                <a:cubicBezTo>
                  <a:pt x="102580" y="41641"/>
                  <a:pt x="103064" y="41194"/>
                  <a:pt x="103548" y="40746"/>
                </a:cubicBezTo>
                <a:cubicBezTo>
                  <a:pt x="112258" y="36716"/>
                  <a:pt x="112258" y="36716"/>
                  <a:pt x="112258" y="36716"/>
                </a:cubicBezTo>
                <a:cubicBezTo>
                  <a:pt x="113709" y="35373"/>
                  <a:pt x="114677" y="33582"/>
                  <a:pt x="113225" y="31791"/>
                </a:cubicBezTo>
                <a:cubicBezTo>
                  <a:pt x="112258" y="30000"/>
                  <a:pt x="110322" y="29552"/>
                  <a:pt x="108387" y="30447"/>
                </a:cubicBezTo>
                <a:cubicBezTo>
                  <a:pt x="100161" y="34925"/>
                  <a:pt x="100161" y="34925"/>
                  <a:pt x="100161" y="34925"/>
                </a:cubicBezTo>
                <a:cubicBezTo>
                  <a:pt x="98225" y="35820"/>
                  <a:pt x="97741" y="38059"/>
                  <a:pt x="98709" y="39850"/>
                </a:cubicBezTo>
                <a:cubicBezTo>
                  <a:pt x="99677" y="40746"/>
                  <a:pt x="100645" y="41641"/>
                  <a:pt x="102096" y="41641"/>
                </a:cubicBezTo>
                <a:close/>
                <a:moveTo>
                  <a:pt x="107903" y="82388"/>
                </a:moveTo>
                <a:cubicBezTo>
                  <a:pt x="103548" y="80149"/>
                  <a:pt x="103548" y="80149"/>
                  <a:pt x="103548" y="80149"/>
                </a:cubicBezTo>
                <a:cubicBezTo>
                  <a:pt x="102096" y="79253"/>
                  <a:pt x="100161" y="79701"/>
                  <a:pt x="99193" y="81044"/>
                </a:cubicBezTo>
                <a:cubicBezTo>
                  <a:pt x="98225" y="82388"/>
                  <a:pt x="98709" y="84179"/>
                  <a:pt x="100645" y="85074"/>
                </a:cubicBezTo>
                <a:cubicBezTo>
                  <a:pt x="105000" y="87313"/>
                  <a:pt x="105000" y="87313"/>
                  <a:pt x="105000" y="87313"/>
                </a:cubicBezTo>
                <a:cubicBezTo>
                  <a:pt x="105000" y="87761"/>
                  <a:pt x="105967" y="87761"/>
                  <a:pt x="106451" y="87761"/>
                </a:cubicBezTo>
                <a:cubicBezTo>
                  <a:pt x="107419" y="87761"/>
                  <a:pt x="108387" y="87313"/>
                  <a:pt x="108870" y="86417"/>
                </a:cubicBezTo>
                <a:cubicBezTo>
                  <a:pt x="109838" y="85074"/>
                  <a:pt x="109354" y="83283"/>
                  <a:pt x="107903" y="82388"/>
                </a:cubicBezTo>
                <a:close/>
                <a:moveTo>
                  <a:pt x="60483" y="19701"/>
                </a:moveTo>
                <a:cubicBezTo>
                  <a:pt x="62903" y="19701"/>
                  <a:pt x="64354" y="17910"/>
                  <a:pt x="64354" y="15671"/>
                </a:cubicBezTo>
                <a:cubicBezTo>
                  <a:pt x="64354" y="4029"/>
                  <a:pt x="64354" y="4029"/>
                  <a:pt x="64354" y="4029"/>
                </a:cubicBezTo>
                <a:cubicBezTo>
                  <a:pt x="64354" y="1791"/>
                  <a:pt x="62903" y="0"/>
                  <a:pt x="60483" y="0"/>
                </a:cubicBezTo>
                <a:cubicBezTo>
                  <a:pt x="57580" y="0"/>
                  <a:pt x="56129" y="1791"/>
                  <a:pt x="56129" y="4029"/>
                </a:cubicBezTo>
                <a:cubicBezTo>
                  <a:pt x="56129" y="15671"/>
                  <a:pt x="56129" y="15671"/>
                  <a:pt x="56129" y="15671"/>
                </a:cubicBezTo>
                <a:cubicBezTo>
                  <a:pt x="56129" y="17910"/>
                  <a:pt x="57580" y="19701"/>
                  <a:pt x="60483" y="19701"/>
                </a:cubicBezTo>
                <a:close/>
                <a:moveTo>
                  <a:pt x="15967" y="60000"/>
                </a:moveTo>
                <a:cubicBezTo>
                  <a:pt x="15967" y="58208"/>
                  <a:pt x="14032" y="56865"/>
                  <a:pt x="12096" y="56865"/>
                </a:cubicBezTo>
                <a:cubicBezTo>
                  <a:pt x="3870" y="56865"/>
                  <a:pt x="3870" y="56865"/>
                  <a:pt x="3870" y="56865"/>
                </a:cubicBezTo>
                <a:cubicBezTo>
                  <a:pt x="1935" y="56865"/>
                  <a:pt x="0" y="58208"/>
                  <a:pt x="0" y="60000"/>
                </a:cubicBezTo>
                <a:cubicBezTo>
                  <a:pt x="0" y="62238"/>
                  <a:pt x="1935" y="63582"/>
                  <a:pt x="3870" y="63582"/>
                </a:cubicBezTo>
                <a:cubicBezTo>
                  <a:pt x="12096" y="63582"/>
                  <a:pt x="12096" y="63582"/>
                  <a:pt x="12096" y="63582"/>
                </a:cubicBezTo>
                <a:cubicBezTo>
                  <a:pt x="14032" y="63582"/>
                  <a:pt x="15967" y="62238"/>
                  <a:pt x="15967" y="60000"/>
                </a:cubicBezTo>
                <a:close/>
                <a:moveTo>
                  <a:pt x="16935" y="80149"/>
                </a:moveTo>
                <a:cubicBezTo>
                  <a:pt x="12580" y="82388"/>
                  <a:pt x="12580" y="82388"/>
                  <a:pt x="12580" y="82388"/>
                </a:cubicBezTo>
                <a:cubicBezTo>
                  <a:pt x="11129" y="83283"/>
                  <a:pt x="10645" y="85074"/>
                  <a:pt x="11612" y="86417"/>
                </a:cubicBezTo>
                <a:cubicBezTo>
                  <a:pt x="12096" y="87313"/>
                  <a:pt x="13064" y="87761"/>
                  <a:pt x="14032" y="87761"/>
                </a:cubicBezTo>
                <a:cubicBezTo>
                  <a:pt x="14516" y="87761"/>
                  <a:pt x="15483" y="87761"/>
                  <a:pt x="15483" y="87313"/>
                </a:cubicBezTo>
                <a:cubicBezTo>
                  <a:pt x="19838" y="85074"/>
                  <a:pt x="19838" y="85074"/>
                  <a:pt x="19838" y="85074"/>
                </a:cubicBezTo>
                <a:cubicBezTo>
                  <a:pt x="21774" y="84179"/>
                  <a:pt x="22258" y="82388"/>
                  <a:pt x="21290" y="81044"/>
                </a:cubicBezTo>
                <a:cubicBezTo>
                  <a:pt x="20322" y="79701"/>
                  <a:pt x="18387" y="79253"/>
                  <a:pt x="16935" y="80149"/>
                </a:cubicBezTo>
                <a:close/>
                <a:moveTo>
                  <a:pt x="65806" y="114179"/>
                </a:moveTo>
                <a:cubicBezTo>
                  <a:pt x="54677" y="114179"/>
                  <a:pt x="54677" y="114179"/>
                  <a:pt x="54677" y="114179"/>
                </a:cubicBezTo>
                <a:cubicBezTo>
                  <a:pt x="52741" y="114179"/>
                  <a:pt x="51290" y="115522"/>
                  <a:pt x="51290" y="117313"/>
                </a:cubicBezTo>
                <a:cubicBezTo>
                  <a:pt x="51290" y="118656"/>
                  <a:pt x="52741" y="120000"/>
                  <a:pt x="54677" y="120000"/>
                </a:cubicBezTo>
                <a:cubicBezTo>
                  <a:pt x="65806" y="120000"/>
                  <a:pt x="65806" y="120000"/>
                  <a:pt x="65806" y="120000"/>
                </a:cubicBezTo>
                <a:cubicBezTo>
                  <a:pt x="67741" y="120000"/>
                  <a:pt x="69193" y="118656"/>
                  <a:pt x="69193" y="117313"/>
                </a:cubicBezTo>
                <a:cubicBezTo>
                  <a:pt x="69193" y="115522"/>
                  <a:pt x="67741" y="114179"/>
                  <a:pt x="65806" y="114179"/>
                </a:cubicBezTo>
                <a:close/>
                <a:moveTo>
                  <a:pt x="69193" y="105671"/>
                </a:moveTo>
                <a:cubicBezTo>
                  <a:pt x="51290" y="105671"/>
                  <a:pt x="51290" y="105671"/>
                  <a:pt x="51290" y="105671"/>
                </a:cubicBezTo>
                <a:cubicBezTo>
                  <a:pt x="49354" y="105671"/>
                  <a:pt x="48387" y="107014"/>
                  <a:pt x="48387" y="108358"/>
                </a:cubicBezTo>
                <a:cubicBezTo>
                  <a:pt x="48387" y="110149"/>
                  <a:pt x="49354" y="111492"/>
                  <a:pt x="51290" y="111492"/>
                </a:cubicBezTo>
                <a:cubicBezTo>
                  <a:pt x="69193" y="111492"/>
                  <a:pt x="69193" y="111492"/>
                  <a:pt x="69193" y="111492"/>
                </a:cubicBezTo>
                <a:cubicBezTo>
                  <a:pt x="71129" y="111492"/>
                  <a:pt x="72096" y="110149"/>
                  <a:pt x="72096" y="108358"/>
                </a:cubicBezTo>
                <a:cubicBezTo>
                  <a:pt x="72096" y="107014"/>
                  <a:pt x="71129" y="105671"/>
                  <a:pt x="69193" y="105671"/>
                </a:cubicBezTo>
                <a:close/>
                <a:moveTo>
                  <a:pt x="20322" y="34925"/>
                </a:moveTo>
                <a:cubicBezTo>
                  <a:pt x="12096" y="30447"/>
                  <a:pt x="12096" y="30447"/>
                  <a:pt x="12096" y="30447"/>
                </a:cubicBezTo>
                <a:cubicBezTo>
                  <a:pt x="10161" y="29552"/>
                  <a:pt x="8225" y="30000"/>
                  <a:pt x="7258" y="31791"/>
                </a:cubicBezTo>
                <a:cubicBezTo>
                  <a:pt x="5806" y="33582"/>
                  <a:pt x="6774" y="35373"/>
                  <a:pt x="8225" y="36716"/>
                </a:cubicBezTo>
                <a:cubicBezTo>
                  <a:pt x="16935" y="40746"/>
                  <a:pt x="16935" y="40746"/>
                  <a:pt x="16935" y="40746"/>
                </a:cubicBezTo>
                <a:cubicBezTo>
                  <a:pt x="17419" y="41194"/>
                  <a:pt x="17903" y="41641"/>
                  <a:pt x="18387" y="41641"/>
                </a:cubicBezTo>
                <a:cubicBezTo>
                  <a:pt x="19838" y="41641"/>
                  <a:pt x="20806" y="40746"/>
                  <a:pt x="21774" y="39850"/>
                </a:cubicBezTo>
                <a:cubicBezTo>
                  <a:pt x="22741" y="38059"/>
                  <a:pt x="22258" y="35820"/>
                  <a:pt x="20322" y="34925"/>
                </a:cubicBezTo>
                <a:close/>
                <a:moveTo>
                  <a:pt x="36290" y="25522"/>
                </a:moveTo>
                <a:cubicBezTo>
                  <a:pt x="36774" y="25522"/>
                  <a:pt x="37741" y="25522"/>
                  <a:pt x="38225" y="25074"/>
                </a:cubicBezTo>
                <a:cubicBezTo>
                  <a:pt x="40645" y="24179"/>
                  <a:pt x="41129" y="21492"/>
                  <a:pt x="40161" y="19701"/>
                </a:cubicBezTo>
                <a:cubicBezTo>
                  <a:pt x="34354" y="10746"/>
                  <a:pt x="34354" y="10746"/>
                  <a:pt x="34354" y="10746"/>
                </a:cubicBezTo>
                <a:cubicBezTo>
                  <a:pt x="33387" y="8955"/>
                  <a:pt x="30483" y="8059"/>
                  <a:pt x="28548" y="9402"/>
                </a:cubicBezTo>
                <a:cubicBezTo>
                  <a:pt x="26129" y="10298"/>
                  <a:pt x="25645" y="12985"/>
                  <a:pt x="26612" y="14776"/>
                </a:cubicBezTo>
                <a:cubicBezTo>
                  <a:pt x="32419" y="23731"/>
                  <a:pt x="32419" y="23731"/>
                  <a:pt x="32419" y="23731"/>
                </a:cubicBezTo>
                <a:cubicBezTo>
                  <a:pt x="33387" y="25074"/>
                  <a:pt x="34838" y="25522"/>
                  <a:pt x="36290" y="25522"/>
                </a:cubicBezTo>
                <a:close/>
              </a:path>
            </a:pathLst>
          </a:custGeom>
          <a:solidFill>
            <a:srgbClr val="FFC000"/>
          </a:solidFill>
          <a:ln>
            <a:noFill/>
          </a:ln>
        </p:spPr>
        <p:txBody>
          <a:bodyPr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4BF2FC8F-079A-4937-A5CD-363F722D0D42}"/>
              </a:ext>
            </a:extLst>
          </p:cNvPr>
          <p:cNvSpPr/>
          <p:nvPr/>
        </p:nvSpPr>
        <p:spPr>
          <a:xfrm>
            <a:off x="1821548" y="1311978"/>
            <a:ext cx="9720419" cy="369332"/>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300"/>
              </a:spcAft>
              <a:buClrTx/>
              <a:buSzTx/>
              <a:buFontTx/>
              <a:buNone/>
              <a:tabLst/>
              <a:defRPr/>
            </a:pPr>
            <a:r>
              <a:rPr kumimoji="0" lang="fr-FR" sz="1800" b="0" i="0" u="none" strike="noStrike" kern="1200" cap="none" spc="0" normalizeH="0" baseline="0" noProof="0" dirty="0">
                <a:ln>
                  <a:noFill/>
                </a:ln>
                <a:solidFill>
                  <a:srgbClr val="3D5A70"/>
                </a:solidFill>
                <a:effectLst/>
                <a:uLnTx/>
                <a:uFillTx/>
                <a:latin typeface="Calibri" panose="020F0502020204030204"/>
                <a:ea typeface="+mn-ea"/>
                <a:cs typeface="Arial"/>
              </a:rPr>
              <a:t>Cet onglet est divisé en 2 sections au sein desquelles il est possible de renseigner les champs suivants :</a:t>
            </a:r>
          </a:p>
        </p:txBody>
      </p:sp>
      <p:grpSp>
        <p:nvGrpSpPr>
          <p:cNvPr id="38" name="Groupe 37">
            <a:extLst>
              <a:ext uri="{FF2B5EF4-FFF2-40B4-BE49-F238E27FC236}">
                <a16:creationId xmlns:a16="http://schemas.microsoft.com/office/drawing/2014/main" id="{1786D4E3-9077-45D5-84E4-119F05775D0C}"/>
              </a:ext>
            </a:extLst>
          </p:cNvPr>
          <p:cNvGrpSpPr/>
          <p:nvPr/>
        </p:nvGrpSpPr>
        <p:grpSpPr>
          <a:xfrm>
            <a:off x="1101574" y="4455798"/>
            <a:ext cx="9988845" cy="2249802"/>
            <a:chOff x="-6645" y="4528491"/>
            <a:chExt cx="9988845" cy="2249802"/>
          </a:xfrm>
          <a:effectLst>
            <a:outerShdw blurRad="50800" dist="38100" dir="2700000" algn="tl" rotWithShape="0">
              <a:prstClr val="black">
                <a:alpha val="40000"/>
              </a:prstClr>
            </a:outerShdw>
          </a:effectLst>
        </p:grpSpPr>
        <p:grpSp>
          <p:nvGrpSpPr>
            <p:cNvPr id="37" name="Groupe 36">
              <a:extLst>
                <a:ext uri="{FF2B5EF4-FFF2-40B4-BE49-F238E27FC236}">
                  <a16:creationId xmlns:a16="http://schemas.microsoft.com/office/drawing/2014/main" id="{602AF451-0230-452F-BF81-602D263CAA06}"/>
                </a:ext>
              </a:extLst>
            </p:cNvPr>
            <p:cNvGrpSpPr/>
            <p:nvPr/>
          </p:nvGrpSpPr>
          <p:grpSpPr>
            <a:xfrm>
              <a:off x="-6645" y="4528491"/>
              <a:ext cx="9988845" cy="2249802"/>
              <a:chOff x="-6645" y="4528491"/>
              <a:chExt cx="9988845" cy="2249802"/>
            </a:xfrm>
          </p:grpSpPr>
          <p:pic>
            <p:nvPicPr>
              <p:cNvPr id="2" name="Image 1">
                <a:extLst>
                  <a:ext uri="{FF2B5EF4-FFF2-40B4-BE49-F238E27FC236}">
                    <a16:creationId xmlns:a16="http://schemas.microsoft.com/office/drawing/2014/main" id="{50DF5E89-5239-4E32-9975-A2D9D1E35738}"/>
                  </a:ext>
                </a:extLst>
              </p:cNvPr>
              <p:cNvPicPr>
                <a:picLocks noChangeAspect="1"/>
              </p:cNvPicPr>
              <p:nvPr/>
            </p:nvPicPr>
            <p:blipFill rotWithShape="1">
              <a:blip r:embed="rId2"/>
              <a:srcRect r="45744"/>
              <a:stretch/>
            </p:blipFill>
            <p:spPr>
              <a:xfrm>
                <a:off x="-6645" y="4529615"/>
                <a:ext cx="6622050" cy="2248678"/>
              </a:xfrm>
              <a:prstGeom prst="rect">
                <a:avLst/>
              </a:prstGeom>
            </p:spPr>
          </p:pic>
          <p:pic>
            <p:nvPicPr>
              <p:cNvPr id="36" name="Image 35">
                <a:extLst>
                  <a:ext uri="{FF2B5EF4-FFF2-40B4-BE49-F238E27FC236}">
                    <a16:creationId xmlns:a16="http://schemas.microsoft.com/office/drawing/2014/main" id="{15B32045-7D87-4D88-9CCB-4458FCCE55D5}"/>
                  </a:ext>
                </a:extLst>
              </p:cNvPr>
              <p:cNvPicPr>
                <a:picLocks noChangeAspect="1"/>
              </p:cNvPicPr>
              <p:nvPr/>
            </p:nvPicPr>
            <p:blipFill rotWithShape="1">
              <a:blip r:embed="rId2"/>
              <a:srcRect l="72275"/>
              <a:stretch/>
            </p:blipFill>
            <p:spPr>
              <a:xfrm>
                <a:off x="6598298" y="4528491"/>
                <a:ext cx="3383902" cy="2248678"/>
              </a:xfrm>
              <a:prstGeom prst="rect">
                <a:avLst/>
              </a:prstGeom>
            </p:spPr>
          </p:pic>
        </p:grpSp>
        <p:sp>
          <p:nvSpPr>
            <p:cNvPr id="13" name="Rectangle 12">
              <a:extLst>
                <a:ext uri="{FF2B5EF4-FFF2-40B4-BE49-F238E27FC236}">
                  <a16:creationId xmlns:a16="http://schemas.microsoft.com/office/drawing/2014/main" id="{B8CCF6F3-D619-4F37-A23F-6683898EA9D5}"/>
                </a:ext>
              </a:extLst>
            </p:cNvPr>
            <p:cNvSpPr/>
            <p:nvPr/>
          </p:nvSpPr>
          <p:spPr>
            <a:xfrm>
              <a:off x="2024742" y="5187822"/>
              <a:ext cx="1175657" cy="373225"/>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marL="0" marR="0" lvl="0" indent="-850900" algn="just" defTabSz="914400" rtl="0" eaLnBrk="1" fontAlgn="auto" latinLnBrk="0" hangingPunct="1">
                <a:lnSpc>
                  <a:spcPct val="100000"/>
                </a:lnSpc>
                <a:spcBef>
                  <a:spcPts val="0"/>
                </a:spcBef>
                <a:spcAft>
                  <a:spcPts val="0"/>
                </a:spcAft>
                <a:buClrTx/>
                <a:buSzTx/>
                <a:buFontTx/>
                <a:buNone/>
                <a:tabLst>
                  <a:tab pos="1968500" algn="l"/>
                </a:tabLst>
                <a:defRPr/>
              </a:pPr>
              <a:endParaRPr kumimoji="0" lang="fr-FR" sz="2400" b="1" i="0" u="none" strike="noStrike" kern="1200" cap="none" spc="0" normalizeH="0" baseline="0" noProof="0" dirty="0">
                <a:ln>
                  <a:noFill/>
                </a:ln>
                <a:solidFill>
                  <a:srgbClr val="3D5A70"/>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5B8019F2-111E-49DF-8AB2-BDC585F3F27B}"/>
                </a:ext>
              </a:extLst>
            </p:cNvPr>
            <p:cNvSpPr/>
            <p:nvPr/>
          </p:nvSpPr>
          <p:spPr>
            <a:xfrm>
              <a:off x="3087170" y="5987821"/>
              <a:ext cx="1094307" cy="333868"/>
            </a:xfrm>
            <a:prstGeom prst="rect">
              <a:avLst/>
            </a:prstGeom>
            <a:noFill/>
            <a:ln w="38100">
              <a:solidFill>
                <a:schemeClr val="accent5"/>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marL="0" marR="0" lvl="0" indent="-850900" algn="just" defTabSz="914400" rtl="0" eaLnBrk="1" fontAlgn="auto" latinLnBrk="0" hangingPunct="1">
                <a:lnSpc>
                  <a:spcPct val="100000"/>
                </a:lnSpc>
                <a:spcBef>
                  <a:spcPts val="0"/>
                </a:spcBef>
                <a:spcAft>
                  <a:spcPts val="0"/>
                </a:spcAft>
                <a:buClrTx/>
                <a:buSzTx/>
                <a:buFontTx/>
                <a:buNone/>
                <a:tabLst>
                  <a:tab pos="1968500" algn="l"/>
                </a:tabLst>
                <a:defRPr/>
              </a:pPr>
              <a:endParaRPr kumimoji="0" lang="fr-FR" sz="2400" b="1" i="0" u="none" strike="noStrike" kern="1200" cap="none" spc="0" normalizeH="0" baseline="0" noProof="0" dirty="0">
                <a:ln>
                  <a:noFill/>
                </a:ln>
                <a:solidFill>
                  <a:srgbClr val="C20E1A"/>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8A5A16E5-F21F-4C12-9A86-CFB356ABE83B}"/>
                </a:ext>
              </a:extLst>
            </p:cNvPr>
            <p:cNvSpPr/>
            <p:nvPr/>
          </p:nvSpPr>
          <p:spPr>
            <a:xfrm>
              <a:off x="4249220" y="5987821"/>
              <a:ext cx="808555" cy="333868"/>
            </a:xfrm>
            <a:prstGeom prst="rect">
              <a:avLst/>
            </a:prstGeom>
            <a:noFill/>
            <a:ln w="38100">
              <a:solidFill>
                <a:schemeClr val="accent2">
                  <a:lumMod val="60000"/>
                  <a:lumOff val="4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marL="0" marR="0" lvl="0" indent="-850900" algn="just" defTabSz="914400" rtl="0" eaLnBrk="1" fontAlgn="auto" latinLnBrk="0" hangingPunct="1">
                <a:lnSpc>
                  <a:spcPct val="100000"/>
                </a:lnSpc>
                <a:spcBef>
                  <a:spcPts val="0"/>
                </a:spcBef>
                <a:spcAft>
                  <a:spcPts val="0"/>
                </a:spcAft>
                <a:buClrTx/>
                <a:buSzTx/>
                <a:buFontTx/>
                <a:buNone/>
                <a:tabLst>
                  <a:tab pos="1968500" algn="l"/>
                </a:tabLst>
                <a:defRPr/>
              </a:pPr>
              <a:endParaRPr kumimoji="0" lang="fr-FR" sz="2400" b="1" i="0" u="none" strike="noStrike" kern="1200" cap="none" spc="0" normalizeH="0" baseline="0" noProof="0" dirty="0">
                <a:ln>
                  <a:noFill/>
                </a:ln>
                <a:solidFill>
                  <a:srgbClr val="C20E1A"/>
                </a:solidFill>
                <a:effectLst/>
                <a:uLnTx/>
                <a:uFillTx/>
                <a:latin typeface="Calibri" panose="020F0502020204030204"/>
                <a:ea typeface="+mn-ea"/>
                <a:cs typeface="+mn-cs"/>
              </a:endParaRPr>
            </a:p>
          </p:txBody>
        </p:sp>
      </p:grpSp>
      <p:cxnSp>
        <p:nvCxnSpPr>
          <p:cNvPr id="22" name="Connecteur : en angle 21">
            <a:extLst>
              <a:ext uri="{FF2B5EF4-FFF2-40B4-BE49-F238E27FC236}">
                <a16:creationId xmlns:a16="http://schemas.microsoft.com/office/drawing/2014/main" id="{ED2EE0F6-331B-4B39-AEB9-E87A6D5470DF}"/>
              </a:ext>
            </a:extLst>
          </p:cNvPr>
          <p:cNvCxnSpPr>
            <a:cxnSpLocks/>
          </p:cNvCxnSpPr>
          <p:nvPr/>
        </p:nvCxnSpPr>
        <p:spPr>
          <a:xfrm rot="5400000" flipH="1" flipV="1">
            <a:off x="4328338" y="4753936"/>
            <a:ext cx="1577717" cy="547153"/>
          </a:xfrm>
          <a:prstGeom prst="bentConnector3">
            <a:avLst>
              <a:gd name="adj1" fmla="val 23904"/>
            </a:avLst>
          </a:prstGeom>
          <a:ln w="19050">
            <a:solidFill>
              <a:schemeClr val="accent5"/>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33" name="Connecteur : en angle 32">
            <a:extLst>
              <a:ext uri="{FF2B5EF4-FFF2-40B4-BE49-F238E27FC236}">
                <a16:creationId xmlns:a16="http://schemas.microsoft.com/office/drawing/2014/main" id="{A132720B-FC15-4742-8837-8499F6109670}"/>
              </a:ext>
            </a:extLst>
          </p:cNvPr>
          <p:cNvCxnSpPr>
            <a:cxnSpLocks/>
            <a:stCxn id="16" idx="3"/>
          </p:cNvCxnSpPr>
          <p:nvPr/>
        </p:nvCxnSpPr>
        <p:spPr>
          <a:xfrm flipV="1">
            <a:off x="6165994" y="3923840"/>
            <a:ext cx="1656451" cy="2158222"/>
          </a:xfrm>
          <a:prstGeom prst="bentConnector2">
            <a:avLst/>
          </a:prstGeom>
          <a:ln w="19050">
            <a:solidFill>
              <a:schemeClr val="accent2">
                <a:lumMod val="60000"/>
                <a:lumOff val="40000"/>
              </a:schemeClr>
            </a:solidFill>
            <a:headEnd type="ova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561409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C19B0B0C-5E37-A542-B809-6BB319648EF9}" type="slidenum">
              <a:rPr lang="fr-FR" smtClean="0"/>
              <a:pPr/>
              <a:t>13</a:t>
            </a:fld>
            <a:endParaRPr lang="fr-FR" dirty="0"/>
          </a:p>
        </p:txBody>
      </p:sp>
      <p:sp>
        <p:nvSpPr>
          <p:cNvPr id="13" name="Rectangle à coins arrondis 14">
            <a:extLst>
              <a:ext uri="{FF2B5EF4-FFF2-40B4-BE49-F238E27FC236}">
                <a16:creationId xmlns:a16="http://schemas.microsoft.com/office/drawing/2014/main" id="{D4A66832-49B1-45A6-81D9-77541580B2E5}"/>
              </a:ext>
            </a:extLst>
          </p:cNvPr>
          <p:cNvSpPr/>
          <p:nvPr/>
        </p:nvSpPr>
        <p:spPr>
          <a:xfrm>
            <a:off x="10330118" y="2305289"/>
            <a:ext cx="1776566" cy="2818686"/>
          </a:xfrm>
          <a:prstGeom prst="roundRect">
            <a:avLst>
              <a:gd name="adj" fmla="val 9466"/>
            </a:avLst>
          </a:prstGeom>
          <a:ln w="28575">
            <a:solidFill>
              <a:srgbClr val="80B0D5"/>
            </a:solidFill>
          </a:ln>
        </p:spPr>
        <p:txBody>
          <a:bodyPr wrap="square" rIns="36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srgbClr val="639ECB"/>
                </a:solidFill>
                <a:effectLst/>
                <a:uLnTx/>
                <a:uFillTx/>
                <a:latin typeface="Ample"/>
                <a:ea typeface="+mn-ea"/>
                <a:cs typeface="Arial" panose="020B0604020202020204" pitchFamily="34" charset="0"/>
              </a:rPr>
              <a:t>La fiche patient</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i="1" dirty="0">
                <a:solidFill>
                  <a:srgbClr val="639ECB"/>
                </a:solidFill>
                <a:latin typeface="Ample"/>
                <a:cs typeface="Arial" panose="020B0604020202020204" pitchFamily="34" charset="0"/>
              </a:rPr>
              <a:t>Zone de travail</a:t>
            </a:r>
            <a:r>
              <a:rPr kumimoji="0" lang="fr-FR" sz="1400" b="1" i="0" u="none" strike="noStrike" kern="1200" cap="none" spc="0" normalizeH="0" baseline="0" noProof="0" dirty="0">
                <a:ln>
                  <a:noFill/>
                </a:ln>
                <a:solidFill>
                  <a:srgbClr val="639ECB"/>
                </a:solidFill>
                <a:effectLst/>
                <a:uLnTx/>
                <a:uFillTx/>
                <a:latin typeface="Ample"/>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1" i="0" u="none" strike="noStrike" kern="1200" cap="none" spc="0" normalizeH="0" baseline="0" noProof="0" dirty="0">
              <a:ln>
                <a:noFill/>
              </a:ln>
              <a:solidFill>
                <a:srgbClr val="639ECB"/>
              </a:solidFill>
              <a:effectLst/>
              <a:uLnTx/>
              <a:uFillTx/>
              <a:latin typeface="Ample"/>
              <a:ea typeface="+mn-ea"/>
              <a:cs typeface="Arial" panose="020B0604020202020204" pitchFamily="34" charset="0"/>
            </a:endParaRPr>
          </a:p>
          <a:p>
            <a:pPr lvl="0">
              <a:defRPr/>
            </a:pPr>
            <a:r>
              <a:rPr lang="fr-FR" sz="1200" dirty="0">
                <a:solidFill>
                  <a:prstClr val="black"/>
                </a:solidFill>
                <a:latin typeface="Ample"/>
                <a:cs typeface="Arial" panose="020B0604020202020204" pitchFamily="34" charset="0"/>
              </a:rPr>
              <a:t>Cet espace permet</a:t>
            </a:r>
            <a:r>
              <a:rPr kumimoji="0" lang="fr-FR" sz="1200" b="0" i="0" u="none" strike="noStrike" kern="1200" cap="none" spc="0" normalizeH="0" baseline="0" noProof="0" dirty="0">
                <a:ln>
                  <a:noFill/>
                </a:ln>
                <a:solidFill>
                  <a:prstClr val="black"/>
                </a:solidFill>
                <a:effectLst/>
                <a:uLnTx/>
                <a:uFillTx/>
                <a:latin typeface="Ample"/>
                <a:ea typeface="+mn-ea"/>
                <a:cs typeface="Arial" panose="020B0604020202020204" pitchFamily="34" charset="0"/>
              </a:rPr>
              <a:t> de renseigner et partager </a:t>
            </a:r>
            <a:r>
              <a:rPr lang="fr-FR" sz="1200" dirty="0">
                <a:solidFill>
                  <a:prstClr val="black"/>
                </a:solidFill>
                <a:latin typeface="Ample"/>
                <a:cs typeface="Arial" panose="020B0604020202020204" pitchFamily="34" charset="0"/>
              </a:rPr>
              <a:t>les informations d’identité, de triage et de prise en charge de chaque patient.</a:t>
            </a:r>
          </a:p>
          <a:p>
            <a:pPr lvl="0">
              <a:defRPr/>
            </a:pPr>
            <a:endParaRPr lang="fr-FR" sz="1200" dirty="0">
              <a:solidFill>
                <a:prstClr val="black"/>
              </a:solidFill>
              <a:latin typeface="Ample"/>
              <a:cs typeface="Arial" panose="020B0604020202020204" pitchFamily="34" charset="0"/>
            </a:endParaRPr>
          </a:p>
          <a:p>
            <a:pPr lvl="0">
              <a:defRPr/>
            </a:pPr>
            <a:r>
              <a:rPr lang="fr-FR" sz="1200" dirty="0">
                <a:solidFill>
                  <a:prstClr val="black"/>
                </a:solidFill>
                <a:latin typeface="Ample"/>
                <a:cs typeface="Arial" panose="020B0604020202020204" pitchFamily="34" charset="0"/>
              </a:rPr>
              <a:t>Il est possible d’ajouter des </a:t>
            </a:r>
            <a:r>
              <a:rPr kumimoji="0" lang="fr-FR" sz="1200" b="0" i="0" u="none" strike="noStrike" kern="1200" cap="none" spc="0" normalizeH="0" baseline="0" noProof="0" dirty="0">
                <a:ln>
                  <a:noFill/>
                </a:ln>
                <a:solidFill>
                  <a:prstClr val="black"/>
                </a:solidFill>
                <a:effectLst/>
                <a:uLnTx/>
                <a:uFillTx/>
                <a:latin typeface="Ample"/>
                <a:ea typeface="+mn-ea"/>
                <a:cs typeface="Arial" panose="020B0604020202020204" pitchFamily="34" charset="0"/>
              </a:rPr>
              <a:t>informations utiles pour aider la prise en charge du patient.</a:t>
            </a:r>
            <a:endParaRPr kumimoji="0" lang="fr-FR" sz="1200" b="1" i="0" u="none" strike="noStrike" kern="1200" cap="none" spc="0" normalizeH="0" baseline="0" noProof="0" dirty="0">
              <a:ln>
                <a:noFill/>
              </a:ln>
              <a:solidFill>
                <a:prstClr val="black"/>
              </a:solidFill>
              <a:effectLst/>
              <a:uLnTx/>
              <a:uFillTx/>
              <a:latin typeface="Ample"/>
              <a:ea typeface="+mn-ea"/>
              <a:cs typeface="Arial" panose="020B0604020202020204" pitchFamily="34" charset="0"/>
            </a:endParaRPr>
          </a:p>
        </p:txBody>
      </p:sp>
      <p:sp>
        <p:nvSpPr>
          <p:cNvPr id="14" name="Rectangle à coins arrondis 28">
            <a:extLst>
              <a:ext uri="{FF2B5EF4-FFF2-40B4-BE49-F238E27FC236}">
                <a16:creationId xmlns:a16="http://schemas.microsoft.com/office/drawing/2014/main" id="{6F9A2B08-2DC8-4A5E-8CE9-63E8FAA808A3}"/>
              </a:ext>
            </a:extLst>
          </p:cNvPr>
          <p:cNvSpPr/>
          <p:nvPr/>
        </p:nvSpPr>
        <p:spPr>
          <a:xfrm>
            <a:off x="85316" y="3001454"/>
            <a:ext cx="1683032" cy="1443157"/>
          </a:xfrm>
          <a:prstGeom prst="roundRect">
            <a:avLst>
              <a:gd name="adj" fmla="val 4414"/>
            </a:avLst>
          </a:prstGeom>
          <a:ln w="28575">
            <a:solidFill>
              <a:srgbClr val="31617F"/>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srgbClr val="31617F"/>
                </a:solidFill>
                <a:effectLst/>
                <a:uLnTx/>
                <a:uFillTx/>
                <a:latin typeface="Ample"/>
                <a:ea typeface="+mn-ea"/>
                <a:cs typeface="Arial" panose="020B0604020202020204" pitchFamily="34" charset="0"/>
              </a:rPr>
              <a:t>La liste des patients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dirty="0">
              <a:solidFill>
                <a:prstClr val="black"/>
              </a:solidFill>
              <a:latin typeface="Ample"/>
              <a:cs typeface="Arial" panose="020B0604020202020204" pitchFamily="34" charset="0"/>
            </a:endParaRPr>
          </a:p>
          <a:p>
            <a:pPr lvl="0">
              <a:defRPr/>
            </a:pPr>
            <a:r>
              <a:rPr lang="fr-FR" sz="1200" dirty="0">
                <a:solidFill>
                  <a:prstClr val="black"/>
                </a:solidFill>
                <a:latin typeface="Ample"/>
                <a:cs typeface="Arial" panose="020B0604020202020204" pitchFamily="34" charset="0"/>
              </a:rPr>
              <a:t>Proposition de fonctions de recherche, de filtre et de tri des patients de l’événement </a:t>
            </a:r>
            <a:endParaRPr kumimoji="0" lang="fr-FR" sz="1200" b="0" i="0" u="none" strike="noStrike" kern="1200" cap="none" spc="0" normalizeH="0" baseline="0" noProof="0" dirty="0">
              <a:ln>
                <a:noFill/>
              </a:ln>
              <a:solidFill>
                <a:prstClr val="black"/>
              </a:solidFill>
              <a:effectLst/>
              <a:uLnTx/>
              <a:uFillTx/>
              <a:latin typeface="Ample"/>
              <a:ea typeface="+mn-ea"/>
              <a:cs typeface="Arial" panose="020B0604020202020204" pitchFamily="34" charset="0"/>
            </a:endParaRPr>
          </a:p>
        </p:txBody>
      </p:sp>
      <p:sp>
        <p:nvSpPr>
          <p:cNvPr id="29" name="Titre 1">
            <a:extLst>
              <a:ext uri="{FF2B5EF4-FFF2-40B4-BE49-F238E27FC236}">
                <a16:creationId xmlns:a16="http://schemas.microsoft.com/office/drawing/2014/main" id="{ECFD2D53-826B-4EB3-9133-CFFD5F157EBE}"/>
              </a:ext>
            </a:extLst>
          </p:cNvPr>
          <p:cNvSpPr txBox="1">
            <a:spLocks/>
          </p:cNvSpPr>
          <p:nvPr/>
        </p:nvSpPr>
        <p:spPr>
          <a:xfrm>
            <a:off x="2542013" y="76400"/>
            <a:ext cx="8283316"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lang="fr-FR" sz="4400" b="1" kern="1200" dirty="0">
                <a:solidFill>
                  <a:schemeClr val="tx2"/>
                </a:solidFill>
                <a:latin typeface="Ample" charset="0"/>
                <a:ea typeface="Ample" charset="0"/>
                <a:cs typeface="Ample" charset="0"/>
              </a:defRPr>
            </a:lvl1pPr>
          </a:lstStyle>
          <a:p>
            <a:r>
              <a:rPr lang="fr-FR" sz="3600" dirty="0">
                <a:solidFill>
                  <a:srgbClr val="36576C"/>
                </a:solidFill>
                <a:latin typeface="Ample"/>
                <a:cs typeface="Arial" panose="020B0604020202020204" pitchFamily="34" charset="0"/>
              </a:rPr>
              <a:t>Vue d’ensemble de l’onglet PATIENT</a:t>
            </a:r>
            <a:endParaRPr lang="fr-FR" sz="3000" b="0" dirty="0">
              <a:solidFill>
                <a:srgbClr val="36576C"/>
              </a:solidFill>
              <a:latin typeface="Ample"/>
              <a:cs typeface="Arial" panose="020B0604020202020204" pitchFamily="34" charset="0"/>
            </a:endParaRPr>
          </a:p>
        </p:txBody>
      </p:sp>
      <p:sp>
        <p:nvSpPr>
          <p:cNvPr id="3" name="Espace réservé du pied de page 2">
            <a:extLst>
              <a:ext uri="{FF2B5EF4-FFF2-40B4-BE49-F238E27FC236}">
                <a16:creationId xmlns:a16="http://schemas.microsoft.com/office/drawing/2014/main" id="{29726913-1E67-4F07-A1DB-9C6FDAC7B7AF}"/>
              </a:ext>
            </a:extLst>
          </p:cNvPr>
          <p:cNvSpPr>
            <a:spLocks noGrp="1"/>
          </p:cNvSpPr>
          <p:nvPr>
            <p:ph type="ftr" sz="quarter" idx="11"/>
          </p:nvPr>
        </p:nvSpPr>
        <p:spPr>
          <a:xfrm>
            <a:off x="1044435" y="6492875"/>
            <a:ext cx="4114800" cy="365125"/>
          </a:xfrm>
        </p:spPr>
        <p:txBody>
          <a:bodyPr/>
          <a:lstStyle/>
          <a:p>
            <a:pPr>
              <a:defRPr/>
            </a:pPr>
            <a:r>
              <a:rPr lang="fr-FR">
                <a:solidFill>
                  <a:prstClr val="white">
                    <a:lumMod val="75000"/>
                  </a:prstClr>
                </a:solidFill>
              </a:rPr>
              <a:t>Portail SI-Samu - Gestion des patients - Présentation détaillée des fonctionnalités</a:t>
            </a:r>
            <a:endParaRPr lang="fr-FR" dirty="0">
              <a:solidFill>
                <a:prstClr val="white">
                  <a:lumMod val="75000"/>
                </a:prstClr>
              </a:solidFill>
            </a:endParaRPr>
          </a:p>
        </p:txBody>
      </p:sp>
      <p:grpSp>
        <p:nvGrpSpPr>
          <p:cNvPr id="45" name="Groupe 44">
            <a:extLst>
              <a:ext uri="{FF2B5EF4-FFF2-40B4-BE49-F238E27FC236}">
                <a16:creationId xmlns:a16="http://schemas.microsoft.com/office/drawing/2014/main" id="{B69F3D66-06E7-46DA-8D1D-C95DE811EC93}"/>
              </a:ext>
            </a:extLst>
          </p:cNvPr>
          <p:cNvGrpSpPr>
            <a:grpSpLocks noChangeAspect="1"/>
          </p:cNvGrpSpPr>
          <p:nvPr/>
        </p:nvGrpSpPr>
        <p:grpSpPr>
          <a:xfrm>
            <a:off x="1984375" y="1286067"/>
            <a:ext cx="8223249" cy="5472001"/>
            <a:chOff x="2052138" y="1542679"/>
            <a:chExt cx="7898648" cy="5256001"/>
          </a:xfrm>
        </p:grpSpPr>
        <p:grpSp>
          <p:nvGrpSpPr>
            <p:cNvPr id="5" name="Groupe 4">
              <a:extLst>
                <a:ext uri="{FF2B5EF4-FFF2-40B4-BE49-F238E27FC236}">
                  <a16:creationId xmlns:a16="http://schemas.microsoft.com/office/drawing/2014/main" id="{D5B66786-CA2F-467B-8CF0-2A88D503642A}"/>
                </a:ext>
              </a:extLst>
            </p:cNvPr>
            <p:cNvGrpSpPr>
              <a:grpSpLocks noChangeAspect="1"/>
            </p:cNvGrpSpPr>
            <p:nvPr/>
          </p:nvGrpSpPr>
          <p:grpSpPr>
            <a:xfrm>
              <a:off x="2052138" y="1542679"/>
              <a:ext cx="7898648" cy="5256001"/>
              <a:chOff x="2841857" y="1628792"/>
              <a:chExt cx="6954460" cy="4627707"/>
            </a:xfrm>
          </p:grpSpPr>
          <p:grpSp>
            <p:nvGrpSpPr>
              <p:cNvPr id="6" name="Group 18">
                <a:extLst>
                  <a:ext uri="{FF2B5EF4-FFF2-40B4-BE49-F238E27FC236}">
                    <a16:creationId xmlns:a16="http://schemas.microsoft.com/office/drawing/2014/main" id="{C4ADE0FC-35A8-402A-B818-35DFA2F9D6A4}"/>
                  </a:ext>
                </a:extLst>
              </p:cNvPr>
              <p:cNvGrpSpPr/>
              <p:nvPr/>
            </p:nvGrpSpPr>
            <p:grpSpPr>
              <a:xfrm>
                <a:off x="2841857" y="1628792"/>
                <a:ext cx="6954460" cy="4627707"/>
                <a:chOff x="1781303" y="1081795"/>
                <a:chExt cx="4910332" cy="3501415"/>
              </a:xfrm>
              <a:effectLst>
                <a:outerShdw blurRad="50800" dist="38100" dir="8100000" algn="tr" rotWithShape="0">
                  <a:prstClr val="black">
                    <a:alpha val="40000"/>
                  </a:prstClr>
                </a:outerShdw>
              </a:effectLst>
            </p:grpSpPr>
            <p:sp>
              <p:nvSpPr>
                <p:cNvPr id="12" name="Freeform 29">
                  <a:extLst>
                    <a:ext uri="{FF2B5EF4-FFF2-40B4-BE49-F238E27FC236}">
                      <a16:creationId xmlns:a16="http://schemas.microsoft.com/office/drawing/2014/main" id="{6EDF5D9E-7720-4A78-A63D-F96427AAD28F}"/>
                    </a:ext>
                  </a:extLst>
                </p:cNvPr>
                <p:cNvSpPr>
                  <a:spLocks/>
                </p:cNvSpPr>
                <p:nvPr/>
              </p:nvSpPr>
              <p:spPr bwMode="auto">
                <a:xfrm>
                  <a:off x="3506519" y="4172947"/>
                  <a:ext cx="1590198" cy="410263"/>
                </a:xfrm>
                <a:custGeom>
                  <a:avLst/>
                  <a:gdLst/>
                  <a:ahLst/>
                  <a:cxnLst>
                    <a:cxn ang="0">
                      <a:pos x="335" y="0"/>
                    </a:cxn>
                    <a:cxn ang="0">
                      <a:pos x="322" y="0"/>
                    </a:cxn>
                    <a:cxn ang="0">
                      <a:pos x="143" y="0"/>
                    </a:cxn>
                    <a:cxn ang="0">
                      <a:pos x="102" y="128"/>
                    </a:cxn>
                    <a:cxn ang="0">
                      <a:pos x="108" y="204"/>
                    </a:cxn>
                    <a:cxn ang="0">
                      <a:pos x="322" y="204"/>
                    </a:cxn>
                    <a:cxn ang="0">
                      <a:pos x="335" y="204"/>
                    </a:cxn>
                    <a:cxn ang="0">
                      <a:pos x="549" y="204"/>
                    </a:cxn>
                    <a:cxn ang="0">
                      <a:pos x="555" y="128"/>
                    </a:cxn>
                    <a:cxn ang="0">
                      <a:pos x="513" y="0"/>
                    </a:cxn>
                    <a:cxn ang="0">
                      <a:pos x="335" y="0"/>
                    </a:cxn>
                  </a:cxnLst>
                  <a:rect l="0" t="0" r="r" b="b"/>
                  <a:pathLst>
                    <a:path w="656" h="204">
                      <a:moveTo>
                        <a:pt x="335" y="0"/>
                      </a:moveTo>
                      <a:cubicBezTo>
                        <a:pt x="322" y="0"/>
                        <a:pt x="322" y="0"/>
                        <a:pt x="322" y="0"/>
                      </a:cubicBezTo>
                      <a:cubicBezTo>
                        <a:pt x="143" y="0"/>
                        <a:pt x="143" y="0"/>
                        <a:pt x="143" y="0"/>
                      </a:cubicBezTo>
                      <a:cubicBezTo>
                        <a:pt x="143" y="0"/>
                        <a:pt x="142" y="88"/>
                        <a:pt x="102" y="128"/>
                      </a:cubicBezTo>
                      <a:cubicBezTo>
                        <a:pt x="62" y="169"/>
                        <a:pt x="0" y="204"/>
                        <a:pt x="108" y="204"/>
                      </a:cubicBezTo>
                      <a:cubicBezTo>
                        <a:pt x="322" y="204"/>
                        <a:pt x="322" y="204"/>
                        <a:pt x="322" y="204"/>
                      </a:cubicBezTo>
                      <a:cubicBezTo>
                        <a:pt x="335" y="204"/>
                        <a:pt x="335" y="204"/>
                        <a:pt x="335" y="204"/>
                      </a:cubicBezTo>
                      <a:cubicBezTo>
                        <a:pt x="549" y="204"/>
                        <a:pt x="549" y="204"/>
                        <a:pt x="549" y="204"/>
                      </a:cubicBezTo>
                      <a:cubicBezTo>
                        <a:pt x="656" y="204"/>
                        <a:pt x="594" y="169"/>
                        <a:pt x="555" y="128"/>
                      </a:cubicBezTo>
                      <a:cubicBezTo>
                        <a:pt x="515" y="88"/>
                        <a:pt x="513" y="0"/>
                        <a:pt x="513" y="0"/>
                      </a:cubicBezTo>
                      <a:lnTo>
                        <a:pt x="335" y="0"/>
                      </a:lnTo>
                      <a:close/>
                    </a:path>
                  </a:pathLst>
                </a:custGeom>
                <a:gradFill>
                  <a:gsLst>
                    <a:gs pos="42000">
                      <a:schemeClr val="bg1">
                        <a:lumMod val="75000"/>
                      </a:schemeClr>
                    </a:gs>
                    <a:gs pos="6000">
                      <a:schemeClr val="bg1">
                        <a:lumMod val="85000"/>
                      </a:schemeClr>
                    </a:gs>
                    <a:gs pos="0">
                      <a:schemeClr val="bg1">
                        <a:lumMod val="65000"/>
                      </a:schemeClr>
                    </a:gs>
                  </a:gsLst>
                  <a:lin ang="5400000" scaled="0"/>
                </a:gra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2B77CF30-AA7F-4721-9518-C005001C04C9}"/>
                    </a:ext>
                  </a:extLst>
                </p:cNvPr>
                <p:cNvSpPr/>
                <p:nvPr/>
              </p:nvSpPr>
              <p:spPr>
                <a:xfrm>
                  <a:off x="2261198" y="1247618"/>
                  <a:ext cx="4081379" cy="22598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Freeform 5">
                  <a:extLst>
                    <a:ext uri="{FF2B5EF4-FFF2-40B4-BE49-F238E27FC236}">
                      <a16:creationId xmlns:a16="http://schemas.microsoft.com/office/drawing/2014/main" id="{D3CB0F21-D6F2-4712-BEC3-030A31AB9728}"/>
                    </a:ext>
                  </a:extLst>
                </p:cNvPr>
                <p:cNvSpPr>
                  <a:spLocks noEditPoints="1"/>
                </p:cNvSpPr>
                <p:nvPr/>
              </p:nvSpPr>
              <p:spPr bwMode="auto">
                <a:xfrm>
                  <a:off x="1781303" y="1081795"/>
                  <a:ext cx="4910332" cy="2908132"/>
                </a:xfrm>
                <a:custGeom>
                  <a:avLst/>
                  <a:gdLst/>
                  <a:ahLst/>
                  <a:cxnLst>
                    <a:cxn ang="0">
                      <a:pos x="1757" y="0"/>
                    </a:cxn>
                    <a:cxn ang="0">
                      <a:pos x="921" y="0"/>
                    </a:cxn>
                    <a:cxn ang="0">
                      <a:pos x="893" y="0"/>
                    </a:cxn>
                    <a:cxn ang="0">
                      <a:pos x="56" y="0"/>
                    </a:cxn>
                    <a:cxn ang="0">
                      <a:pos x="0" y="47"/>
                    </a:cxn>
                    <a:cxn ang="0">
                      <a:pos x="0" y="1076"/>
                    </a:cxn>
                    <a:cxn ang="0">
                      <a:pos x="1816" y="1076"/>
                    </a:cxn>
                    <a:cxn ang="0">
                      <a:pos x="1816" y="47"/>
                    </a:cxn>
                    <a:cxn ang="0">
                      <a:pos x="1757" y="0"/>
                    </a:cxn>
                    <a:cxn ang="0">
                      <a:pos x="1732" y="1000"/>
                    </a:cxn>
                    <a:cxn ang="0">
                      <a:pos x="76" y="1000"/>
                    </a:cxn>
                    <a:cxn ang="0">
                      <a:pos x="76" y="68"/>
                    </a:cxn>
                    <a:cxn ang="0">
                      <a:pos x="1732" y="68"/>
                    </a:cxn>
                    <a:cxn ang="0">
                      <a:pos x="1732" y="1000"/>
                    </a:cxn>
                  </a:cxnLst>
                  <a:rect l="0" t="0" r="r" b="b"/>
                  <a:pathLst>
                    <a:path w="1816" h="1076">
                      <a:moveTo>
                        <a:pt x="1757" y="0"/>
                      </a:moveTo>
                      <a:cubicBezTo>
                        <a:pt x="921" y="0"/>
                        <a:pt x="921" y="0"/>
                        <a:pt x="921" y="0"/>
                      </a:cubicBezTo>
                      <a:cubicBezTo>
                        <a:pt x="893" y="0"/>
                        <a:pt x="893" y="0"/>
                        <a:pt x="893" y="0"/>
                      </a:cubicBezTo>
                      <a:cubicBezTo>
                        <a:pt x="56" y="0"/>
                        <a:pt x="56" y="0"/>
                        <a:pt x="56" y="0"/>
                      </a:cubicBezTo>
                      <a:cubicBezTo>
                        <a:pt x="27" y="0"/>
                        <a:pt x="0" y="17"/>
                        <a:pt x="0" y="47"/>
                      </a:cubicBezTo>
                      <a:cubicBezTo>
                        <a:pt x="0" y="1076"/>
                        <a:pt x="0" y="1076"/>
                        <a:pt x="0" y="1076"/>
                      </a:cubicBezTo>
                      <a:cubicBezTo>
                        <a:pt x="1816" y="1076"/>
                        <a:pt x="1816" y="1076"/>
                        <a:pt x="1816" y="1076"/>
                      </a:cubicBezTo>
                      <a:cubicBezTo>
                        <a:pt x="1816" y="47"/>
                        <a:pt x="1816" y="47"/>
                        <a:pt x="1816" y="47"/>
                      </a:cubicBezTo>
                      <a:cubicBezTo>
                        <a:pt x="1816" y="17"/>
                        <a:pt x="1787" y="0"/>
                        <a:pt x="1757" y="0"/>
                      </a:cubicBezTo>
                      <a:moveTo>
                        <a:pt x="1732" y="1000"/>
                      </a:moveTo>
                      <a:cubicBezTo>
                        <a:pt x="76" y="1000"/>
                        <a:pt x="76" y="1000"/>
                        <a:pt x="76" y="1000"/>
                      </a:cubicBezTo>
                      <a:cubicBezTo>
                        <a:pt x="76" y="68"/>
                        <a:pt x="76" y="68"/>
                        <a:pt x="76" y="68"/>
                      </a:cubicBezTo>
                      <a:cubicBezTo>
                        <a:pt x="1732" y="68"/>
                        <a:pt x="1732" y="68"/>
                        <a:pt x="1732" y="68"/>
                      </a:cubicBezTo>
                      <a:cubicBezTo>
                        <a:pt x="1732" y="1000"/>
                        <a:pt x="1732" y="1000"/>
                        <a:pt x="1732" y="1000"/>
                      </a:cubicBezTo>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Freeform 30">
                  <a:extLst>
                    <a:ext uri="{FF2B5EF4-FFF2-40B4-BE49-F238E27FC236}">
                      <a16:creationId xmlns:a16="http://schemas.microsoft.com/office/drawing/2014/main" id="{F22E5490-1F8D-4425-B4A9-2619D19C6F10}"/>
                    </a:ext>
                  </a:extLst>
                </p:cNvPr>
                <p:cNvSpPr>
                  <a:spLocks/>
                </p:cNvSpPr>
                <p:nvPr/>
              </p:nvSpPr>
              <p:spPr bwMode="auto">
                <a:xfrm>
                  <a:off x="2311744" y="1247618"/>
                  <a:ext cx="3979748" cy="2259869"/>
                </a:xfrm>
                <a:custGeom>
                  <a:avLst/>
                  <a:gdLst/>
                  <a:ahLst/>
                  <a:cxnLst>
                    <a:cxn ang="0">
                      <a:pos x="1872" y="0"/>
                    </a:cxn>
                    <a:cxn ang="0">
                      <a:pos x="0" y="0"/>
                    </a:cxn>
                    <a:cxn ang="0">
                      <a:pos x="1872" y="1063"/>
                    </a:cxn>
                    <a:cxn ang="0">
                      <a:pos x="1872" y="0"/>
                    </a:cxn>
                  </a:cxnLst>
                  <a:rect l="0" t="0" r="r" b="b"/>
                  <a:pathLst>
                    <a:path w="1872" h="1063">
                      <a:moveTo>
                        <a:pt x="1872" y="0"/>
                      </a:moveTo>
                      <a:lnTo>
                        <a:pt x="0" y="0"/>
                      </a:lnTo>
                      <a:lnTo>
                        <a:pt x="1872" y="1063"/>
                      </a:lnTo>
                      <a:lnTo>
                        <a:pt x="1872" y="0"/>
                      </a:lnTo>
                      <a:close/>
                    </a:path>
                  </a:pathLst>
                </a:custGeom>
                <a:solidFill>
                  <a:srgbClr val="FFFFFF">
                    <a:alpha val="16000"/>
                  </a:srgbClr>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Freeform 27">
                  <a:extLst>
                    <a:ext uri="{FF2B5EF4-FFF2-40B4-BE49-F238E27FC236}">
                      <a16:creationId xmlns:a16="http://schemas.microsoft.com/office/drawing/2014/main" id="{D417BA31-DEE0-41CF-8D8D-BDEB230E49F4}"/>
                    </a:ext>
                  </a:extLst>
                </p:cNvPr>
                <p:cNvSpPr>
                  <a:spLocks/>
                </p:cNvSpPr>
                <p:nvPr/>
              </p:nvSpPr>
              <p:spPr bwMode="auto">
                <a:xfrm>
                  <a:off x="1781303" y="3982943"/>
                  <a:ext cx="4910332" cy="208817"/>
                </a:xfrm>
                <a:custGeom>
                  <a:avLst/>
                  <a:gdLst/>
                  <a:ahLst/>
                  <a:cxnLst>
                    <a:cxn ang="0">
                      <a:pos x="0" y="0"/>
                    </a:cxn>
                    <a:cxn ang="0">
                      <a:pos x="0" y="100"/>
                    </a:cxn>
                    <a:cxn ang="0">
                      <a:pos x="56" y="164"/>
                    </a:cxn>
                    <a:cxn ang="0">
                      <a:pos x="893" y="164"/>
                    </a:cxn>
                    <a:cxn ang="0">
                      <a:pos x="921" y="164"/>
                    </a:cxn>
                    <a:cxn ang="0">
                      <a:pos x="1757" y="164"/>
                    </a:cxn>
                    <a:cxn ang="0">
                      <a:pos x="1816" y="100"/>
                    </a:cxn>
                    <a:cxn ang="0">
                      <a:pos x="1816" y="0"/>
                    </a:cxn>
                    <a:cxn ang="0">
                      <a:pos x="0" y="0"/>
                    </a:cxn>
                  </a:cxnLst>
                  <a:rect l="0" t="0" r="r" b="b"/>
                  <a:pathLst>
                    <a:path w="1816" h="164">
                      <a:moveTo>
                        <a:pt x="0" y="0"/>
                      </a:moveTo>
                      <a:cubicBezTo>
                        <a:pt x="0" y="100"/>
                        <a:pt x="0" y="100"/>
                        <a:pt x="0" y="100"/>
                      </a:cubicBezTo>
                      <a:cubicBezTo>
                        <a:pt x="0" y="130"/>
                        <a:pt x="27" y="164"/>
                        <a:pt x="56" y="164"/>
                      </a:cubicBezTo>
                      <a:cubicBezTo>
                        <a:pt x="893" y="164"/>
                        <a:pt x="893" y="164"/>
                        <a:pt x="893" y="164"/>
                      </a:cubicBezTo>
                      <a:cubicBezTo>
                        <a:pt x="921" y="164"/>
                        <a:pt x="921" y="164"/>
                        <a:pt x="921" y="164"/>
                      </a:cubicBezTo>
                      <a:cubicBezTo>
                        <a:pt x="1757" y="164"/>
                        <a:pt x="1757" y="164"/>
                        <a:pt x="1757" y="164"/>
                      </a:cubicBezTo>
                      <a:cubicBezTo>
                        <a:pt x="1787" y="164"/>
                        <a:pt x="1816" y="130"/>
                        <a:pt x="1816" y="100"/>
                      </a:cubicBezTo>
                      <a:cubicBezTo>
                        <a:pt x="1816" y="0"/>
                        <a:pt x="1816" y="0"/>
                        <a:pt x="1816" y="0"/>
                      </a:cubicBezTo>
                      <a:lnTo>
                        <a:pt x="0" y="0"/>
                      </a:lnTo>
                      <a:close/>
                    </a:path>
                  </a:pathLst>
                </a:custGeom>
                <a:gradFill>
                  <a:gsLst>
                    <a:gs pos="83000">
                      <a:schemeClr val="bg1">
                        <a:lumMod val="75000"/>
                      </a:schemeClr>
                    </a:gs>
                    <a:gs pos="54000">
                      <a:schemeClr val="bg1">
                        <a:lumMod val="85000"/>
                      </a:schemeClr>
                    </a:gs>
                  </a:gsLst>
                  <a:lin ang="1800000" scaled="0"/>
                </a:gradFill>
                <a:ln w="9525">
                  <a:noFill/>
                  <a:round/>
                  <a:headEnd/>
                  <a:tailEnd/>
                </a:ln>
                <a:effectLst>
                  <a:outerShdw blurRad="508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grpSp>
          <p:pic>
            <p:nvPicPr>
              <p:cNvPr id="30" name="Image 29">
                <a:extLst>
                  <a:ext uri="{FF2B5EF4-FFF2-40B4-BE49-F238E27FC236}">
                    <a16:creationId xmlns:a16="http://schemas.microsoft.com/office/drawing/2014/main" id="{CBEFA665-0CD8-4930-B411-BF1DDB787B47}"/>
                  </a:ext>
                </a:extLst>
              </p:cNvPr>
              <p:cNvPicPr>
                <a:picLocks noChangeAspect="1"/>
              </p:cNvPicPr>
              <p:nvPr/>
            </p:nvPicPr>
            <p:blipFill rotWithShape="1">
              <a:blip r:embed="rId2"/>
              <a:srcRect t="8448" b="4847"/>
              <a:stretch/>
            </p:blipFill>
            <p:spPr>
              <a:xfrm>
                <a:off x="3117758" y="1870682"/>
                <a:ext cx="6364279" cy="3333872"/>
              </a:xfrm>
              <a:prstGeom prst="rect">
                <a:avLst/>
              </a:prstGeom>
            </p:spPr>
          </p:pic>
        </p:grpSp>
        <p:sp>
          <p:nvSpPr>
            <p:cNvPr id="36" name="Rectangle à coins arrondis 15">
              <a:extLst>
                <a:ext uri="{FF2B5EF4-FFF2-40B4-BE49-F238E27FC236}">
                  <a16:creationId xmlns:a16="http://schemas.microsoft.com/office/drawing/2014/main" id="{4D34ABB3-A69D-4092-BE57-11C4BAB257D1}"/>
                </a:ext>
              </a:extLst>
            </p:cNvPr>
            <p:cNvSpPr/>
            <p:nvPr/>
          </p:nvSpPr>
          <p:spPr>
            <a:xfrm>
              <a:off x="2409087" y="2447746"/>
              <a:ext cx="1698980" cy="2871404"/>
            </a:xfrm>
            <a:prstGeom prst="roundRect">
              <a:avLst>
                <a:gd name="adj" fmla="val 2944"/>
              </a:avLst>
            </a:prstGeom>
            <a:noFill/>
            <a:ln w="25400">
              <a:solidFill>
                <a:srgbClr val="3161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9" name="Rectangle à coins arrondis 16">
              <a:extLst>
                <a:ext uri="{FF2B5EF4-FFF2-40B4-BE49-F238E27FC236}">
                  <a16:creationId xmlns:a16="http://schemas.microsoft.com/office/drawing/2014/main" id="{5894EB03-1E83-4578-8A76-FE6876447650}"/>
                </a:ext>
              </a:extLst>
            </p:cNvPr>
            <p:cNvSpPr/>
            <p:nvPr/>
          </p:nvSpPr>
          <p:spPr>
            <a:xfrm>
              <a:off x="4155140" y="2431609"/>
              <a:ext cx="5361089" cy="2887542"/>
            </a:xfrm>
            <a:prstGeom prst="roundRect">
              <a:avLst>
                <a:gd name="adj" fmla="val 4183"/>
              </a:avLst>
            </a:prstGeom>
            <a:noFill/>
            <a:ln w="25400">
              <a:solidFill>
                <a:srgbClr val="80B0D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cxnSp>
        <p:nvCxnSpPr>
          <p:cNvPr id="21" name="Connecteur droit avec flèche 20">
            <a:extLst>
              <a:ext uri="{FF2B5EF4-FFF2-40B4-BE49-F238E27FC236}">
                <a16:creationId xmlns:a16="http://schemas.microsoft.com/office/drawing/2014/main" id="{8A075C48-DCDE-4F30-A6EC-006E56CD3CFC}"/>
              </a:ext>
            </a:extLst>
          </p:cNvPr>
          <p:cNvCxnSpPr>
            <a:cxnSpLocks/>
            <a:stCxn id="13" idx="1"/>
            <a:endCxn id="39" idx="3"/>
          </p:cNvCxnSpPr>
          <p:nvPr/>
        </p:nvCxnSpPr>
        <p:spPr>
          <a:xfrm flipH="1">
            <a:off x="9755208" y="3714632"/>
            <a:ext cx="574910" cy="0"/>
          </a:xfrm>
          <a:prstGeom prst="straightConnector1">
            <a:avLst/>
          </a:prstGeom>
          <a:noFill/>
          <a:ln w="19050">
            <a:solidFill>
              <a:srgbClr val="80B0D5"/>
            </a:solidFill>
            <a:tailEnd type="oval" w="med" len="med"/>
          </a:ln>
        </p:spPr>
        <p:style>
          <a:lnRef idx="2">
            <a:schemeClr val="accent1">
              <a:shade val="50000"/>
            </a:schemeClr>
          </a:lnRef>
          <a:fillRef idx="1">
            <a:schemeClr val="accent1"/>
          </a:fillRef>
          <a:effectRef idx="0">
            <a:schemeClr val="accent1"/>
          </a:effectRef>
          <a:fontRef idx="minor">
            <a:schemeClr val="lt1"/>
          </a:fontRef>
        </p:style>
      </p:cxnSp>
      <p:cxnSp>
        <p:nvCxnSpPr>
          <p:cNvPr id="22" name="Connecteur droit avec flèche 21">
            <a:extLst>
              <a:ext uri="{FF2B5EF4-FFF2-40B4-BE49-F238E27FC236}">
                <a16:creationId xmlns:a16="http://schemas.microsoft.com/office/drawing/2014/main" id="{3B5D73A3-69B9-4F7F-84A2-882CA198F117}"/>
              </a:ext>
            </a:extLst>
          </p:cNvPr>
          <p:cNvCxnSpPr>
            <a:cxnSpLocks/>
            <a:stCxn id="14" idx="3"/>
            <a:endCxn id="36" idx="1"/>
          </p:cNvCxnSpPr>
          <p:nvPr/>
        </p:nvCxnSpPr>
        <p:spPr>
          <a:xfrm>
            <a:off x="1768348" y="3723033"/>
            <a:ext cx="587645" cy="0"/>
          </a:xfrm>
          <a:prstGeom prst="straightConnector1">
            <a:avLst/>
          </a:prstGeom>
          <a:noFill/>
          <a:ln w="19050">
            <a:solidFill>
              <a:srgbClr val="31617F"/>
            </a:solidFill>
            <a:tailEnd type="oval" w="med" len="med"/>
          </a:ln>
        </p:spPr>
        <p:style>
          <a:lnRef idx="2">
            <a:schemeClr val="accent1">
              <a:shade val="50000"/>
            </a:schemeClr>
          </a:lnRef>
          <a:fillRef idx="1">
            <a:schemeClr val="accent1"/>
          </a:fillRef>
          <a:effectRef idx="0">
            <a:schemeClr val="accent1"/>
          </a:effectRef>
          <a:fontRef idx="minor">
            <a:schemeClr val="lt1"/>
          </a:fontRef>
        </p:style>
      </p:cxnSp>
    </p:spTree>
    <p:extLst>
      <p:ext uri="{BB962C8B-B14F-4D97-AF65-F5344CB8AC3E}">
        <p14:creationId xmlns:p14="http://schemas.microsoft.com/office/powerpoint/2010/main" val="12656700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9B0B0C-5E37-A542-B809-6BB319648EF9}" type="slidenum">
              <a:rPr kumimoji="0" lang="fr-FR" sz="10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fr-FR" sz="1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ZoneTexte 13"/>
          <p:cNvSpPr txBox="1"/>
          <p:nvPr/>
        </p:nvSpPr>
        <p:spPr>
          <a:xfrm>
            <a:off x="1873061" y="1655197"/>
            <a:ext cx="7617458" cy="26263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800"/>
              </a:spcBef>
              <a:spcAft>
                <a:spcPts val="300"/>
              </a:spcAft>
              <a:buClrTx/>
              <a:buSzTx/>
              <a:buFontTx/>
              <a:buNone/>
              <a:tabLst/>
              <a:defRPr/>
            </a:pPr>
            <a:r>
              <a:rPr kumimoji="0" lang="fr-FR" sz="1600" b="0" i="0" u="none" strike="noStrike" kern="1200" cap="none" spc="0" normalizeH="0" baseline="0" noProof="0" dirty="0">
                <a:ln>
                  <a:noFill/>
                </a:ln>
                <a:solidFill>
                  <a:srgbClr val="3D5A70"/>
                </a:solidFill>
                <a:effectLst/>
                <a:uLnTx/>
                <a:uFillTx/>
                <a:latin typeface="Calibri" panose="020F0502020204030204"/>
                <a:ea typeface="+mn-ea"/>
                <a:cs typeface="Arial" panose="020B0604020202020204" pitchFamily="34" charset="0"/>
              </a:rPr>
              <a:t>4 tableaux sont implémentés pour permettre aux salles de crise des SAMU et aux tutelles (ARS, DGOS, DGS, …) de piloter la crise. Ils sont mis à jours en temps réel en fonction des données saisies dans l’onglet « Patients ».  :</a:t>
            </a:r>
          </a:p>
          <a:p>
            <a:pPr marL="715963" marR="0" lvl="0" indent="-285750" algn="l" defTabSz="914400" rtl="0" eaLnBrk="1" fontAlgn="auto" latinLnBrk="0" hangingPunct="1">
              <a:lnSpc>
                <a:spcPct val="100000"/>
              </a:lnSpc>
              <a:spcBef>
                <a:spcPts val="800"/>
              </a:spcBef>
              <a:spcAft>
                <a:spcPts val="300"/>
              </a:spcAft>
              <a:buClrTx/>
              <a:buSzTx/>
              <a:buFont typeface="Wingdings" panose="05000000000000000000" pitchFamily="2" charset="2"/>
              <a:buChar char="v"/>
              <a:tabLst/>
              <a:defRPr/>
            </a:pPr>
            <a:r>
              <a:rPr kumimoji="0" lang="fr-FR" sz="1600" b="0" i="0" u="none" strike="noStrike" kern="1200" cap="none" spc="0" normalizeH="0" baseline="0" noProof="0" dirty="0">
                <a:ln>
                  <a:noFill/>
                </a:ln>
                <a:solidFill>
                  <a:srgbClr val="3D5A70"/>
                </a:solidFill>
                <a:effectLst/>
                <a:uLnTx/>
                <a:uFillTx/>
                <a:latin typeface="Calibri" panose="020F0502020204030204"/>
                <a:ea typeface="+mn-ea"/>
                <a:cs typeface="Arial" panose="020B0604020202020204" pitchFamily="34" charset="0"/>
              </a:rPr>
              <a:t>Triage médical</a:t>
            </a:r>
          </a:p>
          <a:p>
            <a:pPr marL="715963" marR="0" lvl="0" indent="-285750" algn="l" defTabSz="914400" rtl="0" eaLnBrk="1" fontAlgn="auto" latinLnBrk="0" hangingPunct="1">
              <a:lnSpc>
                <a:spcPct val="100000"/>
              </a:lnSpc>
              <a:spcBef>
                <a:spcPts val="800"/>
              </a:spcBef>
              <a:spcAft>
                <a:spcPts val="300"/>
              </a:spcAft>
              <a:buClrTx/>
              <a:buSzTx/>
              <a:buFont typeface="Wingdings" panose="05000000000000000000" pitchFamily="2" charset="2"/>
              <a:buChar char="v"/>
              <a:tabLst/>
              <a:defRPr/>
            </a:pPr>
            <a:r>
              <a:rPr kumimoji="0" lang="fr-FR" sz="1600" b="0" i="0" u="none" strike="noStrike" kern="1200" cap="none" spc="0" normalizeH="0" baseline="0" noProof="0" dirty="0">
                <a:ln>
                  <a:noFill/>
                </a:ln>
                <a:solidFill>
                  <a:srgbClr val="3D5A70"/>
                </a:solidFill>
                <a:effectLst/>
                <a:uLnTx/>
                <a:uFillTx/>
                <a:latin typeface="Calibri" panose="020F0502020204030204"/>
                <a:ea typeface="+mn-ea"/>
                <a:cs typeface="Arial" panose="020B0604020202020204" pitchFamily="34" charset="0"/>
              </a:rPr>
              <a:t>Orientation des patients </a:t>
            </a:r>
            <a:r>
              <a:rPr kumimoji="0" lang="fr-FR" sz="1600" b="0" i="1" u="none" strike="noStrike" kern="1200" cap="none" spc="0" normalizeH="0" baseline="0" noProof="0" dirty="0">
                <a:ln>
                  <a:noFill/>
                </a:ln>
                <a:solidFill>
                  <a:srgbClr val="3D5A70"/>
                </a:solidFill>
                <a:effectLst/>
                <a:uLnTx/>
                <a:uFillTx/>
                <a:latin typeface="Calibri" panose="020F0502020204030204"/>
                <a:ea typeface="+mn-ea"/>
                <a:cs typeface="Arial" panose="020B0604020202020204" pitchFamily="34" charset="0"/>
              </a:rPr>
              <a:t>– tableau visible uniquement par des personnes rattachées à un CRRA</a:t>
            </a:r>
          </a:p>
          <a:p>
            <a:pPr marL="715963" marR="0" lvl="0" indent="-285750" algn="l" defTabSz="914400" rtl="0" eaLnBrk="1" fontAlgn="auto" latinLnBrk="0" hangingPunct="1">
              <a:lnSpc>
                <a:spcPct val="100000"/>
              </a:lnSpc>
              <a:spcBef>
                <a:spcPts val="800"/>
              </a:spcBef>
              <a:spcAft>
                <a:spcPts val="300"/>
              </a:spcAft>
              <a:buClrTx/>
              <a:buSzTx/>
              <a:buFont typeface="Wingdings" panose="05000000000000000000" pitchFamily="2" charset="2"/>
              <a:buChar char="v"/>
              <a:tabLst/>
              <a:defRPr/>
            </a:pPr>
            <a:r>
              <a:rPr kumimoji="0" lang="fr-FR" sz="1600" b="0" i="0" u="none" strike="noStrike" kern="1200" cap="none" spc="0" normalizeH="0" baseline="0" noProof="0" dirty="0">
                <a:ln>
                  <a:noFill/>
                </a:ln>
                <a:solidFill>
                  <a:srgbClr val="3D5A70"/>
                </a:solidFill>
                <a:effectLst/>
                <a:uLnTx/>
                <a:uFillTx/>
                <a:latin typeface="Calibri" panose="020F0502020204030204"/>
                <a:ea typeface="+mn-ea"/>
                <a:cs typeface="Arial" panose="020B0604020202020204" pitchFamily="34" charset="0"/>
              </a:rPr>
              <a:t>Etablissement receveur</a:t>
            </a:r>
          </a:p>
          <a:p>
            <a:pPr marL="715963" marR="0" lvl="0" indent="-285750" algn="l" defTabSz="914400" rtl="0" eaLnBrk="1" fontAlgn="auto" latinLnBrk="0" hangingPunct="1">
              <a:lnSpc>
                <a:spcPct val="100000"/>
              </a:lnSpc>
              <a:spcBef>
                <a:spcPts val="800"/>
              </a:spcBef>
              <a:spcAft>
                <a:spcPts val="300"/>
              </a:spcAft>
              <a:buClrTx/>
              <a:buSzTx/>
              <a:buFont typeface="Wingdings" panose="05000000000000000000" pitchFamily="2" charset="2"/>
              <a:buChar char="v"/>
              <a:tabLst/>
              <a:defRPr/>
            </a:pPr>
            <a:r>
              <a:rPr kumimoji="0" lang="fr-FR" sz="1600" b="0" i="0" u="none" strike="noStrike" kern="1200" cap="none" spc="0" normalizeH="0" baseline="0" noProof="0" dirty="0">
                <a:ln>
                  <a:noFill/>
                </a:ln>
                <a:solidFill>
                  <a:srgbClr val="3D5A70"/>
                </a:solidFill>
                <a:effectLst/>
                <a:uLnTx/>
                <a:uFillTx/>
                <a:latin typeface="Calibri" panose="020F0502020204030204"/>
                <a:ea typeface="+mn-ea"/>
                <a:cs typeface="Arial" panose="020B0604020202020204" pitchFamily="34" charset="0"/>
              </a:rPr>
              <a:t>Etat de la prise en charge</a:t>
            </a:r>
          </a:p>
        </p:txBody>
      </p:sp>
      <p:sp>
        <p:nvSpPr>
          <p:cNvPr id="6" name="Titre 1">
            <a:extLst>
              <a:ext uri="{FF2B5EF4-FFF2-40B4-BE49-F238E27FC236}">
                <a16:creationId xmlns:a16="http://schemas.microsoft.com/office/drawing/2014/main" id="{468527AD-DB58-4D45-8F01-AD4663FC52EC}"/>
              </a:ext>
            </a:extLst>
          </p:cNvPr>
          <p:cNvSpPr txBox="1">
            <a:spLocks/>
          </p:cNvSpPr>
          <p:nvPr/>
        </p:nvSpPr>
        <p:spPr>
          <a:xfrm>
            <a:off x="2542013" y="311421"/>
            <a:ext cx="8283316"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lang="fr-FR" sz="4400" b="1" kern="1200" dirty="0">
                <a:solidFill>
                  <a:schemeClr val="tx2"/>
                </a:solidFill>
                <a:latin typeface="Ample" charset="0"/>
                <a:ea typeface="Ample" charset="0"/>
                <a:cs typeface="Ample"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3600" b="1" i="0" u="none" strike="noStrike" kern="1200" cap="none" spc="0" normalizeH="0" baseline="0" noProof="0" dirty="0">
                <a:ln>
                  <a:noFill/>
                </a:ln>
                <a:solidFill>
                  <a:srgbClr val="36576C"/>
                </a:solidFill>
                <a:effectLst/>
                <a:uLnTx/>
                <a:uFillTx/>
                <a:latin typeface="Ample"/>
                <a:cs typeface="Arial" panose="020B0604020202020204" pitchFamily="34" charset="0"/>
              </a:rPr>
              <a:t>Les fonctionnalités (2/2)</a:t>
            </a:r>
            <a:br>
              <a:rPr kumimoji="0" lang="fr-FR" sz="3600" b="1" i="0" u="none" strike="noStrike" kern="1200" cap="none" spc="0" normalizeH="0" baseline="0" noProof="0" dirty="0">
                <a:ln>
                  <a:noFill/>
                </a:ln>
                <a:solidFill>
                  <a:srgbClr val="36576C"/>
                </a:solidFill>
                <a:effectLst/>
                <a:uLnTx/>
                <a:uFillTx/>
                <a:latin typeface="Ample"/>
                <a:cs typeface="Arial" panose="020B0604020202020204" pitchFamily="34" charset="0"/>
              </a:rPr>
            </a:br>
            <a:r>
              <a:rPr kumimoji="0" lang="fr-FR" sz="2000" b="0" i="0" u="none" strike="noStrike" kern="1200" cap="none" spc="0" normalizeH="0" baseline="0" noProof="0" dirty="0">
                <a:ln>
                  <a:noFill/>
                </a:ln>
                <a:solidFill>
                  <a:srgbClr val="639FCC"/>
                </a:solidFill>
                <a:effectLst/>
                <a:uLnTx/>
                <a:uFillTx/>
                <a:latin typeface="Ample"/>
                <a:cs typeface="Arial" charset="0"/>
              </a:rPr>
              <a:t>Le nouvel onglet TABLEAU DE BORD</a:t>
            </a:r>
            <a:endParaRPr kumimoji="0" lang="fr-FR" sz="3000" b="0" i="0" u="none" strike="noStrike" kern="1200" cap="none" spc="0" normalizeH="0" baseline="0" noProof="0" dirty="0">
              <a:ln>
                <a:noFill/>
              </a:ln>
              <a:solidFill>
                <a:srgbClr val="36576C"/>
              </a:solidFill>
              <a:effectLst/>
              <a:uLnTx/>
              <a:uFillTx/>
              <a:latin typeface="Ample"/>
              <a:cs typeface="Arial" panose="020B0604020202020204" pitchFamily="34" charset="0"/>
            </a:endParaRPr>
          </a:p>
        </p:txBody>
      </p:sp>
      <p:sp>
        <p:nvSpPr>
          <p:cNvPr id="5" name="Shape 4279">
            <a:extLst>
              <a:ext uri="{FF2B5EF4-FFF2-40B4-BE49-F238E27FC236}">
                <a16:creationId xmlns:a16="http://schemas.microsoft.com/office/drawing/2014/main" id="{51E8B74C-09B2-465C-992C-FAD3537A8269}"/>
              </a:ext>
            </a:extLst>
          </p:cNvPr>
          <p:cNvSpPr>
            <a:spLocks noChangeAspect="1"/>
          </p:cNvSpPr>
          <p:nvPr/>
        </p:nvSpPr>
        <p:spPr>
          <a:xfrm>
            <a:off x="10429329" y="578202"/>
            <a:ext cx="792000" cy="792000"/>
          </a:xfrm>
          <a:custGeom>
            <a:avLst/>
            <a:gdLst/>
            <a:ahLst/>
            <a:cxnLst/>
            <a:rect l="0" t="0" r="0" b="0"/>
            <a:pathLst>
              <a:path w="120000" h="120000" extrusionOk="0">
                <a:moveTo>
                  <a:pt x="59516" y="42985"/>
                </a:moveTo>
                <a:cubicBezTo>
                  <a:pt x="52741" y="42985"/>
                  <a:pt x="45483" y="46567"/>
                  <a:pt x="45483" y="55970"/>
                </a:cubicBezTo>
                <a:cubicBezTo>
                  <a:pt x="45483" y="57761"/>
                  <a:pt x="44032" y="59104"/>
                  <a:pt x="42580" y="59104"/>
                </a:cubicBezTo>
                <a:cubicBezTo>
                  <a:pt x="40645" y="59104"/>
                  <a:pt x="39193" y="57761"/>
                  <a:pt x="39193" y="55970"/>
                </a:cubicBezTo>
                <a:cubicBezTo>
                  <a:pt x="39193" y="42985"/>
                  <a:pt x="49838" y="37164"/>
                  <a:pt x="59516" y="37164"/>
                </a:cubicBezTo>
                <a:cubicBezTo>
                  <a:pt x="60967" y="37164"/>
                  <a:pt x="62419" y="38507"/>
                  <a:pt x="62419" y="39850"/>
                </a:cubicBezTo>
                <a:cubicBezTo>
                  <a:pt x="62419" y="41641"/>
                  <a:pt x="60967" y="42985"/>
                  <a:pt x="59516" y="42985"/>
                </a:cubicBezTo>
                <a:close/>
                <a:moveTo>
                  <a:pt x="60483" y="28656"/>
                </a:moveTo>
                <a:cubicBezTo>
                  <a:pt x="40161" y="28656"/>
                  <a:pt x="30967" y="42985"/>
                  <a:pt x="30967" y="56417"/>
                </a:cubicBezTo>
                <a:cubicBezTo>
                  <a:pt x="30967" y="64925"/>
                  <a:pt x="34838" y="69850"/>
                  <a:pt x="38225" y="74328"/>
                </a:cubicBezTo>
                <a:cubicBezTo>
                  <a:pt x="42580" y="79253"/>
                  <a:pt x="46935" y="84626"/>
                  <a:pt x="46935" y="97611"/>
                </a:cubicBezTo>
                <a:cubicBezTo>
                  <a:pt x="46935" y="100298"/>
                  <a:pt x="49354" y="102537"/>
                  <a:pt x="52258" y="102537"/>
                </a:cubicBezTo>
                <a:cubicBezTo>
                  <a:pt x="68225" y="102537"/>
                  <a:pt x="68225" y="102537"/>
                  <a:pt x="68225" y="102537"/>
                </a:cubicBezTo>
                <a:cubicBezTo>
                  <a:pt x="71129" y="102537"/>
                  <a:pt x="73548" y="100298"/>
                  <a:pt x="73548" y="97611"/>
                </a:cubicBezTo>
                <a:cubicBezTo>
                  <a:pt x="73548" y="84626"/>
                  <a:pt x="77903" y="79253"/>
                  <a:pt x="82258" y="74328"/>
                </a:cubicBezTo>
                <a:cubicBezTo>
                  <a:pt x="85645" y="69850"/>
                  <a:pt x="89516" y="64925"/>
                  <a:pt x="89516" y="56417"/>
                </a:cubicBezTo>
                <a:cubicBezTo>
                  <a:pt x="89516" y="42985"/>
                  <a:pt x="80322" y="28656"/>
                  <a:pt x="60483" y="28656"/>
                </a:cubicBezTo>
                <a:close/>
                <a:moveTo>
                  <a:pt x="91935" y="9402"/>
                </a:moveTo>
                <a:cubicBezTo>
                  <a:pt x="90000" y="8059"/>
                  <a:pt x="87096" y="8955"/>
                  <a:pt x="86129" y="10746"/>
                </a:cubicBezTo>
                <a:cubicBezTo>
                  <a:pt x="80322" y="19701"/>
                  <a:pt x="80322" y="19701"/>
                  <a:pt x="80322" y="19701"/>
                </a:cubicBezTo>
                <a:cubicBezTo>
                  <a:pt x="79354" y="21492"/>
                  <a:pt x="79838" y="24179"/>
                  <a:pt x="82258" y="25074"/>
                </a:cubicBezTo>
                <a:cubicBezTo>
                  <a:pt x="82741" y="25522"/>
                  <a:pt x="83709" y="25522"/>
                  <a:pt x="84193" y="25522"/>
                </a:cubicBezTo>
                <a:cubicBezTo>
                  <a:pt x="85645" y="25522"/>
                  <a:pt x="87096" y="25074"/>
                  <a:pt x="88064" y="23731"/>
                </a:cubicBezTo>
                <a:cubicBezTo>
                  <a:pt x="93870" y="14776"/>
                  <a:pt x="93870" y="14776"/>
                  <a:pt x="93870" y="14776"/>
                </a:cubicBezTo>
                <a:cubicBezTo>
                  <a:pt x="94838" y="12985"/>
                  <a:pt x="94354" y="10298"/>
                  <a:pt x="91935" y="9402"/>
                </a:cubicBezTo>
                <a:close/>
                <a:moveTo>
                  <a:pt x="116612" y="56865"/>
                </a:moveTo>
                <a:cubicBezTo>
                  <a:pt x="108387" y="56865"/>
                  <a:pt x="108387" y="56865"/>
                  <a:pt x="108387" y="56865"/>
                </a:cubicBezTo>
                <a:cubicBezTo>
                  <a:pt x="106451" y="56865"/>
                  <a:pt x="104516" y="58208"/>
                  <a:pt x="104516" y="60000"/>
                </a:cubicBezTo>
                <a:cubicBezTo>
                  <a:pt x="104516" y="62238"/>
                  <a:pt x="106451" y="63582"/>
                  <a:pt x="108387" y="63582"/>
                </a:cubicBezTo>
                <a:cubicBezTo>
                  <a:pt x="116612" y="63582"/>
                  <a:pt x="116612" y="63582"/>
                  <a:pt x="116612" y="63582"/>
                </a:cubicBezTo>
                <a:cubicBezTo>
                  <a:pt x="118548" y="63582"/>
                  <a:pt x="120000" y="62238"/>
                  <a:pt x="120000" y="60000"/>
                </a:cubicBezTo>
                <a:cubicBezTo>
                  <a:pt x="120000" y="58208"/>
                  <a:pt x="118548" y="56865"/>
                  <a:pt x="116612" y="56865"/>
                </a:cubicBezTo>
                <a:close/>
                <a:moveTo>
                  <a:pt x="102096" y="41641"/>
                </a:moveTo>
                <a:cubicBezTo>
                  <a:pt x="102580" y="41641"/>
                  <a:pt x="103064" y="41194"/>
                  <a:pt x="103548" y="40746"/>
                </a:cubicBezTo>
                <a:cubicBezTo>
                  <a:pt x="112258" y="36716"/>
                  <a:pt x="112258" y="36716"/>
                  <a:pt x="112258" y="36716"/>
                </a:cubicBezTo>
                <a:cubicBezTo>
                  <a:pt x="113709" y="35373"/>
                  <a:pt x="114677" y="33582"/>
                  <a:pt x="113225" y="31791"/>
                </a:cubicBezTo>
                <a:cubicBezTo>
                  <a:pt x="112258" y="30000"/>
                  <a:pt x="110322" y="29552"/>
                  <a:pt x="108387" y="30447"/>
                </a:cubicBezTo>
                <a:cubicBezTo>
                  <a:pt x="100161" y="34925"/>
                  <a:pt x="100161" y="34925"/>
                  <a:pt x="100161" y="34925"/>
                </a:cubicBezTo>
                <a:cubicBezTo>
                  <a:pt x="98225" y="35820"/>
                  <a:pt x="97741" y="38059"/>
                  <a:pt x="98709" y="39850"/>
                </a:cubicBezTo>
                <a:cubicBezTo>
                  <a:pt x="99677" y="40746"/>
                  <a:pt x="100645" y="41641"/>
                  <a:pt x="102096" y="41641"/>
                </a:cubicBezTo>
                <a:close/>
                <a:moveTo>
                  <a:pt x="107903" y="82388"/>
                </a:moveTo>
                <a:cubicBezTo>
                  <a:pt x="103548" y="80149"/>
                  <a:pt x="103548" y="80149"/>
                  <a:pt x="103548" y="80149"/>
                </a:cubicBezTo>
                <a:cubicBezTo>
                  <a:pt x="102096" y="79253"/>
                  <a:pt x="100161" y="79701"/>
                  <a:pt x="99193" y="81044"/>
                </a:cubicBezTo>
                <a:cubicBezTo>
                  <a:pt x="98225" y="82388"/>
                  <a:pt x="98709" y="84179"/>
                  <a:pt x="100645" y="85074"/>
                </a:cubicBezTo>
                <a:cubicBezTo>
                  <a:pt x="105000" y="87313"/>
                  <a:pt x="105000" y="87313"/>
                  <a:pt x="105000" y="87313"/>
                </a:cubicBezTo>
                <a:cubicBezTo>
                  <a:pt x="105000" y="87761"/>
                  <a:pt x="105967" y="87761"/>
                  <a:pt x="106451" y="87761"/>
                </a:cubicBezTo>
                <a:cubicBezTo>
                  <a:pt x="107419" y="87761"/>
                  <a:pt x="108387" y="87313"/>
                  <a:pt x="108870" y="86417"/>
                </a:cubicBezTo>
                <a:cubicBezTo>
                  <a:pt x="109838" y="85074"/>
                  <a:pt x="109354" y="83283"/>
                  <a:pt x="107903" y="82388"/>
                </a:cubicBezTo>
                <a:close/>
                <a:moveTo>
                  <a:pt x="60483" y="19701"/>
                </a:moveTo>
                <a:cubicBezTo>
                  <a:pt x="62903" y="19701"/>
                  <a:pt x="64354" y="17910"/>
                  <a:pt x="64354" y="15671"/>
                </a:cubicBezTo>
                <a:cubicBezTo>
                  <a:pt x="64354" y="4029"/>
                  <a:pt x="64354" y="4029"/>
                  <a:pt x="64354" y="4029"/>
                </a:cubicBezTo>
                <a:cubicBezTo>
                  <a:pt x="64354" y="1791"/>
                  <a:pt x="62903" y="0"/>
                  <a:pt x="60483" y="0"/>
                </a:cubicBezTo>
                <a:cubicBezTo>
                  <a:pt x="57580" y="0"/>
                  <a:pt x="56129" y="1791"/>
                  <a:pt x="56129" y="4029"/>
                </a:cubicBezTo>
                <a:cubicBezTo>
                  <a:pt x="56129" y="15671"/>
                  <a:pt x="56129" y="15671"/>
                  <a:pt x="56129" y="15671"/>
                </a:cubicBezTo>
                <a:cubicBezTo>
                  <a:pt x="56129" y="17910"/>
                  <a:pt x="57580" y="19701"/>
                  <a:pt x="60483" y="19701"/>
                </a:cubicBezTo>
                <a:close/>
                <a:moveTo>
                  <a:pt x="15967" y="60000"/>
                </a:moveTo>
                <a:cubicBezTo>
                  <a:pt x="15967" y="58208"/>
                  <a:pt x="14032" y="56865"/>
                  <a:pt x="12096" y="56865"/>
                </a:cubicBezTo>
                <a:cubicBezTo>
                  <a:pt x="3870" y="56865"/>
                  <a:pt x="3870" y="56865"/>
                  <a:pt x="3870" y="56865"/>
                </a:cubicBezTo>
                <a:cubicBezTo>
                  <a:pt x="1935" y="56865"/>
                  <a:pt x="0" y="58208"/>
                  <a:pt x="0" y="60000"/>
                </a:cubicBezTo>
                <a:cubicBezTo>
                  <a:pt x="0" y="62238"/>
                  <a:pt x="1935" y="63582"/>
                  <a:pt x="3870" y="63582"/>
                </a:cubicBezTo>
                <a:cubicBezTo>
                  <a:pt x="12096" y="63582"/>
                  <a:pt x="12096" y="63582"/>
                  <a:pt x="12096" y="63582"/>
                </a:cubicBezTo>
                <a:cubicBezTo>
                  <a:pt x="14032" y="63582"/>
                  <a:pt x="15967" y="62238"/>
                  <a:pt x="15967" y="60000"/>
                </a:cubicBezTo>
                <a:close/>
                <a:moveTo>
                  <a:pt x="16935" y="80149"/>
                </a:moveTo>
                <a:cubicBezTo>
                  <a:pt x="12580" y="82388"/>
                  <a:pt x="12580" y="82388"/>
                  <a:pt x="12580" y="82388"/>
                </a:cubicBezTo>
                <a:cubicBezTo>
                  <a:pt x="11129" y="83283"/>
                  <a:pt x="10645" y="85074"/>
                  <a:pt x="11612" y="86417"/>
                </a:cubicBezTo>
                <a:cubicBezTo>
                  <a:pt x="12096" y="87313"/>
                  <a:pt x="13064" y="87761"/>
                  <a:pt x="14032" y="87761"/>
                </a:cubicBezTo>
                <a:cubicBezTo>
                  <a:pt x="14516" y="87761"/>
                  <a:pt x="15483" y="87761"/>
                  <a:pt x="15483" y="87313"/>
                </a:cubicBezTo>
                <a:cubicBezTo>
                  <a:pt x="19838" y="85074"/>
                  <a:pt x="19838" y="85074"/>
                  <a:pt x="19838" y="85074"/>
                </a:cubicBezTo>
                <a:cubicBezTo>
                  <a:pt x="21774" y="84179"/>
                  <a:pt x="22258" y="82388"/>
                  <a:pt x="21290" y="81044"/>
                </a:cubicBezTo>
                <a:cubicBezTo>
                  <a:pt x="20322" y="79701"/>
                  <a:pt x="18387" y="79253"/>
                  <a:pt x="16935" y="80149"/>
                </a:cubicBezTo>
                <a:close/>
                <a:moveTo>
                  <a:pt x="65806" y="114179"/>
                </a:moveTo>
                <a:cubicBezTo>
                  <a:pt x="54677" y="114179"/>
                  <a:pt x="54677" y="114179"/>
                  <a:pt x="54677" y="114179"/>
                </a:cubicBezTo>
                <a:cubicBezTo>
                  <a:pt x="52741" y="114179"/>
                  <a:pt x="51290" y="115522"/>
                  <a:pt x="51290" y="117313"/>
                </a:cubicBezTo>
                <a:cubicBezTo>
                  <a:pt x="51290" y="118656"/>
                  <a:pt x="52741" y="120000"/>
                  <a:pt x="54677" y="120000"/>
                </a:cubicBezTo>
                <a:cubicBezTo>
                  <a:pt x="65806" y="120000"/>
                  <a:pt x="65806" y="120000"/>
                  <a:pt x="65806" y="120000"/>
                </a:cubicBezTo>
                <a:cubicBezTo>
                  <a:pt x="67741" y="120000"/>
                  <a:pt x="69193" y="118656"/>
                  <a:pt x="69193" y="117313"/>
                </a:cubicBezTo>
                <a:cubicBezTo>
                  <a:pt x="69193" y="115522"/>
                  <a:pt x="67741" y="114179"/>
                  <a:pt x="65806" y="114179"/>
                </a:cubicBezTo>
                <a:close/>
                <a:moveTo>
                  <a:pt x="69193" y="105671"/>
                </a:moveTo>
                <a:cubicBezTo>
                  <a:pt x="51290" y="105671"/>
                  <a:pt x="51290" y="105671"/>
                  <a:pt x="51290" y="105671"/>
                </a:cubicBezTo>
                <a:cubicBezTo>
                  <a:pt x="49354" y="105671"/>
                  <a:pt x="48387" y="107014"/>
                  <a:pt x="48387" y="108358"/>
                </a:cubicBezTo>
                <a:cubicBezTo>
                  <a:pt x="48387" y="110149"/>
                  <a:pt x="49354" y="111492"/>
                  <a:pt x="51290" y="111492"/>
                </a:cubicBezTo>
                <a:cubicBezTo>
                  <a:pt x="69193" y="111492"/>
                  <a:pt x="69193" y="111492"/>
                  <a:pt x="69193" y="111492"/>
                </a:cubicBezTo>
                <a:cubicBezTo>
                  <a:pt x="71129" y="111492"/>
                  <a:pt x="72096" y="110149"/>
                  <a:pt x="72096" y="108358"/>
                </a:cubicBezTo>
                <a:cubicBezTo>
                  <a:pt x="72096" y="107014"/>
                  <a:pt x="71129" y="105671"/>
                  <a:pt x="69193" y="105671"/>
                </a:cubicBezTo>
                <a:close/>
                <a:moveTo>
                  <a:pt x="20322" y="34925"/>
                </a:moveTo>
                <a:cubicBezTo>
                  <a:pt x="12096" y="30447"/>
                  <a:pt x="12096" y="30447"/>
                  <a:pt x="12096" y="30447"/>
                </a:cubicBezTo>
                <a:cubicBezTo>
                  <a:pt x="10161" y="29552"/>
                  <a:pt x="8225" y="30000"/>
                  <a:pt x="7258" y="31791"/>
                </a:cubicBezTo>
                <a:cubicBezTo>
                  <a:pt x="5806" y="33582"/>
                  <a:pt x="6774" y="35373"/>
                  <a:pt x="8225" y="36716"/>
                </a:cubicBezTo>
                <a:cubicBezTo>
                  <a:pt x="16935" y="40746"/>
                  <a:pt x="16935" y="40746"/>
                  <a:pt x="16935" y="40746"/>
                </a:cubicBezTo>
                <a:cubicBezTo>
                  <a:pt x="17419" y="41194"/>
                  <a:pt x="17903" y="41641"/>
                  <a:pt x="18387" y="41641"/>
                </a:cubicBezTo>
                <a:cubicBezTo>
                  <a:pt x="19838" y="41641"/>
                  <a:pt x="20806" y="40746"/>
                  <a:pt x="21774" y="39850"/>
                </a:cubicBezTo>
                <a:cubicBezTo>
                  <a:pt x="22741" y="38059"/>
                  <a:pt x="22258" y="35820"/>
                  <a:pt x="20322" y="34925"/>
                </a:cubicBezTo>
                <a:close/>
                <a:moveTo>
                  <a:pt x="36290" y="25522"/>
                </a:moveTo>
                <a:cubicBezTo>
                  <a:pt x="36774" y="25522"/>
                  <a:pt x="37741" y="25522"/>
                  <a:pt x="38225" y="25074"/>
                </a:cubicBezTo>
                <a:cubicBezTo>
                  <a:pt x="40645" y="24179"/>
                  <a:pt x="41129" y="21492"/>
                  <a:pt x="40161" y="19701"/>
                </a:cubicBezTo>
                <a:cubicBezTo>
                  <a:pt x="34354" y="10746"/>
                  <a:pt x="34354" y="10746"/>
                  <a:pt x="34354" y="10746"/>
                </a:cubicBezTo>
                <a:cubicBezTo>
                  <a:pt x="33387" y="8955"/>
                  <a:pt x="30483" y="8059"/>
                  <a:pt x="28548" y="9402"/>
                </a:cubicBezTo>
                <a:cubicBezTo>
                  <a:pt x="26129" y="10298"/>
                  <a:pt x="25645" y="12985"/>
                  <a:pt x="26612" y="14776"/>
                </a:cubicBezTo>
                <a:cubicBezTo>
                  <a:pt x="32419" y="23731"/>
                  <a:pt x="32419" y="23731"/>
                  <a:pt x="32419" y="23731"/>
                </a:cubicBezTo>
                <a:cubicBezTo>
                  <a:pt x="33387" y="25074"/>
                  <a:pt x="34838" y="25522"/>
                  <a:pt x="36290" y="25522"/>
                </a:cubicBezTo>
                <a:close/>
              </a:path>
            </a:pathLst>
          </a:custGeom>
          <a:solidFill>
            <a:srgbClr val="FFC000"/>
          </a:solidFill>
          <a:ln>
            <a:noFill/>
          </a:ln>
        </p:spPr>
        <p:txBody>
          <a:bodyPr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36A43BF9-5791-4D0E-B1DD-4D16833A81AE}"/>
              </a:ext>
            </a:extLst>
          </p:cNvPr>
          <p:cNvSpPr/>
          <p:nvPr/>
        </p:nvSpPr>
        <p:spPr>
          <a:xfrm>
            <a:off x="8437550" y="3476827"/>
            <a:ext cx="2916250" cy="830997"/>
          </a:xfrm>
          <a:prstGeom prst="rect">
            <a:avLst/>
          </a:prstGeom>
          <a:solidFill>
            <a:schemeClr val="accent1">
              <a:lumMod val="20000"/>
              <a:lumOff val="80000"/>
            </a:schemeClr>
          </a:solidFill>
          <a:effectLst>
            <a:outerShdw blurRad="50800" dist="38100" dir="2700000" algn="tl" rotWithShape="0">
              <a:prstClr val="black">
                <a:alpha val="40000"/>
              </a:prstClr>
            </a:outerShdw>
          </a:effectLst>
        </p:spPr>
        <p:txBody>
          <a:bodyPr wrap="square" lIns="91440" tIns="45720" rIns="91440" bIns="45720" anchor="t">
            <a:spAutoFit/>
          </a:bodyPr>
          <a:lstStyle/>
          <a:p>
            <a:pPr marL="0" marR="0" lvl="0" indent="0" algn="just" defTabSz="914400" rtl="0" eaLnBrk="1" fontAlgn="auto" latinLnBrk="0" hangingPunct="1">
              <a:lnSpc>
                <a:spcPct val="100000"/>
              </a:lnSpc>
              <a:spcBef>
                <a:spcPts val="0"/>
              </a:spcBef>
              <a:spcAft>
                <a:spcPts val="300"/>
              </a:spcAft>
              <a:buClrTx/>
              <a:buSzTx/>
              <a:buFontTx/>
              <a:buNone/>
              <a:tabLst/>
              <a:defRPr/>
            </a:pPr>
            <a:r>
              <a:rPr kumimoji="0" lang="fr-FR" sz="1200" b="1" i="1" u="none" strike="noStrike" kern="1200" cap="none" spc="0" normalizeH="0" baseline="0" noProof="0" dirty="0">
                <a:ln>
                  <a:noFill/>
                </a:ln>
                <a:solidFill>
                  <a:srgbClr val="1269B0">
                    <a:lumMod val="50000"/>
                  </a:srgbClr>
                </a:solidFill>
                <a:effectLst/>
                <a:uLnTx/>
                <a:uFillTx/>
                <a:latin typeface="Calibri Light" panose="020F0302020204030204" pitchFamily="34" charset="0"/>
                <a:ea typeface="+mn-ea"/>
                <a:cs typeface="Calibri Light" panose="020F0302020204030204" pitchFamily="34" charset="0"/>
              </a:rPr>
              <a:t>A noter : </a:t>
            </a:r>
            <a:r>
              <a:rPr kumimoji="0" lang="fr-FR" sz="1200" b="0" i="1" u="none" strike="noStrike" kern="1200" cap="none" spc="0" normalizeH="0" baseline="0" noProof="0" dirty="0">
                <a:ln>
                  <a:noFill/>
                </a:ln>
                <a:solidFill>
                  <a:srgbClr val="1269B0">
                    <a:lumMod val="50000"/>
                  </a:srgbClr>
                </a:solidFill>
                <a:effectLst/>
                <a:uLnTx/>
                <a:uFillTx/>
                <a:latin typeface="Calibri Light" panose="020F0302020204030204" pitchFamily="34" charset="0"/>
                <a:ea typeface="+mn-ea"/>
                <a:cs typeface="Calibri Light" panose="020F0302020204030204" pitchFamily="34" charset="0"/>
              </a:rPr>
              <a:t>Il est possible à tout moment d’extraire les données des tableaux 1, 3 et 4 au format EXCEL ou PDF, permettant alors de figer la situation de la crise à un instant T.</a:t>
            </a:r>
          </a:p>
        </p:txBody>
      </p:sp>
      <p:grpSp>
        <p:nvGrpSpPr>
          <p:cNvPr id="9" name="Groupe 8">
            <a:extLst>
              <a:ext uri="{FF2B5EF4-FFF2-40B4-BE49-F238E27FC236}">
                <a16:creationId xmlns:a16="http://schemas.microsoft.com/office/drawing/2014/main" id="{0AD36CD0-D232-4B34-964F-D668B4154A93}"/>
              </a:ext>
            </a:extLst>
          </p:cNvPr>
          <p:cNvGrpSpPr/>
          <p:nvPr/>
        </p:nvGrpSpPr>
        <p:grpSpPr>
          <a:xfrm>
            <a:off x="1204404" y="4574606"/>
            <a:ext cx="9783191" cy="1980000"/>
            <a:chOff x="1204404" y="4524575"/>
            <a:chExt cx="9783191" cy="1980000"/>
          </a:xfrm>
          <a:effectLst>
            <a:outerShdw blurRad="50800" dist="38100" dir="2700000" algn="tl" rotWithShape="0">
              <a:prstClr val="black">
                <a:alpha val="40000"/>
              </a:prstClr>
            </a:outerShdw>
          </a:effectLst>
        </p:grpSpPr>
        <p:grpSp>
          <p:nvGrpSpPr>
            <p:cNvPr id="8" name="Groupe 7">
              <a:extLst>
                <a:ext uri="{FF2B5EF4-FFF2-40B4-BE49-F238E27FC236}">
                  <a16:creationId xmlns:a16="http://schemas.microsoft.com/office/drawing/2014/main" id="{E8C0842B-01D3-483F-B26C-243500B8AA98}"/>
                </a:ext>
              </a:extLst>
            </p:cNvPr>
            <p:cNvGrpSpPr>
              <a:grpSpLocks noChangeAspect="1"/>
            </p:cNvGrpSpPr>
            <p:nvPr/>
          </p:nvGrpSpPr>
          <p:grpSpPr>
            <a:xfrm>
              <a:off x="1204404" y="4524575"/>
              <a:ext cx="9783191" cy="1980000"/>
              <a:chOff x="0" y="2618108"/>
              <a:chExt cx="8013246" cy="1621784"/>
            </a:xfrm>
          </p:grpSpPr>
          <p:pic>
            <p:nvPicPr>
              <p:cNvPr id="2" name="Image 1">
                <a:extLst>
                  <a:ext uri="{FF2B5EF4-FFF2-40B4-BE49-F238E27FC236}">
                    <a16:creationId xmlns:a16="http://schemas.microsoft.com/office/drawing/2014/main" id="{A2EAD47F-4E1E-4AB0-85AD-8E6250016CBF}"/>
                  </a:ext>
                </a:extLst>
              </p:cNvPr>
              <p:cNvPicPr>
                <a:picLocks noChangeAspect="1"/>
              </p:cNvPicPr>
              <p:nvPr/>
            </p:nvPicPr>
            <p:blipFill rotWithShape="1">
              <a:blip r:embed="rId2"/>
              <a:srcRect l="83801"/>
              <a:stretch/>
            </p:blipFill>
            <p:spPr>
              <a:xfrm>
                <a:off x="6038266" y="2618108"/>
                <a:ext cx="1974980" cy="1621784"/>
              </a:xfrm>
              <a:prstGeom prst="rect">
                <a:avLst/>
              </a:prstGeom>
            </p:spPr>
          </p:pic>
          <p:pic>
            <p:nvPicPr>
              <p:cNvPr id="3" name="Image 2">
                <a:extLst>
                  <a:ext uri="{FF2B5EF4-FFF2-40B4-BE49-F238E27FC236}">
                    <a16:creationId xmlns:a16="http://schemas.microsoft.com/office/drawing/2014/main" id="{2166F7FE-D2A1-4364-BCEF-BD761731AC2C}"/>
                  </a:ext>
                </a:extLst>
              </p:cNvPr>
              <p:cNvPicPr>
                <a:picLocks noChangeAspect="1"/>
              </p:cNvPicPr>
              <p:nvPr/>
            </p:nvPicPr>
            <p:blipFill rotWithShape="1">
              <a:blip r:embed="rId2"/>
              <a:srcRect r="48801"/>
              <a:stretch/>
            </p:blipFill>
            <p:spPr>
              <a:xfrm>
                <a:off x="0" y="2618108"/>
                <a:ext cx="6242180" cy="1621784"/>
              </a:xfrm>
              <a:prstGeom prst="rect">
                <a:avLst/>
              </a:prstGeom>
            </p:spPr>
          </p:pic>
        </p:grpSp>
        <p:sp>
          <p:nvSpPr>
            <p:cNvPr id="10" name="Rectangle 9">
              <a:extLst>
                <a:ext uri="{FF2B5EF4-FFF2-40B4-BE49-F238E27FC236}">
                  <a16:creationId xmlns:a16="http://schemas.microsoft.com/office/drawing/2014/main" id="{C045AD72-04EE-4871-A0B6-7F711B4CE233}"/>
                </a:ext>
              </a:extLst>
            </p:cNvPr>
            <p:cNvSpPr/>
            <p:nvPr/>
          </p:nvSpPr>
          <p:spPr>
            <a:xfrm>
              <a:off x="4962522" y="5378117"/>
              <a:ext cx="1427795" cy="373225"/>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marL="0" marR="0" lvl="0" indent="-850900" algn="just" defTabSz="914400" rtl="0" eaLnBrk="1" fontAlgn="auto" latinLnBrk="0" hangingPunct="1">
                <a:lnSpc>
                  <a:spcPct val="100000"/>
                </a:lnSpc>
                <a:spcBef>
                  <a:spcPts val="0"/>
                </a:spcBef>
                <a:spcAft>
                  <a:spcPts val="0"/>
                </a:spcAft>
                <a:buClrTx/>
                <a:buSzTx/>
                <a:buFontTx/>
                <a:buNone/>
                <a:tabLst>
                  <a:tab pos="1968500" algn="l"/>
                </a:tabLst>
                <a:defRPr/>
              </a:pPr>
              <a:endParaRPr kumimoji="0" lang="fr-FR" sz="2400" b="1" i="0" u="none" strike="noStrike" kern="1200" cap="none" spc="0" normalizeH="0" baseline="0" noProof="0" dirty="0">
                <a:ln>
                  <a:noFill/>
                </a:ln>
                <a:solidFill>
                  <a:srgbClr val="3D5A70"/>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5CAFB512-1F90-43EE-8D49-D14FC7646D02}"/>
                </a:ext>
              </a:extLst>
            </p:cNvPr>
            <p:cNvSpPr/>
            <p:nvPr/>
          </p:nvSpPr>
          <p:spPr>
            <a:xfrm>
              <a:off x="1578410" y="6022482"/>
              <a:ext cx="1187650" cy="333868"/>
            </a:xfrm>
            <a:prstGeom prst="rect">
              <a:avLst/>
            </a:prstGeom>
            <a:noFill/>
            <a:ln w="38100">
              <a:solidFill>
                <a:schemeClr val="accent5"/>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marL="0" marR="0" lvl="0" indent="-850900" algn="just" defTabSz="914400" rtl="0" eaLnBrk="1" fontAlgn="auto" latinLnBrk="0" hangingPunct="1">
                <a:lnSpc>
                  <a:spcPct val="100000"/>
                </a:lnSpc>
                <a:spcBef>
                  <a:spcPts val="0"/>
                </a:spcBef>
                <a:spcAft>
                  <a:spcPts val="0"/>
                </a:spcAft>
                <a:buClrTx/>
                <a:buSzTx/>
                <a:buFontTx/>
                <a:buNone/>
                <a:tabLst>
                  <a:tab pos="1968500" algn="l"/>
                </a:tabLst>
                <a:defRPr/>
              </a:pPr>
              <a:endParaRPr kumimoji="0" lang="fr-FR" sz="2400" b="1" i="0" u="none" strike="noStrike" kern="1200" cap="none" spc="0" normalizeH="0" baseline="0" noProof="0" dirty="0">
                <a:ln>
                  <a:noFill/>
                </a:ln>
                <a:solidFill>
                  <a:srgbClr val="C20E1A"/>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17B090C-8B3B-47EF-941A-898EEA033081}"/>
                </a:ext>
              </a:extLst>
            </p:cNvPr>
            <p:cNvSpPr/>
            <p:nvPr/>
          </p:nvSpPr>
          <p:spPr>
            <a:xfrm>
              <a:off x="2854760" y="6020983"/>
              <a:ext cx="1304490" cy="287742"/>
            </a:xfrm>
            <a:prstGeom prst="rect">
              <a:avLst/>
            </a:prstGeom>
            <a:noFill/>
            <a:ln w="38100">
              <a:solidFill>
                <a:schemeClr val="accent2">
                  <a:lumMod val="60000"/>
                  <a:lumOff val="4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marL="0" marR="0" lvl="0" indent="-850900" algn="just" defTabSz="914400" rtl="0" eaLnBrk="1" fontAlgn="auto" latinLnBrk="0" hangingPunct="1">
                <a:lnSpc>
                  <a:spcPct val="100000"/>
                </a:lnSpc>
                <a:spcBef>
                  <a:spcPts val="0"/>
                </a:spcBef>
                <a:spcAft>
                  <a:spcPts val="0"/>
                </a:spcAft>
                <a:buClrTx/>
                <a:buSzTx/>
                <a:buFontTx/>
                <a:buNone/>
                <a:tabLst>
                  <a:tab pos="1968500" algn="l"/>
                </a:tabLst>
                <a:defRPr/>
              </a:pPr>
              <a:endParaRPr kumimoji="0" lang="fr-FR" sz="2400" b="1" i="0" u="none" strike="noStrike" kern="1200" cap="none" spc="0" normalizeH="0" baseline="0" noProof="0" dirty="0">
                <a:ln>
                  <a:noFill/>
                </a:ln>
                <a:solidFill>
                  <a:srgbClr val="2B3F36">
                    <a:lumMod val="60000"/>
                    <a:lumOff val="40000"/>
                  </a:srgbClr>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E2084960-316A-4086-8895-639751DB0DC6}"/>
                </a:ext>
              </a:extLst>
            </p:cNvPr>
            <p:cNvSpPr/>
            <p:nvPr/>
          </p:nvSpPr>
          <p:spPr>
            <a:xfrm>
              <a:off x="4388924" y="6020983"/>
              <a:ext cx="1427795" cy="287742"/>
            </a:xfrm>
            <a:prstGeom prst="rect">
              <a:avLst/>
            </a:prstGeom>
            <a:noFill/>
            <a:ln w="38100">
              <a:solidFill>
                <a:srgbClr val="FFC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marL="0" marR="0" lvl="0" indent="-850900" algn="just" defTabSz="914400" rtl="0" eaLnBrk="1" fontAlgn="auto" latinLnBrk="0" hangingPunct="1">
                <a:lnSpc>
                  <a:spcPct val="100000"/>
                </a:lnSpc>
                <a:spcBef>
                  <a:spcPts val="0"/>
                </a:spcBef>
                <a:spcAft>
                  <a:spcPts val="0"/>
                </a:spcAft>
                <a:buClrTx/>
                <a:buSzTx/>
                <a:buFontTx/>
                <a:buNone/>
                <a:tabLst>
                  <a:tab pos="1968500" algn="l"/>
                </a:tabLst>
                <a:defRPr/>
              </a:pPr>
              <a:endParaRPr kumimoji="0" lang="fr-FR" sz="2400" b="1" i="0" u="none" strike="noStrike" kern="1200" cap="none" spc="0" normalizeH="0" baseline="0" noProof="0" dirty="0">
                <a:ln>
                  <a:noFill/>
                </a:ln>
                <a:solidFill>
                  <a:srgbClr val="C20E1A"/>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F8198220-6AE6-49DF-88A1-44EA2A2B2ED8}"/>
                </a:ext>
              </a:extLst>
            </p:cNvPr>
            <p:cNvSpPr/>
            <p:nvPr/>
          </p:nvSpPr>
          <p:spPr>
            <a:xfrm>
              <a:off x="5998649" y="6020983"/>
              <a:ext cx="1427795" cy="287742"/>
            </a:xfrm>
            <a:prstGeom prst="rect">
              <a:avLst/>
            </a:prstGeom>
            <a:noFill/>
            <a:ln w="38100">
              <a:solidFill>
                <a:schemeClr val="accent1">
                  <a:lumMod val="60000"/>
                  <a:lumOff val="4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marL="0" marR="0" lvl="0" indent="-850900" algn="just" defTabSz="914400" rtl="0" eaLnBrk="1" fontAlgn="auto" latinLnBrk="0" hangingPunct="1">
                <a:lnSpc>
                  <a:spcPct val="100000"/>
                </a:lnSpc>
                <a:spcBef>
                  <a:spcPts val="0"/>
                </a:spcBef>
                <a:spcAft>
                  <a:spcPts val="0"/>
                </a:spcAft>
                <a:buClrTx/>
                <a:buSzTx/>
                <a:buFontTx/>
                <a:buNone/>
                <a:tabLst>
                  <a:tab pos="1968500" algn="l"/>
                </a:tabLst>
                <a:defRPr/>
              </a:pPr>
              <a:endParaRPr kumimoji="0" lang="fr-FR" sz="2400" b="1" i="0" u="none" strike="noStrike" kern="1200" cap="none" spc="0" normalizeH="0" baseline="0" noProof="0" dirty="0">
                <a:ln>
                  <a:noFill/>
                </a:ln>
                <a:solidFill>
                  <a:srgbClr val="C20E1A"/>
                </a:solidFill>
                <a:effectLst/>
                <a:uLnTx/>
                <a:uFillTx/>
                <a:latin typeface="Calibri" panose="020F0502020204030204"/>
                <a:ea typeface="+mn-ea"/>
                <a:cs typeface="+mn-cs"/>
              </a:endParaRPr>
            </a:p>
          </p:txBody>
        </p:sp>
      </p:grpSp>
      <p:sp>
        <p:nvSpPr>
          <p:cNvPr id="16" name="Espace réservé du pied de page 15">
            <a:extLst>
              <a:ext uri="{FF2B5EF4-FFF2-40B4-BE49-F238E27FC236}">
                <a16:creationId xmlns:a16="http://schemas.microsoft.com/office/drawing/2014/main" id="{9993CC0A-B222-493D-B1E0-C91982215422}"/>
              </a:ext>
            </a:extLst>
          </p:cNvPr>
          <p:cNvSpPr>
            <a:spLocks noGrp="1"/>
          </p:cNvSpPr>
          <p:nvPr>
            <p:ph type="ftr" sz="quarter" idx="11"/>
          </p:nvPr>
        </p:nvSpPr>
        <p:spPr/>
        <p:txBody>
          <a:bodyPr/>
          <a:lstStyle/>
          <a:p>
            <a:pPr>
              <a:defRPr/>
            </a:pPr>
            <a:r>
              <a:rPr lang="fr-FR">
                <a:solidFill>
                  <a:prstClr val="white">
                    <a:lumMod val="75000"/>
                  </a:prstClr>
                </a:solidFill>
              </a:rPr>
              <a:t>Portail SI-Samu - Gestion des patients - Présentation détaillée des fonctionnalités</a:t>
            </a:r>
          </a:p>
        </p:txBody>
      </p:sp>
    </p:spTree>
    <p:extLst>
      <p:ext uri="{BB962C8B-B14F-4D97-AF65-F5344CB8AC3E}">
        <p14:creationId xmlns:p14="http://schemas.microsoft.com/office/powerpoint/2010/main" val="22062407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18">
            <a:extLst>
              <a:ext uri="{FF2B5EF4-FFF2-40B4-BE49-F238E27FC236}">
                <a16:creationId xmlns:a16="http://schemas.microsoft.com/office/drawing/2014/main" id="{AEA277D1-89FB-4E2E-9FAE-C36DB7DBECF7}"/>
              </a:ext>
            </a:extLst>
          </p:cNvPr>
          <p:cNvGrpSpPr/>
          <p:nvPr/>
        </p:nvGrpSpPr>
        <p:grpSpPr>
          <a:xfrm>
            <a:off x="1984375" y="1286067"/>
            <a:ext cx="8223249" cy="5472001"/>
            <a:chOff x="1781303" y="1081795"/>
            <a:chExt cx="4910332" cy="3501415"/>
          </a:xfrm>
          <a:effectLst>
            <a:outerShdw blurRad="50800" dist="38100" dir="8100000" algn="tr" rotWithShape="0">
              <a:prstClr val="black">
                <a:alpha val="40000"/>
              </a:prstClr>
            </a:outerShdw>
          </a:effectLst>
        </p:grpSpPr>
        <p:sp>
          <p:nvSpPr>
            <p:cNvPr id="28" name="Freeform 29">
              <a:extLst>
                <a:ext uri="{FF2B5EF4-FFF2-40B4-BE49-F238E27FC236}">
                  <a16:creationId xmlns:a16="http://schemas.microsoft.com/office/drawing/2014/main" id="{4C63BA44-E94E-4D6C-B783-2FFE1DBD18CE}"/>
                </a:ext>
              </a:extLst>
            </p:cNvPr>
            <p:cNvSpPr>
              <a:spLocks/>
            </p:cNvSpPr>
            <p:nvPr/>
          </p:nvSpPr>
          <p:spPr bwMode="auto">
            <a:xfrm>
              <a:off x="3506519" y="4172947"/>
              <a:ext cx="1590198" cy="410263"/>
            </a:xfrm>
            <a:custGeom>
              <a:avLst/>
              <a:gdLst/>
              <a:ahLst/>
              <a:cxnLst>
                <a:cxn ang="0">
                  <a:pos x="335" y="0"/>
                </a:cxn>
                <a:cxn ang="0">
                  <a:pos x="322" y="0"/>
                </a:cxn>
                <a:cxn ang="0">
                  <a:pos x="143" y="0"/>
                </a:cxn>
                <a:cxn ang="0">
                  <a:pos x="102" y="128"/>
                </a:cxn>
                <a:cxn ang="0">
                  <a:pos x="108" y="204"/>
                </a:cxn>
                <a:cxn ang="0">
                  <a:pos x="322" y="204"/>
                </a:cxn>
                <a:cxn ang="0">
                  <a:pos x="335" y="204"/>
                </a:cxn>
                <a:cxn ang="0">
                  <a:pos x="549" y="204"/>
                </a:cxn>
                <a:cxn ang="0">
                  <a:pos x="555" y="128"/>
                </a:cxn>
                <a:cxn ang="0">
                  <a:pos x="513" y="0"/>
                </a:cxn>
                <a:cxn ang="0">
                  <a:pos x="335" y="0"/>
                </a:cxn>
              </a:cxnLst>
              <a:rect l="0" t="0" r="r" b="b"/>
              <a:pathLst>
                <a:path w="656" h="204">
                  <a:moveTo>
                    <a:pt x="335" y="0"/>
                  </a:moveTo>
                  <a:cubicBezTo>
                    <a:pt x="322" y="0"/>
                    <a:pt x="322" y="0"/>
                    <a:pt x="322" y="0"/>
                  </a:cubicBezTo>
                  <a:cubicBezTo>
                    <a:pt x="143" y="0"/>
                    <a:pt x="143" y="0"/>
                    <a:pt x="143" y="0"/>
                  </a:cubicBezTo>
                  <a:cubicBezTo>
                    <a:pt x="143" y="0"/>
                    <a:pt x="142" y="88"/>
                    <a:pt x="102" y="128"/>
                  </a:cubicBezTo>
                  <a:cubicBezTo>
                    <a:pt x="62" y="169"/>
                    <a:pt x="0" y="204"/>
                    <a:pt x="108" y="204"/>
                  </a:cubicBezTo>
                  <a:cubicBezTo>
                    <a:pt x="322" y="204"/>
                    <a:pt x="322" y="204"/>
                    <a:pt x="322" y="204"/>
                  </a:cubicBezTo>
                  <a:cubicBezTo>
                    <a:pt x="335" y="204"/>
                    <a:pt x="335" y="204"/>
                    <a:pt x="335" y="204"/>
                  </a:cubicBezTo>
                  <a:cubicBezTo>
                    <a:pt x="549" y="204"/>
                    <a:pt x="549" y="204"/>
                    <a:pt x="549" y="204"/>
                  </a:cubicBezTo>
                  <a:cubicBezTo>
                    <a:pt x="656" y="204"/>
                    <a:pt x="594" y="169"/>
                    <a:pt x="555" y="128"/>
                  </a:cubicBezTo>
                  <a:cubicBezTo>
                    <a:pt x="515" y="88"/>
                    <a:pt x="513" y="0"/>
                    <a:pt x="513" y="0"/>
                  </a:cubicBezTo>
                  <a:lnTo>
                    <a:pt x="335" y="0"/>
                  </a:lnTo>
                  <a:close/>
                </a:path>
              </a:pathLst>
            </a:custGeom>
            <a:gradFill>
              <a:gsLst>
                <a:gs pos="42000">
                  <a:schemeClr val="bg1">
                    <a:lumMod val="75000"/>
                  </a:schemeClr>
                </a:gs>
                <a:gs pos="6000">
                  <a:schemeClr val="bg1">
                    <a:lumMod val="85000"/>
                  </a:schemeClr>
                </a:gs>
                <a:gs pos="0">
                  <a:schemeClr val="bg1">
                    <a:lumMod val="65000"/>
                  </a:schemeClr>
                </a:gs>
              </a:gsLst>
              <a:lin ang="5400000" scaled="0"/>
            </a:gra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1" name="Freeform 5">
              <a:extLst>
                <a:ext uri="{FF2B5EF4-FFF2-40B4-BE49-F238E27FC236}">
                  <a16:creationId xmlns:a16="http://schemas.microsoft.com/office/drawing/2014/main" id="{E815DF2F-F8D0-44EF-A641-F5CCB7CAED19}"/>
                </a:ext>
              </a:extLst>
            </p:cNvPr>
            <p:cNvSpPr>
              <a:spLocks noEditPoints="1"/>
            </p:cNvSpPr>
            <p:nvPr/>
          </p:nvSpPr>
          <p:spPr bwMode="auto">
            <a:xfrm>
              <a:off x="1781303" y="1081795"/>
              <a:ext cx="4910332" cy="2908132"/>
            </a:xfrm>
            <a:custGeom>
              <a:avLst/>
              <a:gdLst/>
              <a:ahLst/>
              <a:cxnLst>
                <a:cxn ang="0">
                  <a:pos x="1757" y="0"/>
                </a:cxn>
                <a:cxn ang="0">
                  <a:pos x="921" y="0"/>
                </a:cxn>
                <a:cxn ang="0">
                  <a:pos x="893" y="0"/>
                </a:cxn>
                <a:cxn ang="0">
                  <a:pos x="56" y="0"/>
                </a:cxn>
                <a:cxn ang="0">
                  <a:pos x="0" y="47"/>
                </a:cxn>
                <a:cxn ang="0">
                  <a:pos x="0" y="1076"/>
                </a:cxn>
                <a:cxn ang="0">
                  <a:pos x="1816" y="1076"/>
                </a:cxn>
                <a:cxn ang="0">
                  <a:pos x="1816" y="47"/>
                </a:cxn>
                <a:cxn ang="0">
                  <a:pos x="1757" y="0"/>
                </a:cxn>
                <a:cxn ang="0">
                  <a:pos x="1732" y="1000"/>
                </a:cxn>
                <a:cxn ang="0">
                  <a:pos x="76" y="1000"/>
                </a:cxn>
                <a:cxn ang="0">
                  <a:pos x="76" y="68"/>
                </a:cxn>
                <a:cxn ang="0">
                  <a:pos x="1732" y="68"/>
                </a:cxn>
                <a:cxn ang="0">
                  <a:pos x="1732" y="1000"/>
                </a:cxn>
              </a:cxnLst>
              <a:rect l="0" t="0" r="r" b="b"/>
              <a:pathLst>
                <a:path w="1816" h="1076">
                  <a:moveTo>
                    <a:pt x="1757" y="0"/>
                  </a:moveTo>
                  <a:cubicBezTo>
                    <a:pt x="921" y="0"/>
                    <a:pt x="921" y="0"/>
                    <a:pt x="921" y="0"/>
                  </a:cubicBezTo>
                  <a:cubicBezTo>
                    <a:pt x="893" y="0"/>
                    <a:pt x="893" y="0"/>
                    <a:pt x="893" y="0"/>
                  </a:cubicBezTo>
                  <a:cubicBezTo>
                    <a:pt x="56" y="0"/>
                    <a:pt x="56" y="0"/>
                    <a:pt x="56" y="0"/>
                  </a:cubicBezTo>
                  <a:cubicBezTo>
                    <a:pt x="27" y="0"/>
                    <a:pt x="0" y="17"/>
                    <a:pt x="0" y="47"/>
                  </a:cubicBezTo>
                  <a:cubicBezTo>
                    <a:pt x="0" y="1076"/>
                    <a:pt x="0" y="1076"/>
                    <a:pt x="0" y="1076"/>
                  </a:cubicBezTo>
                  <a:cubicBezTo>
                    <a:pt x="1816" y="1076"/>
                    <a:pt x="1816" y="1076"/>
                    <a:pt x="1816" y="1076"/>
                  </a:cubicBezTo>
                  <a:cubicBezTo>
                    <a:pt x="1816" y="47"/>
                    <a:pt x="1816" y="47"/>
                    <a:pt x="1816" y="47"/>
                  </a:cubicBezTo>
                  <a:cubicBezTo>
                    <a:pt x="1816" y="17"/>
                    <a:pt x="1787" y="0"/>
                    <a:pt x="1757" y="0"/>
                  </a:cubicBezTo>
                  <a:moveTo>
                    <a:pt x="1732" y="1000"/>
                  </a:moveTo>
                  <a:cubicBezTo>
                    <a:pt x="76" y="1000"/>
                    <a:pt x="76" y="1000"/>
                    <a:pt x="76" y="1000"/>
                  </a:cubicBezTo>
                  <a:cubicBezTo>
                    <a:pt x="76" y="68"/>
                    <a:pt x="76" y="68"/>
                    <a:pt x="76" y="68"/>
                  </a:cubicBezTo>
                  <a:cubicBezTo>
                    <a:pt x="1732" y="68"/>
                    <a:pt x="1732" y="68"/>
                    <a:pt x="1732" y="68"/>
                  </a:cubicBezTo>
                  <a:cubicBezTo>
                    <a:pt x="1732" y="1000"/>
                    <a:pt x="1732" y="1000"/>
                    <a:pt x="1732" y="1000"/>
                  </a:cubicBezTo>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3" name="Freeform 27">
              <a:extLst>
                <a:ext uri="{FF2B5EF4-FFF2-40B4-BE49-F238E27FC236}">
                  <a16:creationId xmlns:a16="http://schemas.microsoft.com/office/drawing/2014/main" id="{18E9DD7A-671E-4EF8-806A-2C532D4D8310}"/>
                </a:ext>
              </a:extLst>
            </p:cNvPr>
            <p:cNvSpPr>
              <a:spLocks/>
            </p:cNvSpPr>
            <p:nvPr/>
          </p:nvSpPr>
          <p:spPr bwMode="auto">
            <a:xfrm>
              <a:off x="1781303" y="3982943"/>
              <a:ext cx="4910332" cy="208817"/>
            </a:xfrm>
            <a:custGeom>
              <a:avLst/>
              <a:gdLst/>
              <a:ahLst/>
              <a:cxnLst>
                <a:cxn ang="0">
                  <a:pos x="0" y="0"/>
                </a:cxn>
                <a:cxn ang="0">
                  <a:pos x="0" y="100"/>
                </a:cxn>
                <a:cxn ang="0">
                  <a:pos x="56" y="164"/>
                </a:cxn>
                <a:cxn ang="0">
                  <a:pos x="893" y="164"/>
                </a:cxn>
                <a:cxn ang="0">
                  <a:pos x="921" y="164"/>
                </a:cxn>
                <a:cxn ang="0">
                  <a:pos x="1757" y="164"/>
                </a:cxn>
                <a:cxn ang="0">
                  <a:pos x="1816" y="100"/>
                </a:cxn>
                <a:cxn ang="0">
                  <a:pos x="1816" y="0"/>
                </a:cxn>
                <a:cxn ang="0">
                  <a:pos x="0" y="0"/>
                </a:cxn>
              </a:cxnLst>
              <a:rect l="0" t="0" r="r" b="b"/>
              <a:pathLst>
                <a:path w="1816" h="164">
                  <a:moveTo>
                    <a:pt x="0" y="0"/>
                  </a:moveTo>
                  <a:cubicBezTo>
                    <a:pt x="0" y="100"/>
                    <a:pt x="0" y="100"/>
                    <a:pt x="0" y="100"/>
                  </a:cubicBezTo>
                  <a:cubicBezTo>
                    <a:pt x="0" y="130"/>
                    <a:pt x="27" y="164"/>
                    <a:pt x="56" y="164"/>
                  </a:cubicBezTo>
                  <a:cubicBezTo>
                    <a:pt x="893" y="164"/>
                    <a:pt x="893" y="164"/>
                    <a:pt x="893" y="164"/>
                  </a:cubicBezTo>
                  <a:cubicBezTo>
                    <a:pt x="921" y="164"/>
                    <a:pt x="921" y="164"/>
                    <a:pt x="921" y="164"/>
                  </a:cubicBezTo>
                  <a:cubicBezTo>
                    <a:pt x="1757" y="164"/>
                    <a:pt x="1757" y="164"/>
                    <a:pt x="1757" y="164"/>
                  </a:cubicBezTo>
                  <a:cubicBezTo>
                    <a:pt x="1787" y="164"/>
                    <a:pt x="1816" y="130"/>
                    <a:pt x="1816" y="100"/>
                  </a:cubicBezTo>
                  <a:cubicBezTo>
                    <a:pt x="1816" y="0"/>
                    <a:pt x="1816" y="0"/>
                    <a:pt x="1816" y="0"/>
                  </a:cubicBezTo>
                  <a:lnTo>
                    <a:pt x="0" y="0"/>
                  </a:lnTo>
                  <a:close/>
                </a:path>
              </a:pathLst>
            </a:custGeom>
            <a:gradFill>
              <a:gsLst>
                <a:gs pos="83000">
                  <a:schemeClr val="bg1">
                    <a:lumMod val="75000"/>
                  </a:schemeClr>
                </a:gs>
                <a:gs pos="54000">
                  <a:schemeClr val="bg1">
                    <a:lumMod val="85000"/>
                  </a:schemeClr>
                </a:gs>
              </a:gsLst>
              <a:lin ang="1800000" scaled="0"/>
            </a:gradFill>
            <a:ln w="9525">
              <a:noFill/>
              <a:round/>
              <a:headEnd/>
              <a:tailEnd/>
            </a:ln>
            <a:effectLst>
              <a:outerShdw blurRad="508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grpSp>
      <p:sp>
        <p:nvSpPr>
          <p:cNvPr id="4" name="Espace réservé du numéro de diapositive 3"/>
          <p:cNvSpPr>
            <a:spLocks noGrp="1"/>
          </p:cNvSpPr>
          <p:nvPr>
            <p:ph type="sldNum" sz="quarter" idx="12"/>
          </p:nvPr>
        </p:nvSpPr>
        <p:spPr/>
        <p:txBody>
          <a:bodyPr/>
          <a:lstStyle/>
          <a:p>
            <a:fld id="{C19B0B0C-5E37-A542-B809-6BB319648EF9}" type="slidenum">
              <a:rPr lang="fr-FR" smtClean="0"/>
              <a:pPr/>
              <a:t>15</a:t>
            </a:fld>
            <a:endParaRPr lang="fr-FR" dirty="0"/>
          </a:p>
        </p:txBody>
      </p:sp>
      <p:sp>
        <p:nvSpPr>
          <p:cNvPr id="13" name="Rectangle à coins arrondis 14">
            <a:extLst>
              <a:ext uri="{FF2B5EF4-FFF2-40B4-BE49-F238E27FC236}">
                <a16:creationId xmlns:a16="http://schemas.microsoft.com/office/drawing/2014/main" id="{D4A66832-49B1-45A6-81D9-77541580B2E5}"/>
              </a:ext>
            </a:extLst>
          </p:cNvPr>
          <p:cNvSpPr/>
          <p:nvPr/>
        </p:nvSpPr>
        <p:spPr>
          <a:xfrm>
            <a:off x="10284917" y="1850122"/>
            <a:ext cx="1839180" cy="2301716"/>
          </a:xfrm>
          <a:prstGeom prst="roundRect">
            <a:avLst>
              <a:gd name="adj" fmla="val 9466"/>
            </a:avLst>
          </a:prstGeom>
          <a:ln w="28575">
            <a:solidFill>
              <a:srgbClr val="80B0D5"/>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srgbClr val="639ECB"/>
                </a:solidFill>
                <a:effectLst/>
                <a:uLnTx/>
                <a:uFillTx/>
                <a:latin typeface="Ample"/>
                <a:ea typeface="+mn-ea"/>
                <a:cs typeface="Arial" panose="020B0604020202020204" pitchFamily="34" charset="0"/>
              </a:rPr>
              <a:t>Exporter les tableaux</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i="1" dirty="0">
                <a:solidFill>
                  <a:srgbClr val="639ECB"/>
                </a:solidFill>
                <a:latin typeface="Ample"/>
                <a:cs typeface="Arial" panose="020B0604020202020204" pitchFamily="34" charset="0"/>
              </a:rPr>
              <a:t>Au format PDF ou XLS</a:t>
            </a:r>
            <a:r>
              <a:rPr kumimoji="0" lang="fr-FR" sz="1400" b="1" i="0" u="none" strike="noStrike" kern="1200" cap="none" spc="0" normalizeH="0" baseline="0" noProof="0" dirty="0">
                <a:ln>
                  <a:noFill/>
                </a:ln>
                <a:solidFill>
                  <a:srgbClr val="639ECB"/>
                </a:solidFill>
                <a:effectLst/>
                <a:uLnTx/>
                <a:uFillTx/>
                <a:latin typeface="Ample"/>
                <a:ea typeface="+mn-ea"/>
                <a:cs typeface="Arial" panose="020B0604020202020204" pitchFamily="34" charset="0"/>
              </a:rPr>
              <a:t> </a:t>
            </a:r>
          </a:p>
          <a:p>
            <a:pPr lvl="0">
              <a:defRPr/>
            </a:pPr>
            <a:endParaRPr lang="fr-FR" sz="1200" dirty="0">
              <a:solidFill>
                <a:prstClr val="black"/>
              </a:solidFill>
              <a:latin typeface="Ample"/>
              <a:cs typeface="Arial" panose="020B0604020202020204" pitchFamily="34" charset="0"/>
            </a:endParaRPr>
          </a:p>
          <a:p>
            <a:pPr lvl="0" algn="just">
              <a:defRPr/>
            </a:pPr>
            <a:r>
              <a:rPr lang="fr-FR" sz="1200" dirty="0">
                <a:solidFill>
                  <a:prstClr val="black"/>
                </a:solidFill>
                <a:latin typeface="Ample"/>
                <a:cs typeface="Arial" panose="020B0604020202020204" pitchFamily="34" charset="0"/>
              </a:rPr>
              <a:t>Il est possible d’exporter à tout moment certains tableaux de bord rattachés à un événement. Cela permet de figer la situation à un moment donner. </a:t>
            </a:r>
            <a:endParaRPr kumimoji="0" lang="fr-FR" sz="1200" b="1" i="0" u="none" strike="noStrike" kern="1200" cap="none" spc="0" normalizeH="0" baseline="0" noProof="0" dirty="0">
              <a:ln>
                <a:noFill/>
              </a:ln>
              <a:solidFill>
                <a:prstClr val="black"/>
              </a:solidFill>
              <a:effectLst/>
              <a:uLnTx/>
              <a:uFillTx/>
              <a:latin typeface="Ample"/>
              <a:ea typeface="+mn-ea"/>
              <a:cs typeface="Arial" panose="020B0604020202020204" pitchFamily="34" charset="0"/>
            </a:endParaRPr>
          </a:p>
        </p:txBody>
      </p:sp>
      <p:sp>
        <p:nvSpPr>
          <p:cNvPr id="14" name="Rectangle à coins arrondis 28">
            <a:extLst>
              <a:ext uri="{FF2B5EF4-FFF2-40B4-BE49-F238E27FC236}">
                <a16:creationId xmlns:a16="http://schemas.microsoft.com/office/drawing/2014/main" id="{6F9A2B08-2DC8-4A5E-8CE9-63E8FAA808A3}"/>
              </a:ext>
            </a:extLst>
          </p:cNvPr>
          <p:cNvSpPr/>
          <p:nvPr/>
        </p:nvSpPr>
        <p:spPr>
          <a:xfrm>
            <a:off x="123319" y="2108777"/>
            <a:ext cx="1740879" cy="2827853"/>
          </a:xfrm>
          <a:prstGeom prst="roundRect">
            <a:avLst>
              <a:gd name="adj" fmla="val 4414"/>
            </a:avLst>
          </a:prstGeom>
          <a:ln w="28575">
            <a:solidFill>
              <a:srgbClr val="31617F"/>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srgbClr val="31617F"/>
                </a:solidFill>
                <a:effectLst/>
                <a:uLnTx/>
                <a:uFillTx/>
                <a:latin typeface="Ample"/>
                <a:ea typeface="+mn-ea"/>
                <a:cs typeface="Arial" panose="020B0604020202020204" pitchFamily="34" charset="0"/>
              </a:rPr>
              <a:t>4 tableaux pour gérer opérationnellement une crise</a:t>
            </a:r>
          </a:p>
          <a:p>
            <a:pPr lvl="0">
              <a:defRPr/>
            </a:pPr>
            <a:endParaRPr kumimoji="0" lang="fr-FR" sz="1200" b="0" i="0" u="none" strike="noStrike" kern="1200" cap="none" spc="0" normalizeH="0" baseline="0" noProof="0" dirty="0">
              <a:ln>
                <a:noFill/>
              </a:ln>
              <a:solidFill>
                <a:prstClr val="black"/>
              </a:solidFill>
              <a:effectLst/>
              <a:uLnTx/>
              <a:uFillTx/>
              <a:latin typeface="Ample"/>
              <a:ea typeface="+mn-ea"/>
              <a:cs typeface="Arial" panose="020B0604020202020204" pitchFamily="34" charset="0"/>
            </a:endParaRPr>
          </a:p>
          <a:p>
            <a:pPr lvl="0" algn="just">
              <a:defRPr/>
            </a:pPr>
            <a:r>
              <a:rPr lang="fr-FR" sz="1200" dirty="0">
                <a:solidFill>
                  <a:prstClr val="black"/>
                </a:solidFill>
                <a:latin typeface="Ample"/>
                <a:cs typeface="Arial" panose="020B0604020202020204" pitchFamily="34" charset="0"/>
              </a:rPr>
              <a:t>Pour permettre aux salles de crise des SAMU et aux tutelles (ARS, DGOS, DGS, …) de piloter la crise, des tableaux de bord sont accessibles dans l’onglet « Tableau de bord » d’un événement </a:t>
            </a:r>
            <a:endParaRPr kumimoji="0" lang="fr-FR" sz="1200" b="0" i="0" u="none" strike="noStrike" kern="1200" cap="none" spc="0" normalizeH="0" baseline="0" noProof="0" dirty="0">
              <a:ln>
                <a:noFill/>
              </a:ln>
              <a:solidFill>
                <a:prstClr val="black"/>
              </a:solidFill>
              <a:effectLst/>
              <a:uLnTx/>
              <a:uFillTx/>
              <a:latin typeface="Ample"/>
              <a:ea typeface="+mn-ea"/>
              <a:cs typeface="Arial" panose="020B0604020202020204" pitchFamily="34" charset="0"/>
            </a:endParaRPr>
          </a:p>
        </p:txBody>
      </p:sp>
      <p:sp>
        <p:nvSpPr>
          <p:cNvPr id="29" name="Titre 1">
            <a:extLst>
              <a:ext uri="{FF2B5EF4-FFF2-40B4-BE49-F238E27FC236}">
                <a16:creationId xmlns:a16="http://schemas.microsoft.com/office/drawing/2014/main" id="{ECFD2D53-826B-4EB3-9133-CFFD5F157EBE}"/>
              </a:ext>
            </a:extLst>
          </p:cNvPr>
          <p:cNvSpPr txBox="1">
            <a:spLocks/>
          </p:cNvSpPr>
          <p:nvPr/>
        </p:nvSpPr>
        <p:spPr>
          <a:xfrm>
            <a:off x="2542013" y="225696"/>
            <a:ext cx="901181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lang="fr-FR" sz="4400" b="1" kern="1200" dirty="0">
                <a:solidFill>
                  <a:schemeClr val="tx2"/>
                </a:solidFill>
                <a:latin typeface="Ample" charset="0"/>
                <a:ea typeface="Ample" charset="0"/>
                <a:cs typeface="Ample" charset="0"/>
              </a:defRPr>
            </a:lvl1pPr>
          </a:lstStyle>
          <a:p>
            <a:r>
              <a:rPr lang="fr-FR" sz="3600" dirty="0">
                <a:solidFill>
                  <a:srgbClr val="36576C"/>
                </a:solidFill>
                <a:latin typeface="Ample"/>
                <a:cs typeface="Arial" panose="020B0604020202020204" pitchFamily="34" charset="0"/>
              </a:rPr>
              <a:t>Vue d’ensemble de l’onglet TABLEAU DE BORD</a:t>
            </a:r>
            <a:endParaRPr lang="fr-FR" sz="3000" b="0" dirty="0">
              <a:solidFill>
                <a:srgbClr val="36576C"/>
              </a:solidFill>
              <a:latin typeface="Ample"/>
              <a:cs typeface="Arial" panose="020B0604020202020204" pitchFamily="34" charset="0"/>
            </a:endParaRPr>
          </a:p>
        </p:txBody>
      </p:sp>
      <p:sp>
        <p:nvSpPr>
          <p:cNvPr id="3" name="Espace réservé du pied de page 2">
            <a:extLst>
              <a:ext uri="{FF2B5EF4-FFF2-40B4-BE49-F238E27FC236}">
                <a16:creationId xmlns:a16="http://schemas.microsoft.com/office/drawing/2014/main" id="{29726913-1E67-4F07-A1DB-9C6FDAC7B7AF}"/>
              </a:ext>
            </a:extLst>
          </p:cNvPr>
          <p:cNvSpPr>
            <a:spLocks noGrp="1"/>
          </p:cNvSpPr>
          <p:nvPr>
            <p:ph type="ftr" sz="quarter" idx="11"/>
          </p:nvPr>
        </p:nvSpPr>
        <p:spPr>
          <a:xfrm>
            <a:off x="1044435" y="6492875"/>
            <a:ext cx="4114800" cy="365125"/>
          </a:xfrm>
        </p:spPr>
        <p:txBody>
          <a:bodyPr/>
          <a:lstStyle/>
          <a:p>
            <a:pPr>
              <a:defRPr/>
            </a:pPr>
            <a:r>
              <a:rPr lang="fr-FR">
                <a:solidFill>
                  <a:prstClr val="white">
                    <a:lumMod val="75000"/>
                  </a:prstClr>
                </a:solidFill>
              </a:rPr>
              <a:t>Portail SI-Samu - Gestion des patients - Présentation détaillée des fonctionnalités</a:t>
            </a:r>
            <a:endParaRPr lang="fr-FR" dirty="0">
              <a:solidFill>
                <a:prstClr val="white">
                  <a:lumMod val="75000"/>
                </a:prstClr>
              </a:solidFill>
            </a:endParaRPr>
          </a:p>
        </p:txBody>
      </p:sp>
      <p:grpSp>
        <p:nvGrpSpPr>
          <p:cNvPr id="9" name="Groupe 8">
            <a:extLst>
              <a:ext uri="{FF2B5EF4-FFF2-40B4-BE49-F238E27FC236}">
                <a16:creationId xmlns:a16="http://schemas.microsoft.com/office/drawing/2014/main" id="{5B296737-822A-4C7D-8E23-54A6D951DC1D}"/>
              </a:ext>
            </a:extLst>
          </p:cNvPr>
          <p:cNvGrpSpPr>
            <a:grpSpLocks noChangeAspect="1"/>
          </p:cNvGrpSpPr>
          <p:nvPr/>
        </p:nvGrpSpPr>
        <p:grpSpPr>
          <a:xfrm>
            <a:off x="2316801" y="1551720"/>
            <a:ext cx="7509734" cy="3974947"/>
            <a:chOff x="420413" y="563418"/>
            <a:chExt cx="10140049" cy="5367190"/>
          </a:xfrm>
        </p:grpSpPr>
        <p:pic>
          <p:nvPicPr>
            <p:cNvPr id="8" name="Image 7">
              <a:extLst>
                <a:ext uri="{FF2B5EF4-FFF2-40B4-BE49-F238E27FC236}">
                  <a16:creationId xmlns:a16="http://schemas.microsoft.com/office/drawing/2014/main" id="{999C3CB2-8C4C-43C9-B42C-ACD9A64605C9}"/>
                </a:ext>
              </a:extLst>
            </p:cNvPr>
            <p:cNvPicPr>
              <a:picLocks noChangeAspect="1"/>
            </p:cNvPicPr>
            <p:nvPr/>
          </p:nvPicPr>
          <p:blipFill rotWithShape="1">
            <a:blip r:embed="rId2"/>
            <a:srcRect t="8215" r="28127" b="13523"/>
            <a:stretch/>
          </p:blipFill>
          <p:spPr>
            <a:xfrm>
              <a:off x="420413" y="563418"/>
              <a:ext cx="8158381" cy="5367190"/>
            </a:xfrm>
            <a:prstGeom prst="rect">
              <a:avLst/>
            </a:prstGeom>
          </p:spPr>
        </p:pic>
        <p:pic>
          <p:nvPicPr>
            <p:cNvPr id="23" name="Image 22">
              <a:extLst>
                <a:ext uri="{FF2B5EF4-FFF2-40B4-BE49-F238E27FC236}">
                  <a16:creationId xmlns:a16="http://schemas.microsoft.com/office/drawing/2014/main" id="{78A7DEE9-96FA-4480-90D7-202B11728204}"/>
                </a:ext>
              </a:extLst>
            </p:cNvPr>
            <p:cNvPicPr>
              <a:picLocks noChangeAspect="1"/>
            </p:cNvPicPr>
            <p:nvPr/>
          </p:nvPicPr>
          <p:blipFill rotWithShape="1">
            <a:blip r:embed="rId2"/>
            <a:srcRect l="81444" t="8215" b="13523"/>
            <a:stretch/>
          </p:blipFill>
          <p:spPr>
            <a:xfrm>
              <a:off x="8454064" y="563418"/>
              <a:ext cx="2106398" cy="5367190"/>
            </a:xfrm>
            <a:prstGeom prst="rect">
              <a:avLst/>
            </a:prstGeom>
          </p:spPr>
        </p:pic>
      </p:grpSp>
      <p:sp>
        <p:nvSpPr>
          <p:cNvPr id="39" name="Rectangle à coins arrondis 16">
            <a:extLst>
              <a:ext uri="{FF2B5EF4-FFF2-40B4-BE49-F238E27FC236}">
                <a16:creationId xmlns:a16="http://schemas.microsoft.com/office/drawing/2014/main" id="{5894EB03-1E83-4578-8A76-FE6876447650}"/>
              </a:ext>
            </a:extLst>
          </p:cNvPr>
          <p:cNvSpPr/>
          <p:nvPr/>
        </p:nvSpPr>
        <p:spPr>
          <a:xfrm>
            <a:off x="8896165" y="2392945"/>
            <a:ext cx="739960" cy="164685"/>
          </a:xfrm>
          <a:prstGeom prst="roundRect">
            <a:avLst>
              <a:gd name="adj" fmla="val 4183"/>
            </a:avLst>
          </a:prstGeom>
          <a:noFill/>
          <a:ln w="25400">
            <a:solidFill>
              <a:srgbClr val="80B0D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21" name="Connecteur droit avec flèche 20">
            <a:extLst>
              <a:ext uri="{FF2B5EF4-FFF2-40B4-BE49-F238E27FC236}">
                <a16:creationId xmlns:a16="http://schemas.microsoft.com/office/drawing/2014/main" id="{8A075C48-DCDE-4F30-A6EC-006E56CD3CFC}"/>
              </a:ext>
            </a:extLst>
          </p:cNvPr>
          <p:cNvCxnSpPr>
            <a:cxnSpLocks/>
            <a:stCxn id="13" idx="1"/>
            <a:endCxn id="39" idx="3"/>
          </p:cNvCxnSpPr>
          <p:nvPr/>
        </p:nvCxnSpPr>
        <p:spPr>
          <a:xfrm flipH="1" flipV="1">
            <a:off x="9636125" y="2475288"/>
            <a:ext cx="648792" cy="525692"/>
          </a:xfrm>
          <a:prstGeom prst="straightConnector1">
            <a:avLst/>
          </a:prstGeom>
          <a:noFill/>
          <a:ln w="19050">
            <a:solidFill>
              <a:srgbClr val="80B0D5"/>
            </a:solidFill>
            <a:tailEnd type="oval" w="med" len="med"/>
          </a:ln>
        </p:spPr>
        <p:style>
          <a:lnRef idx="2">
            <a:schemeClr val="accent1">
              <a:shade val="50000"/>
            </a:schemeClr>
          </a:lnRef>
          <a:fillRef idx="1">
            <a:schemeClr val="accent1"/>
          </a:fillRef>
          <a:effectRef idx="0">
            <a:schemeClr val="accent1"/>
          </a:effectRef>
          <a:fontRef idx="minor">
            <a:schemeClr val="lt1"/>
          </a:fontRef>
        </p:style>
      </p:cxnSp>
      <p:sp>
        <p:nvSpPr>
          <p:cNvPr id="36" name="Rectangle à coins arrondis 15">
            <a:extLst>
              <a:ext uri="{FF2B5EF4-FFF2-40B4-BE49-F238E27FC236}">
                <a16:creationId xmlns:a16="http://schemas.microsoft.com/office/drawing/2014/main" id="{4D34ABB3-A69D-4092-BE57-11C4BAB257D1}"/>
              </a:ext>
            </a:extLst>
          </p:cNvPr>
          <p:cNvSpPr/>
          <p:nvPr/>
        </p:nvSpPr>
        <p:spPr>
          <a:xfrm>
            <a:off x="2367801" y="2288801"/>
            <a:ext cx="5517643" cy="2459932"/>
          </a:xfrm>
          <a:prstGeom prst="roundRect">
            <a:avLst>
              <a:gd name="adj" fmla="val 2944"/>
            </a:avLst>
          </a:prstGeom>
          <a:noFill/>
          <a:ln w="25400">
            <a:solidFill>
              <a:srgbClr val="3161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22" name="Connecteur droit avec flèche 21">
            <a:extLst>
              <a:ext uri="{FF2B5EF4-FFF2-40B4-BE49-F238E27FC236}">
                <a16:creationId xmlns:a16="http://schemas.microsoft.com/office/drawing/2014/main" id="{3B5D73A3-69B9-4F7F-84A2-882CA198F117}"/>
              </a:ext>
            </a:extLst>
          </p:cNvPr>
          <p:cNvCxnSpPr>
            <a:cxnSpLocks/>
            <a:stCxn id="14" idx="3"/>
            <a:endCxn id="36" idx="1"/>
          </p:cNvCxnSpPr>
          <p:nvPr/>
        </p:nvCxnSpPr>
        <p:spPr>
          <a:xfrm flipV="1">
            <a:off x="1864198" y="3518767"/>
            <a:ext cx="503603" cy="3937"/>
          </a:xfrm>
          <a:prstGeom prst="straightConnector1">
            <a:avLst/>
          </a:prstGeom>
          <a:noFill/>
          <a:ln w="19050">
            <a:solidFill>
              <a:srgbClr val="31617F"/>
            </a:solidFill>
            <a:tailEnd type="oval" w="med" len="med"/>
          </a:ln>
        </p:spPr>
        <p:style>
          <a:lnRef idx="2">
            <a:schemeClr val="accent1">
              <a:shade val="50000"/>
            </a:schemeClr>
          </a:lnRef>
          <a:fillRef idx="1">
            <a:schemeClr val="accent1"/>
          </a:fillRef>
          <a:effectRef idx="0">
            <a:schemeClr val="accent1"/>
          </a:effectRef>
          <a:fontRef idx="minor">
            <a:schemeClr val="lt1"/>
          </a:fontRef>
        </p:style>
      </p:cxnSp>
    </p:spTree>
    <p:extLst>
      <p:ext uri="{BB962C8B-B14F-4D97-AF65-F5344CB8AC3E}">
        <p14:creationId xmlns:p14="http://schemas.microsoft.com/office/powerpoint/2010/main" val="27960565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50386DE5-EF4E-4136-B3A2-5D765ED912A0}"/>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44185" y="2716284"/>
            <a:ext cx="1954057" cy="1140950"/>
          </a:xfrm>
          <a:prstGeom prst="rect">
            <a:avLst/>
          </a:prstGeom>
        </p:spPr>
      </p:pic>
      <p:sp>
        <p:nvSpPr>
          <p:cNvPr id="7" name="Espace réservé du numéro de diapositive 6">
            <a:extLst>
              <a:ext uri="{FF2B5EF4-FFF2-40B4-BE49-F238E27FC236}">
                <a16:creationId xmlns:a16="http://schemas.microsoft.com/office/drawing/2014/main" id="{74D80EF8-7D5C-4F76-A541-6EDAD7426A3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9B0B0C-5E37-A542-B809-6BB319648EF9}" type="slidenum">
              <a:rPr kumimoji="0" lang="fr-FR" sz="10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fr-FR" sz="1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Espace réservé du pied de page 2">
            <a:extLst>
              <a:ext uri="{FF2B5EF4-FFF2-40B4-BE49-F238E27FC236}">
                <a16:creationId xmlns:a16="http://schemas.microsoft.com/office/drawing/2014/main" id="{C50BA237-01BD-498D-B658-F8B0AB9DA559}"/>
              </a:ext>
            </a:extLst>
          </p:cNvPr>
          <p:cNvSpPr>
            <a:spLocks noGrp="1"/>
          </p:cNvSpPr>
          <p:nvPr>
            <p:ph type="ftr" sz="quarter" idx="11"/>
          </p:nvPr>
        </p:nvSpPr>
        <p:spPr/>
        <p:txBody>
          <a:bodyPr/>
          <a:lstStyle/>
          <a:p>
            <a:pPr>
              <a:defRPr/>
            </a:pPr>
            <a:r>
              <a:rPr lang="fr-FR">
                <a:solidFill>
                  <a:prstClr val="white">
                    <a:lumMod val="75000"/>
                  </a:prstClr>
                </a:solidFill>
              </a:rPr>
              <a:t>Portail SI-Samu - Gestion des patients - Présentation détaillée des fonctionnalités</a:t>
            </a:r>
          </a:p>
        </p:txBody>
      </p:sp>
      <p:pic>
        <p:nvPicPr>
          <p:cNvPr id="4" name="Image 3">
            <a:extLst>
              <a:ext uri="{FF2B5EF4-FFF2-40B4-BE49-F238E27FC236}">
                <a16:creationId xmlns:a16="http://schemas.microsoft.com/office/drawing/2014/main" id="{B1686E30-BE8E-4762-A56C-144F5959BF04}"/>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445846" y="1246233"/>
            <a:ext cx="8975433" cy="5041520"/>
          </a:xfrm>
          <a:prstGeom prst="rect">
            <a:avLst/>
          </a:prstGeom>
        </p:spPr>
      </p:pic>
      <p:sp>
        <p:nvSpPr>
          <p:cNvPr id="5" name="Explosion : 8 points 4">
            <a:extLst>
              <a:ext uri="{FF2B5EF4-FFF2-40B4-BE49-F238E27FC236}">
                <a16:creationId xmlns:a16="http://schemas.microsoft.com/office/drawing/2014/main" id="{7457F6EE-BC2B-4F1E-B73B-58B0D48BB814}"/>
              </a:ext>
            </a:extLst>
          </p:cNvPr>
          <p:cNvSpPr/>
          <p:nvPr/>
        </p:nvSpPr>
        <p:spPr>
          <a:xfrm>
            <a:off x="1904707" y="2443884"/>
            <a:ext cx="543208" cy="407406"/>
          </a:xfrm>
          <a:prstGeom prst="irregularSeal1">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indent="-850900" algn="just">
              <a:tabLst>
                <a:tab pos="1968500" algn="l"/>
              </a:tabLst>
            </a:pPr>
            <a:endParaRPr lang="fr-FR" sz="2400" b="1" dirty="0">
              <a:solidFill>
                <a:srgbClr val="3D5A70"/>
              </a:solidFill>
            </a:endParaRPr>
          </a:p>
        </p:txBody>
      </p:sp>
      <p:sp>
        <p:nvSpPr>
          <p:cNvPr id="9" name="Explosion : 8 points 8">
            <a:extLst>
              <a:ext uri="{FF2B5EF4-FFF2-40B4-BE49-F238E27FC236}">
                <a16:creationId xmlns:a16="http://schemas.microsoft.com/office/drawing/2014/main" id="{0A0AA2AE-3621-427A-82D0-0AC03B3C5042}"/>
              </a:ext>
            </a:extLst>
          </p:cNvPr>
          <p:cNvSpPr/>
          <p:nvPr/>
        </p:nvSpPr>
        <p:spPr>
          <a:xfrm>
            <a:off x="4995288" y="1894330"/>
            <a:ext cx="543208" cy="407406"/>
          </a:xfrm>
          <a:prstGeom prst="irregularSeal1">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indent="-850900" algn="just">
              <a:tabLst>
                <a:tab pos="1968500" algn="l"/>
              </a:tabLst>
            </a:pPr>
            <a:endParaRPr lang="fr-FR" sz="2400" b="1" dirty="0">
              <a:solidFill>
                <a:srgbClr val="3D5A70"/>
              </a:solidFill>
            </a:endParaRPr>
          </a:p>
        </p:txBody>
      </p:sp>
      <p:sp>
        <p:nvSpPr>
          <p:cNvPr id="10" name="Rectangle à coins arrondis 28">
            <a:extLst>
              <a:ext uri="{FF2B5EF4-FFF2-40B4-BE49-F238E27FC236}">
                <a16:creationId xmlns:a16="http://schemas.microsoft.com/office/drawing/2014/main" id="{43FD22F1-201B-4A2B-AFA3-7A0C6A1E9EE5}"/>
              </a:ext>
            </a:extLst>
          </p:cNvPr>
          <p:cNvSpPr/>
          <p:nvPr/>
        </p:nvSpPr>
        <p:spPr>
          <a:xfrm>
            <a:off x="1992576" y="1054527"/>
            <a:ext cx="1665555" cy="878443"/>
          </a:xfrm>
          <a:prstGeom prst="roundRect">
            <a:avLst>
              <a:gd name="adj" fmla="val 4414"/>
            </a:avLst>
          </a:prstGeom>
          <a:solidFill>
            <a:schemeClr val="bg1"/>
          </a:solidFill>
          <a:ln w="28575">
            <a:solidFill>
              <a:schemeClr val="accent5"/>
            </a:solidFill>
          </a:ln>
          <a:effectLst>
            <a:outerShdw blurRad="50800" dist="38100" dir="2700000" algn="tl" rotWithShape="0">
              <a:prstClr val="black">
                <a:alpha val="40000"/>
              </a:prstClr>
            </a:outerShdw>
          </a:effectLst>
        </p:spPr>
        <p:txBody>
          <a:bodyPr wrap="square" lIns="72000" rIns="7200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schemeClr val="accent5"/>
                </a:solidFill>
                <a:effectLst/>
                <a:uLnTx/>
                <a:uFillTx/>
                <a:latin typeface="Ample"/>
                <a:ea typeface="+mn-ea"/>
                <a:cs typeface="Arial" panose="020B0604020202020204" pitchFamily="34" charset="0"/>
              </a:rPr>
              <a:t>Au PMA</a:t>
            </a:r>
          </a:p>
          <a:p>
            <a:pPr algn="ctr">
              <a:defRPr/>
            </a:pPr>
            <a:r>
              <a:rPr lang="fr-FR" sz="1200" dirty="0">
                <a:solidFill>
                  <a:schemeClr val="accent5"/>
                </a:solidFill>
                <a:latin typeface="Ample"/>
                <a:cs typeface="Arial" panose="020B0604020202020204" pitchFamily="34" charset="0"/>
              </a:rPr>
              <a:t>Utilisation des onglets </a:t>
            </a:r>
            <a:r>
              <a:rPr lang="fr-FR" sz="1200" b="1" dirty="0">
                <a:solidFill>
                  <a:schemeClr val="accent5"/>
                </a:solidFill>
                <a:latin typeface="Ample"/>
                <a:cs typeface="Arial" panose="020B0604020202020204" pitchFamily="34" charset="0"/>
              </a:rPr>
              <a:t>Identité et triage </a:t>
            </a:r>
            <a:r>
              <a:rPr lang="fr-FR" sz="1200" dirty="0">
                <a:solidFill>
                  <a:schemeClr val="accent5"/>
                </a:solidFill>
                <a:latin typeface="Ample"/>
                <a:cs typeface="Arial" panose="020B0604020202020204" pitchFamily="34" charset="0"/>
              </a:rPr>
              <a:t>et</a:t>
            </a:r>
            <a:r>
              <a:rPr lang="fr-FR" sz="1200" b="1" dirty="0">
                <a:solidFill>
                  <a:schemeClr val="accent5"/>
                </a:solidFill>
                <a:latin typeface="Ample"/>
                <a:cs typeface="Arial" panose="020B0604020202020204" pitchFamily="34" charset="0"/>
              </a:rPr>
              <a:t> Prise en charge.</a:t>
            </a:r>
            <a:endParaRPr lang="fr-FR" sz="1200" dirty="0">
              <a:solidFill>
                <a:schemeClr val="accent5"/>
              </a:solidFill>
              <a:latin typeface="Ample"/>
              <a:cs typeface="Arial" panose="020B0604020202020204" pitchFamily="34" charset="0"/>
            </a:endParaRPr>
          </a:p>
        </p:txBody>
      </p:sp>
      <p:sp>
        <p:nvSpPr>
          <p:cNvPr id="11" name="Rectangle à coins arrondis 28">
            <a:extLst>
              <a:ext uri="{FF2B5EF4-FFF2-40B4-BE49-F238E27FC236}">
                <a16:creationId xmlns:a16="http://schemas.microsoft.com/office/drawing/2014/main" id="{21FC3A15-F40C-4285-9DBE-69227119B868}"/>
              </a:ext>
            </a:extLst>
          </p:cNvPr>
          <p:cNvSpPr/>
          <p:nvPr/>
        </p:nvSpPr>
        <p:spPr>
          <a:xfrm>
            <a:off x="9811503" y="2267437"/>
            <a:ext cx="2052330" cy="1254919"/>
          </a:xfrm>
          <a:prstGeom prst="roundRect">
            <a:avLst>
              <a:gd name="adj" fmla="val 4414"/>
            </a:avLst>
          </a:prstGeom>
          <a:solidFill>
            <a:schemeClr val="bg1"/>
          </a:solidFill>
          <a:ln w="28575">
            <a:solidFill>
              <a:schemeClr val="accent3"/>
            </a:solidFill>
          </a:ln>
          <a:effectLst>
            <a:outerShdw blurRad="50800" dist="38100" dir="2700000" algn="tl" rotWithShape="0">
              <a:prstClr val="black">
                <a:alpha val="40000"/>
              </a:prstClr>
            </a:outerShdw>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schemeClr val="accent3"/>
                </a:solidFill>
                <a:effectLst/>
                <a:uLnTx/>
                <a:uFillTx/>
                <a:latin typeface="Ample"/>
                <a:ea typeface="+mn-ea"/>
                <a:cs typeface="Arial" panose="020B0604020202020204" pitchFamily="34" charset="0"/>
              </a:rPr>
              <a:t>Salle de Crise</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dirty="0">
                <a:solidFill>
                  <a:schemeClr val="accent3"/>
                </a:solidFill>
                <a:latin typeface="Ample"/>
                <a:cs typeface="Arial" panose="020B0604020202020204" pitchFamily="34" charset="0"/>
              </a:rPr>
              <a:t>- Consultation de l’onglet </a:t>
            </a:r>
            <a:r>
              <a:rPr lang="fr-FR" sz="1200" b="1" dirty="0">
                <a:solidFill>
                  <a:schemeClr val="accent3"/>
                </a:solidFill>
                <a:latin typeface="Ample"/>
                <a:cs typeface="Arial" panose="020B0604020202020204" pitchFamily="34" charset="0"/>
              </a:rPr>
              <a:t>Tableau de bord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i="0" u="none" strike="noStrike" kern="1200" cap="none" spc="0" normalizeH="0" baseline="0" noProof="0" dirty="0">
                <a:ln>
                  <a:noFill/>
                </a:ln>
                <a:solidFill>
                  <a:schemeClr val="accent3"/>
                </a:solidFill>
                <a:effectLst/>
                <a:uLnTx/>
                <a:uFillTx/>
                <a:latin typeface="Ample"/>
                <a:ea typeface="+mn-ea"/>
                <a:cs typeface="Arial" panose="020B0604020202020204" pitchFamily="34" charset="0"/>
              </a:rPr>
              <a:t>- Consultation des onglets </a:t>
            </a:r>
            <a:r>
              <a:rPr kumimoji="0" lang="fr-FR" sz="1200" b="1" i="0" u="none" strike="noStrike" kern="1200" cap="none" spc="0" normalizeH="0" baseline="0" noProof="0" dirty="0">
                <a:ln>
                  <a:noFill/>
                </a:ln>
                <a:solidFill>
                  <a:schemeClr val="accent3"/>
                </a:solidFill>
                <a:effectLst/>
                <a:uLnTx/>
                <a:uFillTx/>
                <a:latin typeface="Ample"/>
                <a:ea typeface="+mn-ea"/>
                <a:cs typeface="Arial" panose="020B0604020202020204" pitchFamily="34" charset="0"/>
              </a:rPr>
              <a:t>Identité et Triage </a:t>
            </a:r>
            <a:r>
              <a:rPr kumimoji="0" lang="fr-FR" sz="1200" i="0" u="none" strike="noStrike" kern="1200" cap="none" spc="0" normalizeH="0" baseline="0" noProof="0" dirty="0">
                <a:ln>
                  <a:noFill/>
                </a:ln>
                <a:solidFill>
                  <a:schemeClr val="accent3"/>
                </a:solidFill>
                <a:effectLst/>
                <a:uLnTx/>
                <a:uFillTx/>
                <a:latin typeface="Ample"/>
                <a:ea typeface="+mn-ea"/>
                <a:cs typeface="Arial" panose="020B0604020202020204" pitchFamily="34" charset="0"/>
              </a:rPr>
              <a:t>et</a:t>
            </a:r>
            <a:r>
              <a:rPr kumimoji="0" lang="fr-FR" sz="1200" b="1" i="0" u="none" strike="noStrike" kern="1200" cap="none" spc="0" normalizeH="0" baseline="0" noProof="0" dirty="0">
                <a:ln>
                  <a:noFill/>
                </a:ln>
                <a:solidFill>
                  <a:schemeClr val="accent3"/>
                </a:solidFill>
                <a:effectLst/>
                <a:uLnTx/>
                <a:uFillTx/>
                <a:latin typeface="Ample"/>
                <a:ea typeface="+mn-ea"/>
                <a:cs typeface="Arial" panose="020B0604020202020204" pitchFamily="34" charset="0"/>
              </a:rPr>
              <a:t> Section Bilan </a:t>
            </a:r>
            <a:r>
              <a:rPr kumimoji="0" lang="fr-FR" sz="1200" i="0" u="none" strike="noStrike" kern="1200" cap="none" spc="0" normalizeH="0" baseline="0" noProof="0" dirty="0">
                <a:ln>
                  <a:noFill/>
                </a:ln>
                <a:solidFill>
                  <a:schemeClr val="accent3"/>
                </a:solidFill>
                <a:effectLst/>
                <a:uLnTx/>
                <a:uFillTx/>
                <a:latin typeface="Ample"/>
                <a:ea typeface="+mn-ea"/>
                <a:cs typeface="Arial" panose="020B0604020202020204" pitchFamily="34" charset="0"/>
              </a:rPr>
              <a:t>pour compléter le LRM</a:t>
            </a:r>
          </a:p>
        </p:txBody>
      </p:sp>
      <p:cxnSp>
        <p:nvCxnSpPr>
          <p:cNvPr id="8" name="Connecteur droit 7">
            <a:extLst>
              <a:ext uri="{FF2B5EF4-FFF2-40B4-BE49-F238E27FC236}">
                <a16:creationId xmlns:a16="http://schemas.microsoft.com/office/drawing/2014/main" id="{7D707AF5-F769-4245-BEBE-9CB80EB35E94}"/>
              </a:ext>
            </a:extLst>
          </p:cNvPr>
          <p:cNvCxnSpPr>
            <a:cxnSpLocks/>
            <a:stCxn id="5" idx="0"/>
            <a:endCxn id="10" idx="2"/>
          </p:cNvCxnSpPr>
          <p:nvPr/>
        </p:nvCxnSpPr>
        <p:spPr>
          <a:xfrm flipV="1">
            <a:off x="2269914" y="1932970"/>
            <a:ext cx="555440" cy="510914"/>
          </a:xfrm>
          <a:prstGeom prst="line">
            <a:avLst/>
          </a:prstGeom>
          <a:ln w="28575">
            <a:solidFill>
              <a:schemeClr val="accent5"/>
            </a:solidFill>
            <a:prstDash val="dash"/>
          </a:ln>
        </p:spPr>
        <p:style>
          <a:lnRef idx="1">
            <a:schemeClr val="accent5"/>
          </a:lnRef>
          <a:fillRef idx="0">
            <a:schemeClr val="accent5"/>
          </a:fillRef>
          <a:effectRef idx="0">
            <a:schemeClr val="accent5"/>
          </a:effectRef>
          <a:fontRef idx="minor">
            <a:schemeClr val="tx1"/>
          </a:fontRef>
        </p:style>
      </p:cxnSp>
      <p:cxnSp>
        <p:nvCxnSpPr>
          <p:cNvPr id="14" name="Connecteur droit 13">
            <a:extLst>
              <a:ext uri="{FF2B5EF4-FFF2-40B4-BE49-F238E27FC236}">
                <a16:creationId xmlns:a16="http://schemas.microsoft.com/office/drawing/2014/main" id="{7222E3F9-CE3D-4BDB-B314-187C001A9CFC}"/>
              </a:ext>
            </a:extLst>
          </p:cNvPr>
          <p:cNvCxnSpPr>
            <a:cxnSpLocks/>
            <a:stCxn id="9" idx="1"/>
            <a:endCxn id="10" idx="3"/>
          </p:cNvCxnSpPr>
          <p:nvPr/>
        </p:nvCxnSpPr>
        <p:spPr>
          <a:xfrm flipH="1" flipV="1">
            <a:off x="3658131" y="1493749"/>
            <a:ext cx="1337157" cy="563072"/>
          </a:xfrm>
          <a:prstGeom prst="line">
            <a:avLst/>
          </a:prstGeom>
          <a:ln w="28575">
            <a:solidFill>
              <a:schemeClr val="accent5"/>
            </a:solidFill>
            <a:prstDash val="dash"/>
          </a:ln>
        </p:spPr>
        <p:style>
          <a:lnRef idx="1">
            <a:schemeClr val="accent5"/>
          </a:lnRef>
          <a:fillRef idx="0">
            <a:schemeClr val="accent5"/>
          </a:fillRef>
          <a:effectRef idx="0">
            <a:schemeClr val="accent5"/>
          </a:effectRef>
          <a:fontRef idx="minor">
            <a:schemeClr val="tx1"/>
          </a:fontRef>
        </p:style>
      </p:cxnSp>
      <p:cxnSp>
        <p:nvCxnSpPr>
          <p:cNvPr id="17" name="Connecteur : en arc 16">
            <a:extLst>
              <a:ext uri="{FF2B5EF4-FFF2-40B4-BE49-F238E27FC236}">
                <a16:creationId xmlns:a16="http://schemas.microsoft.com/office/drawing/2014/main" id="{7A22BCD9-7B2E-434C-AB8D-138FF14B9C40}"/>
              </a:ext>
            </a:extLst>
          </p:cNvPr>
          <p:cNvCxnSpPr>
            <a:cxnSpLocks/>
            <a:stCxn id="10" idx="0"/>
            <a:endCxn id="11" idx="0"/>
          </p:cNvCxnSpPr>
          <p:nvPr/>
        </p:nvCxnSpPr>
        <p:spPr>
          <a:xfrm rot="16200000" flipH="1">
            <a:off x="6225056" y="-2345175"/>
            <a:ext cx="1212910" cy="8012314"/>
          </a:xfrm>
          <a:prstGeom prst="curvedConnector3">
            <a:avLst>
              <a:gd name="adj1" fmla="val -71619"/>
            </a:avLst>
          </a:prstGeom>
          <a:ln w="50800">
            <a:solidFill>
              <a:schemeClr val="accent5"/>
            </a:solidFill>
            <a:tailEnd type="triangle"/>
          </a:ln>
        </p:spPr>
        <p:style>
          <a:lnRef idx="1">
            <a:schemeClr val="accent5"/>
          </a:lnRef>
          <a:fillRef idx="0">
            <a:schemeClr val="accent5"/>
          </a:fillRef>
          <a:effectRef idx="0">
            <a:schemeClr val="accent5"/>
          </a:effectRef>
          <a:fontRef idx="minor">
            <a:schemeClr val="tx1"/>
          </a:fontRef>
        </p:style>
      </p:cxnSp>
      <p:cxnSp>
        <p:nvCxnSpPr>
          <p:cNvPr id="24" name="Connecteur : en arc 23">
            <a:extLst>
              <a:ext uri="{FF2B5EF4-FFF2-40B4-BE49-F238E27FC236}">
                <a16:creationId xmlns:a16="http://schemas.microsoft.com/office/drawing/2014/main" id="{3D3678DF-9EB2-4F70-A470-EEA3EA8FBB2E}"/>
              </a:ext>
            </a:extLst>
          </p:cNvPr>
          <p:cNvCxnSpPr>
            <a:cxnSpLocks/>
            <a:stCxn id="11" idx="2"/>
            <a:endCxn id="10" idx="2"/>
          </p:cNvCxnSpPr>
          <p:nvPr/>
        </p:nvCxnSpPr>
        <p:spPr>
          <a:xfrm rot="5400000" flipH="1">
            <a:off x="6036818" y="-1278494"/>
            <a:ext cx="1589386" cy="8012314"/>
          </a:xfrm>
          <a:prstGeom prst="curvedConnector3">
            <a:avLst>
              <a:gd name="adj1" fmla="val -14383"/>
            </a:avLst>
          </a:prstGeom>
          <a:ln w="50800">
            <a:solidFill>
              <a:schemeClr val="accent3"/>
            </a:solidFill>
            <a:tailEnd type="triangle"/>
          </a:ln>
        </p:spPr>
        <p:style>
          <a:lnRef idx="1">
            <a:schemeClr val="accent5"/>
          </a:lnRef>
          <a:fillRef idx="0">
            <a:schemeClr val="accent5"/>
          </a:fillRef>
          <a:effectRef idx="0">
            <a:schemeClr val="accent5"/>
          </a:effectRef>
          <a:fontRef idx="minor">
            <a:schemeClr val="tx1"/>
          </a:fontRef>
        </p:style>
      </p:cxnSp>
      <p:sp>
        <p:nvSpPr>
          <p:cNvPr id="43" name="Titre 1">
            <a:extLst>
              <a:ext uri="{FF2B5EF4-FFF2-40B4-BE49-F238E27FC236}">
                <a16:creationId xmlns:a16="http://schemas.microsoft.com/office/drawing/2014/main" id="{678646B2-491E-4758-872E-4D90E88084AE}"/>
              </a:ext>
            </a:extLst>
          </p:cNvPr>
          <p:cNvSpPr txBox="1">
            <a:spLocks/>
          </p:cNvSpPr>
          <p:nvPr/>
        </p:nvSpPr>
        <p:spPr>
          <a:xfrm>
            <a:off x="9497818" y="4706938"/>
            <a:ext cx="2679700" cy="1712957"/>
          </a:xfrm>
          <a:prstGeom prst="rect">
            <a:avLst/>
          </a:prstGeom>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lang="fr-FR" sz="4400" b="1" kern="1200" dirty="0">
                <a:solidFill>
                  <a:schemeClr val="tx2"/>
                </a:solidFill>
                <a:latin typeface="Ample" charset="0"/>
                <a:ea typeface="Ample" charset="0"/>
                <a:cs typeface="Ample" charset="0"/>
              </a:defRPr>
            </a:lvl1pPr>
          </a:lstStyle>
          <a:p>
            <a:pPr algn="ctr">
              <a:lnSpc>
                <a:spcPct val="120000"/>
              </a:lnSpc>
            </a:pPr>
            <a:r>
              <a:rPr lang="fr-FR" sz="3600" dirty="0">
                <a:solidFill>
                  <a:srgbClr val="36576C"/>
                </a:solidFill>
                <a:latin typeface="Ample"/>
                <a:cs typeface="Arial" panose="020B0604020202020204" pitchFamily="34" charset="0"/>
              </a:rPr>
              <a:t>Un outil terrain </a:t>
            </a:r>
            <a:r>
              <a:rPr lang="fr-FR" sz="3100" dirty="0">
                <a:solidFill>
                  <a:schemeClr val="accent3"/>
                </a:solidFill>
                <a:latin typeface="Ample"/>
                <a:cs typeface="Arial" panose="020B0604020202020204" pitchFamily="34" charset="0"/>
              </a:rPr>
              <a:t>dans le contexte d’utilisation d’un PMA</a:t>
            </a:r>
            <a:endParaRPr lang="fr-FR" sz="3200" b="0" dirty="0">
              <a:solidFill>
                <a:schemeClr val="accent3"/>
              </a:solidFill>
              <a:latin typeface="Ample"/>
              <a:cs typeface="Arial" charset="0"/>
            </a:endParaRPr>
          </a:p>
        </p:txBody>
      </p:sp>
      <p:sp>
        <p:nvSpPr>
          <p:cNvPr id="48" name="Rectangle 47">
            <a:extLst>
              <a:ext uri="{FF2B5EF4-FFF2-40B4-BE49-F238E27FC236}">
                <a16:creationId xmlns:a16="http://schemas.microsoft.com/office/drawing/2014/main" id="{58058815-7825-4454-81F3-78071D43173A}"/>
              </a:ext>
            </a:extLst>
          </p:cNvPr>
          <p:cNvSpPr/>
          <p:nvPr/>
        </p:nvSpPr>
        <p:spPr>
          <a:xfrm>
            <a:off x="5323685" y="307527"/>
            <a:ext cx="3152591" cy="307777"/>
          </a:xfrm>
          <a:prstGeom prst="rect">
            <a:avLst/>
          </a:prstGeom>
        </p:spPr>
        <p:txBody>
          <a:bodyPr wrap="square">
            <a:spAutoFit/>
          </a:bodyPr>
          <a:lstStyle/>
          <a:p>
            <a:r>
              <a:rPr lang="fr-FR" sz="1400" b="1" dirty="0">
                <a:solidFill>
                  <a:schemeClr val="accent5"/>
                </a:solidFill>
                <a:cs typeface="Arial" panose="020B0604020202020204" pitchFamily="34" charset="0"/>
              </a:rPr>
              <a:t>Demande une destination et un vecteur</a:t>
            </a:r>
          </a:p>
        </p:txBody>
      </p:sp>
      <p:sp>
        <p:nvSpPr>
          <p:cNvPr id="52" name="Rectangle 51">
            <a:extLst>
              <a:ext uri="{FF2B5EF4-FFF2-40B4-BE49-F238E27FC236}">
                <a16:creationId xmlns:a16="http://schemas.microsoft.com/office/drawing/2014/main" id="{D6183AD8-1F70-41A3-99F9-757FA0A5CF45}"/>
              </a:ext>
            </a:extLst>
          </p:cNvPr>
          <p:cNvSpPr/>
          <p:nvPr/>
        </p:nvSpPr>
        <p:spPr>
          <a:xfrm>
            <a:off x="10526445" y="3786641"/>
            <a:ext cx="1665555" cy="738664"/>
          </a:xfrm>
          <a:prstGeom prst="rect">
            <a:avLst/>
          </a:prstGeom>
        </p:spPr>
        <p:txBody>
          <a:bodyPr wrap="square">
            <a:spAutoFit/>
          </a:bodyPr>
          <a:lstStyle/>
          <a:p>
            <a:r>
              <a:rPr lang="fr-FR" sz="1400" b="1" dirty="0">
                <a:solidFill>
                  <a:schemeClr val="accent3"/>
                </a:solidFill>
                <a:cs typeface="Arial" panose="020B0604020202020204" pitchFamily="34" charset="0"/>
              </a:rPr>
              <a:t>Propose une place disponible dans un établissement</a:t>
            </a:r>
          </a:p>
        </p:txBody>
      </p:sp>
      <p:pic>
        <p:nvPicPr>
          <p:cNvPr id="12" name="Image 11">
            <a:extLst>
              <a:ext uri="{FF2B5EF4-FFF2-40B4-BE49-F238E27FC236}">
                <a16:creationId xmlns:a16="http://schemas.microsoft.com/office/drawing/2014/main" id="{52340D65-ACCC-4FE0-91F4-C393F049FD02}"/>
              </a:ext>
            </a:extLst>
          </p:cNvPr>
          <p:cNvPicPr>
            <a:picLocks noChangeAspect="1"/>
          </p:cNvPicPr>
          <p:nvPr/>
        </p:nvPicPr>
        <p:blipFill>
          <a:blip r:embed="rId5"/>
          <a:stretch>
            <a:fillRect/>
          </a:stretch>
        </p:blipFill>
        <p:spPr>
          <a:xfrm>
            <a:off x="601401" y="1492252"/>
            <a:ext cx="1139133" cy="1086638"/>
          </a:xfrm>
          <a:prstGeom prst="rect">
            <a:avLst/>
          </a:prstGeom>
          <a:effectLst>
            <a:outerShdw blurRad="50800" dist="38100" dir="2700000" algn="tl" rotWithShape="0">
              <a:prstClr val="black">
                <a:alpha val="40000"/>
              </a:prstClr>
            </a:outerShdw>
          </a:effectLst>
        </p:spPr>
      </p:pic>
      <p:pic>
        <p:nvPicPr>
          <p:cNvPr id="13" name="Image 12">
            <a:extLst>
              <a:ext uri="{FF2B5EF4-FFF2-40B4-BE49-F238E27FC236}">
                <a16:creationId xmlns:a16="http://schemas.microsoft.com/office/drawing/2014/main" id="{5B9549F3-BD3C-4801-BFC4-DC14FED7ECB0}"/>
              </a:ext>
            </a:extLst>
          </p:cNvPr>
          <p:cNvPicPr>
            <a:picLocks noChangeAspect="1"/>
          </p:cNvPicPr>
          <p:nvPr/>
        </p:nvPicPr>
        <p:blipFill rotWithShape="1">
          <a:blip r:embed="rId6"/>
          <a:srcRect l="2942" r="11283"/>
          <a:stretch/>
        </p:blipFill>
        <p:spPr>
          <a:xfrm>
            <a:off x="4371532" y="613045"/>
            <a:ext cx="1139134" cy="1035356"/>
          </a:xfrm>
          <a:prstGeom prst="rect">
            <a:avLst/>
          </a:prstGeom>
          <a:effectLst>
            <a:outerShdw blurRad="50800" dist="38100" dir="2700000" algn="tl" rotWithShape="0">
              <a:prstClr val="black">
                <a:alpha val="40000"/>
              </a:prstClr>
            </a:outerShdw>
          </a:effectLst>
        </p:spPr>
      </p:pic>
      <p:pic>
        <p:nvPicPr>
          <p:cNvPr id="15" name="Image 14">
            <a:extLst>
              <a:ext uri="{FF2B5EF4-FFF2-40B4-BE49-F238E27FC236}">
                <a16:creationId xmlns:a16="http://schemas.microsoft.com/office/drawing/2014/main" id="{FADEEAC6-3B2D-49F6-BC5D-BD382319E8A0}"/>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5683887" y="658479"/>
            <a:ext cx="1521390" cy="519157"/>
          </a:xfrm>
          <a:prstGeom prst="rect">
            <a:avLst/>
          </a:prstGeom>
        </p:spPr>
      </p:pic>
      <p:sp>
        <p:nvSpPr>
          <p:cNvPr id="20" name="Rectangle 19">
            <a:extLst>
              <a:ext uri="{FF2B5EF4-FFF2-40B4-BE49-F238E27FC236}">
                <a16:creationId xmlns:a16="http://schemas.microsoft.com/office/drawing/2014/main" id="{5C6BF321-146D-4031-84B7-E223A7090943}"/>
              </a:ext>
            </a:extLst>
          </p:cNvPr>
          <p:cNvSpPr/>
          <p:nvPr/>
        </p:nvSpPr>
        <p:spPr>
          <a:xfrm>
            <a:off x="154427" y="4950249"/>
            <a:ext cx="1799227" cy="830997"/>
          </a:xfrm>
          <a:prstGeom prst="rect">
            <a:avLst/>
          </a:prstGeom>
          <a:solidFill>
            <a:schemeClr val="accent5">
              <a:lumMod val="20000"/>
              <a:lumOff val="80000"/>
            </a:schemeClr>
          </a:solidFill>
          <a:effectLst>
            <a:outerShdw blurRad="50800" dist="38100" dir="2700000" algn="tl" rotWithShape="0">
              <a:prstClr val="black">
                <a:alpha val="40000"/>
              </a:prstClr>
            </a:outerShdw>
          </a:effectLst>
        </p:spPr>
        <p:txBody>
          <a:bodyPr wrap="square" lIns="91440" tIns="45720" rIns="91440" bIns="45720" anchor="t">
            <a:spAutoFit/>
          </a:bodyPr>
          <a:lstStyle/>
          <a:p>
            <a:pPr marL="0" marR="0" lvl="0" indent="0" algn="just" defTabSz="914400" rtl="0" eaLnBrk="1" fontAlgn="auto" latinLnBrk="0" hangingPunct="1">
              <a:lnSpc>
                <a:spcPct val="100000"/>
              </a:lnSpc>
              <a:spcBef>
                <a:spcPts val="0"/>
              </a:spcBef>
              <a:spcAft>
                <a:spcPts val="300"/>
              </a:spcAft>
              <a:buClrTx/>
              <a:buSzTx/>
              <a:buFontTx/>
              <a:buNone/>
              <a:tabLst/>
              <a:defRPr/>
            </a:pPr>
            <a:r>
              <a:rPr kumimoji="0" lang="fr-FR" sz="1200" b="1" u="none" strike="noStrike" kern="1200" cap="none" spc="0" normalizeH="0" baseline="0" noProof="0" dirty="0">
                <a:ln>
                  <a:noFill/>
                </a:ln>
                <a:solidFill>
                  <a:schemeClr val="accent5"/>
                </a:solidFill>
                <a:effectLst/>
                <a:uLnTx/>
                <a:uFillTx/>
                <a:latin typeface="Calibri Light" panose="020F0302020204030204" pitchFamily="34" charset="0"/>
                <a:ea typeface="+mn-ea"/>
                <a:cs typeface="Calibri Light" panose="020F0302020204030204" pitchFamily="34" charset="0"/>
              </a:rPr>
              <a:t>A NOTER : </a:t>
            </a:r>
            <a:r>
              <a:rPr kumimoji="0" lang="fr-FR" sz="1200" b="0" u="none" strike="noStrike" kern="1200" cap="none" spc="0" normalizeH="0" baseline="0" noProof="0" dirty="0">
                <a:ln>
                  <a:noFill/>
                </a:ln>
                <a:solidFill>
                  <a:schemeClr val="accent5"/>
                </a:solidFill>
                <a:effectLst/>
                <a:uLnTx/>
                <a:uFillTx/>
                <a:latin typeface="Calibri Light" panose="020F0302020204030204" pitchFamily="34" charset="0"/>
                <a:ea typeface="+mn-ea"/>
                <a:cs typeface="Calibri Light" panose="020F0302020204030204" pitchFamily="34" charset="0"/>
              </a:rPr>
              <a:t>Le PMA doit être informatisé et le poste qui le compose doit être au prérequis SI-Samu</a:t>
            </a:r>
            <a:r>
              <a:rPr kumimoji="0" lang="fr-FR" sz="1200" b="0" i="1" u="none" strike="noStrike" kern="1200" cap="none" spc="0" normalizeH="0" baseline="0" noProof="0" dirty="0">
                <a:ln>
                  <a:noFill/>
                </a:ln>
                <a:solidFill>
                  <a:schemeClr val="accent5"/>
                </a:solidFill>
                <a:effectLst/>
                <a:uLnTx/>
                <a:uFillTx/>
                <a:latin typeface="Calibri Light" panose="020F0302020204030204" pitchFamily="34" charset="0"/>
                <a:ea typeface="+mn-ea"/>
                <a:cs typeface="Calibri Light" panose="020F0302020204030204" pitchFamily="34" charset="0"/>
              </a:rPr>
              <a:t>.</a:t>
            </a:r>
          </a:p>
        </p:txBody>
      </p:sp>
    </p:spTree>
    <p:extLst>
      <p:ext uri="{BB962C8B-B14F-4D97-AF65-F5344CB8AC3E}">
        <p14:creationId xmlns:p14="http://schemas.microsoft.com/office/powerpoint/2010/main" val="25923859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14639F8A-4C40-4BBB-AB07-77D3B22A9D8E}"/>
              </a:ext>
            </a:extLst>
          </p:cNvPr>
          <p:cNvSpPr>
            <a:spLocks noGrp="1"/>
          </p:cNvSpPr>
          <p:nvPr>
            <p:ph type="ftr" sz="quarter" idx="11"/>
          </p:nvPr>
        </p:nvSpPr>
        <p:spPr/>
        <p:txBody>
          <a:bodyPr/>
          <a:lstStyle/>
          <a:p>
            <a:r>
              <a:rPr lang="fr-FR"/>
              <a:t>Portail SI-Samu - Gestion des patients - Présentation détaillée des fonctionnalités</a:t>
            </a:r>
          </a:p>
        </p:txBody>
      </p:sp>
      <p:sp>
        <p:nvSpPr>
          <p:cNvPr id="3" name="Espace réservé du numéro de diapositive 2">
            <a:extLst>
              <a:ext uri="{FF2B5EF4-FFF2-40B4-BE49-F238E27FC236}">
                <a16:creationId xmlns:a16="http://schemas.microsoft.com/office/drawing/2014/main" id="{190E66B3-55D3-4F7A-BCBE-C5112B8C86F0}"/>
              </a:ext>
            </a:extLst>
          </p:cNvPr>
          <p:cNvSpPr>
            <a:spLocks noGrp="1"/>
          </p:cNvSpPr>
          <p:nvPr>
            <p:ph type="sldNum" sz="quarter" idx="12"/>
          </p:nvPr>
        </p:nvSpPr>
        <p:spPr/>
        <p:txBody>
          <a:bodyPr/>
          <a:lstStyle/>
          <a:p>
            <a:fld id="{C19B0B0C-5E37-A542-B809-6BB319648EF9}" type="slidenum">
              <a:rPr lang="fr-FR" smtClean="0"/>
              <a:pPr/>
              <a:t>17</a:t>
            </a:fld>
            <a:endParaRPr lang="fr-FR"/>
          </a:p>
        </p:txBody>
      </p:sp>
      <p:sp>
        <p:nvSpPr>
          <p:cNvPr id="4" name="Titre 3">
            <a:extLst>
              <a:ext uri="{FF2B5EF4-FFF2-40B4-BE49-F238E27FC236}">
                <a16:creationId xmlns:a16="http://schemas.microsoft.com/office/drawing/2014/main" id="{5D3B8827-08B5-42A4-B62C-179FF3A3F5BF}"/>
              </a:ext>
            </a:extLst>
          </p:cNvPr>
          <p:cNvSpPr>
            <a:spLocks noGrp="1"/>
          </p:cNvSpPr>
          <p:nvPr>
            <p:ph type="title"/>
          </p:nvPr>
        </p:nvSpPr>
        <p:spPr/>
        <p:txBody>
          <a:bodyPr>
            <a:normAutofit fontScale="90000"/>
          </a:bodyPr>
          <a:lstStyle/>
          <a:p>
            <a:r>
              <a:rPr lang="fr-FR" dirty="0"/>
              <a:t>IV – Présentation détaillée de la gestion des patients</a:t>
            </a:r>
          </a:p>
        </p:txBody>
      </p:sp>
    </p:spTree>
    <p:extLst>
      <p:ext uri="{BB962C8B-B14F-4D97-AF65-F5344CB8AC3E}">
        <p14:creationId xmlns:p14="http://schemas.microsoft.com/office/powerpoint/2010/main" val="41109660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C19B0B0C-5E37-A542-B809-6BB319648EF9}" type="slidenum">
              <a:rPr lang="fr-FR" smtClean="0"/>
              <a:pPr/>
              <a:t>18</a:t>
            </a:fld>
            <a:endParaRPr lang="fr-FR" dirty="0"/>
          </a:p>
        </p:txBody>
      </p:sp>
      <p:sp>
        <p:nvSpPr>
          <p:cNvPr id="14" name="ZoneTexte 13"/>
          <p:cNvSpPr txBox="1"/>
          <p:nvPr/>
        </p:nvSpPr>
        <p:spPr>
          <a:xfrm>
            <a:off x="421817" y="1858366"/>
            <a:ext cx="5055370" cy="4339650"/>
          </a:xfrm>
          <a:prstGeom prst="rect">
            <a:avLst/>
          </a:prstGeom>
          <a:noFill/>
        </p:spPr>
        <p:txBody>
          <a:bodyPr wrap="square" rtlCol="0">
            <a:spAutoFit/>
          </a:bodyPr>
          <a:lstStyle/>
          <a:p>
            <a:pPr marL="190500" algn="just">
              <a:spcAft>
                <a:spcPts val="600"/>
              </a:spcAft>
            </a:pPr>
            <a:r>
              <a:rPr lang="fr-FR" sz="1600" dirty="0">
                <a:solidFill>
                  <a:srgbClr val="3D5A70"/>
                </a:solidFill>
                <a:cs typeface="Arial" panose="020B0604020202020204" pitchFamily="34" charset="0"/>
              </a:rPr>
              <a:t>Il </a:t>
            </a:r>
            <a:r>
              <a:rPr lang="fr-FR" sz="1600" b="1" dirty="0">
                <a:solidFill>
                  <a:srgbClr val="639ECC"/>
                </a:solidFill>
                <a:cs typeface="Arial" panose="020B0604020202020204" pitchFamily="34" charset="0"/>
              </a:rPr>
              <a:t>existe trois moyens </a:t>
            </a:r>
            <a:r>
              <a:rPr lang="fr-FR" sz="1600" dirty="0">
                <a:solidFill>
                  <a:srgbClr val="3D5A70"/>
                </a:solidFill>
                <a:cs typeface="Arial" panose="020B0604020202020204" pitchFamily="34" charset="0"/>
              </a:rPr>
              <a:t>pour créer une fiche patient au sein d’un évènement :</a:t>
            </a:r>
          </a:p>
          <a:p>
            <a:pPr marL="476250" indent="-285750" algn="just">
              <a:spcAft>
                <a:spcPts val="600"/>
              </a:spcAft>
              <a:buFontTx/>
              <a:buChar char="-"/>
            </a:pPr>
            <a:r>
              <a:rPr lang="fr-FR" sz="1600" dirty="0">
                <a:solidFill>
                  <a:srgbClr val="3D5A70"/>
                </a:solidFill>
                <a:cs typeface="Arial" panose="020B0604020202020204" pitchFamily="34" charset="0"/>
              </a:rPr>
              <a:t>à l’ouverture de l’onglet « Patients », en cliquant sur </a:t>
            </a:r>
            <a:r>
              <a:rPr lang="fr-FR" sz="1600" b="1" dirty="0">
                <a:solidFill>
                  <a:srgbClr val="639ECC"/>
                </a:solidFill>
                <a:cs typeface="Arial" panose="020B0604020202020204" pitchFamily="34" charset="0"/>
              </a:rPr>
              <a:t>« Ajouter un patient » </a:t>
            </a:r>
            <a:r>
              <a:rPr lang="fr-FR" sz="1600" dirty="0">
                <a:solidFill>
                  <a:srgbClr val="3D5A70"/>
                </a:solidFill>
                <a:cs typeface="Arial" panose="020B0604020202020204" pitchFamily="34" charset="0"/>
              </a:rPr>
              <a:t>dans la zone de travail ;</a:t>
            </a:r>
          </a:p>
          <a:p>
            <a:pPr marL="476250" indent="-285750" algn="just">
              <a:spcAft>
                <a:spcPts val="600"/>
              </a:spcAft>
              <a:buFontTx/>
              <a:buChar char="-"/>
            </a:pPr>
            <a:r>
              <a:rPr lang="fr-FR" sz="1600" dirty="0">
                <a:solidFill>
                  <a:srgbClr val="3D5A70"/>
                </a:solidFill>
                <a:cs typeface="Arial" panose="020B0604020202020204" pitchFamily="34" charset="0"/>
              </a:rPr>
              <a:t>en cliquant sur le </a:t>
            </a:r>
            <a:r>
              <a:rPr lang="fr-FR" sz="1600" b="1" dirty="0">
                <a:solidFill>
                  <a:srgbClr val="639ECC"/>
                </a:solidFill>
                <a:cs typeface="Arial" panose="020B0604020202020204" pitchFamily="34" charset="0"/>
              </a:rPr>
              <a:t>« + » </a:t>
            </a:r>
            <a:r>
              <a:rPr lang="fr-FR" sz="1600" dirty="0">
                <a:solidFill>
                  <a:srgbClr val="3D5A70"/>
                </a:solidFill>
                <a:cs typeface="Arial" panose="020B0604020202020204" pitchFamily="34" charset="0"/>
              </a:rPr>
              <a:t>affiché en permanence en-dessous de la liste des patients ;</a:t>
            </a:r>
          </a:p>
          <a:p>
            <a:pPr marL="476250" indent="-285750" algn="just">
              <a:spcAft>
                <a:spcPts val="600"/>
              </a:spcAft>
              <a:buFontTx/>
              <a:buChar char="-"/>
            </a:pPr>
            <a:r>
              <a:rPr lang="fr-FR" sz="1600" dirty="0">
                <a:solidFill>
                  <a:srgbClr val="3D5A70"/>
                </a:solidFill>
                <a:cs typeface="Arial" panose="020B0604020202020204" pitchFamily="34" charset="0"/>
              </a:rPr>
              <a:t>via la recherche : lorsque l’utilisateur </a:t>
            </a:r>
            <a:r>
              <a:rPr lang="fr-FR" sz="1600" b="1" dirty="0">
                <a:solidFill>
                  <a:srgbClr val="639ECC"/>
                </a:solidFill>
                <a:cs typeface="Arial" panose="020B0604020202020204" pitchFamily="34" charset="0"/>
              </a:rPr>
              <a:t>renseigne un numéro SINUS dans le champ « rechercher un patient »</a:t>
            </a:r>
            <a:r>
              <a:rPr lang="fr-FR" sz="1600" dirty="0">
                <a:solidFill>
                  <a:srgbClr val="3D5A70"/>
                </a:solidFill>
                <a:cs typeface="Arial" panose="020B0604020202020204" pitchFamily="34" charset="0"/>
              </a:rPr>
              <a:t>, au clavier ou à l’aide d’une douchette connectée au PC se connectant au Portail SI-Samu, un bouton apparaît si aucun patient de l’événement n’existe avec ce numéro. Il permet de créer un patient à partir de ce numéro SINUS :</a:t>
            </a:r>
          </a:p>
          <a:p>
            <a:pPr marL="933450" lvl="1" indent="-285750" algn="just">
              <a:spcAft>
                <a:spcPts val="600"/>
              </a:spcAft>
              <a:buFont typeface="Wingdings" panose="05000000000000000000" pitchFamily="2" charset="2"/>
              <a:buChar char="Ø"/>
            </a:pPr>
            <a:r>
              <a:rPr lang="fr-FR" sz="1600" dirty="0">
                <a:solidFill>
                  <a:srgbClr val="3D5A70"/>
                </a:solidFill>
                <a:cs typeface="Arial" panose="020B0604020202020204" pitchFamily="34" charset="0"/>
              </a:rPr>
              <a:t>Placer le curseur de la souris dans l’espace «  Recherche » de la section droite de l’écran et scanner le bracelet ;</a:t>
            </a:r>
          </a:p>
        </p:txBody>
      </p:sp>
      <p:sp>
        <p:nvSpPr>
          <p:cNvPr id="6" name="Titre 1">
            <a:extLst>
              <a:ext uri="{FF2B5EF4-FFF2-40B4-BE49-F238E27FC236}">
                <a16:creationId xmlns:a16="http://schemas.microsoft.com/office/drawing/2014/main" id="{468527AD-DB58-4D45-8F01-AD4663FC52EC}"/>
              </a:ext>
            </a:extLst>
          </p:cNvPr>
          <p:cNvSpPr txBox="1">
            <a:spLocks/>
          </p:cNvSpPr>
          <p:nvPr/>
        </p:nvSpPr>
        <p:spPr>
          <a:xfrm>
            <a:off x="2664170" y="284432"/>
            <a:ext cx="891822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lang="fr-FR" sz="4400" b="1" kern="1200" dirty="0">
                <a:solidFill>
                  <a:schemeClr val="tx2"/>
                </a:solidFill>
                <a:latin typeface="Ample" charset="0"/>
                <a:ea typeface="Ample" charset="0"/>
                <a:cs typeface="Ample" charset="0"/>
              </a:defRPr>
            </a:lvl1pPr>
          </a:lstStyle>
          <a:p>
            <a:r>
              <a:rPr lang="fr-FR" sz="3600" dirty="0">
                <a:solidFill>
                  <a:srgbClr val="36576C"/>
                </a:solidFill>
                <a:latin typeface="Ample"/>
                <a:cs typeface="Arial" panose="020B0604020202020204" pitchFamily="34" charset="0"/>
              </a:rPr>
              <a:t>Création d’un patient</a:t>
            </a:r>
            <a:r>
              <a:rPr lang="fr-FR" sz="3200" b="0" dirty="0">
                <a:solidFill>
                  <a:srgbClr val="639FCC"/>
                </a:solidFill>
                <a:latin typeface="Ample"/>
                <a:cs typeface="Arial" charset="0"/>
              </a:rPr>
              <a:t> </a:t>
            </a:r>
          </a:p>
          <a:p>
            <a:r>
              <a:rPr lang="fr-FR" sz="2000" dirty="0">
                <a:solidFill>
                  <a:srgbClr val="639FCC"/>
                </a:solidFill>
                <a:latin typeface="Ample"/>
                <a:cs typeface="Arial" charset="0"/>
              </a:rPr>
              <a:t>Seul un utilisateur rattaché à un CRRA peut créer, éditer et modifier des fiches patients</a:t>
            </a:r>
          </a:p>
        </p:txBody>
      </p:sp>
      <p:sp>
        <p:nvSpPr>
          <p:cNvPr id="3" name="Espace réservé du pied de page 2">
            <a:extLst>
              <a:ext uri="{FF2B5EF4-FFF2-40B4-BE49-F238E27FC236}">
                <a16:creationId xmlns:a16="http://schemas.microsoft.com/office/drawing/2014/main" id="{754A72AE-3AE8-4B69-8DEB-1B641D860AEC}"/>
              </a:ext>
            </a:extLst>
          </p:cNvPr>
          <p:cNvSpPr>
            <a:spLocks noGrp="1"/>
          </p:cNvSpPr>
          <p:nvPr>
            <p:ph type="ftr" sz="quarter" idx="11"/>
          </p:nvPr>
        </p:nvSpPr>
        <p:spPr>
          <a:xfrm>
            <a:off x="4038600" y="6356350"/>
            <a:ext cx="4114800" cy="365125"/>
          </a:xfrm>
        </p:spPr>
        <p:txBody>
          <a:bodyPr/>
          <a:lstStyle/>
          <a:p>
            <a:pPr>
              <a:defRPr/>
            </a:pPr>
            <a:r>
              <a:rPr lang="fr-FR">
                <a:solidFill>
                  <a:prstClr val="white">
                    <a:lumMod val="75000"/>
                  </a:prstClr>
                </a:solidFill>
              </a:rPr>
              <a:t>Portail SI-Samu - Gestion des patients - Présentation détaillée des fonctionnalités</a:t>
            </a:r>
            <a:endParaRPr lang="fr-FR" dirty="0">
              <a:solidFill>
                <a:prstClr val="white">
                  <a:lumMod val="75000"/>
                </a:prstClr>
              </a:solidFill>
            </a:endParaRPr>
          </a:p>
        </p:txBody>
      </p:sp>
      <p:grpSp>
        <p:nvGrpSpPr>
          <p:cNvPr id="19" name="Groupe 18">
            <a:extLst>
              <a:ext uri="{FF2B5EF4-FFF2-40B4-BE49-F238E27FC236}">
                <a16:creationId xmlns:a16="http://schemas.microsoft.com/office/drawing/2014/main" id="{63DF9D42-8807-4FBD-A4BF-8A62C65DC4A2}"/>
              </a:ext>
            </a:extLst>
          </p:cNvPr>
          <p:cNvGrpSpPr/>
          <p:nvPr/>
        </p:nvGrpSpPr>
        <p:grpSpPr>
          <a:xfrm>
            <a:off x="5751980" y="1705660"/>
            <a:ext cx="6096000" cy="4334021"/>
            <a:chOff x="6096000" y="1534210"/>
            <a:chExt cx="6096000" cy="4334021"/>
          </a:xfrm>
          <a:effectLst>
            <a:outerShdw blurRad="50800" dist="38100" dir="2700000" algn="tl" rotWithShape="0">
              <a:prstClr val="black">
                <a:alpha val="40000"/>
              </a:prstClr>
            </a:outerShdw>
          </a:effectLst>
        </p:grpSpPr>
        <p:grpSp>
          <p:nvGrpSpPr>
            <p:cNvPr id="15" name="Groupe 14">
              <a:extLst>
                <a:ext uri="{FF2B5EF4-FFF2-40B4-BE49-F238E27FC236}">
                  <a16:creationId xmlns:a16="http://schemas.microsoft.com/office/drawing/2014/main" id="{18FFB164-C2E8-4E16-80DA-469410CA6515}"/>
                </a:ext>
              </a:extLst>
            </p:cNvPr>
            <p:cNvGrpSpPr>
              <a:grpSpLocks noChangeAspect="1"/>
            </p:cNvGrpSpPr>
            <p:nvPr/>
          </p:nvGrpSpPr>
          <p:grpSpPr>
            <a:xfrm>
              <a:off x="6096000" y="1534210"/>
              <a:ext cx="6096000" cy="4334021"/>
              <a:chOff x="4626321" y="1397199"/>
              <a:chExt cx="6972300" cy="4957036"/>
            </a:xfrm>
          </p:grpSpPr>
          <p:pic>
            <p:nvPicPr>
              <p:cNvPr id="8" name="Image 7">
                <a:extLst>
                  <a:ext uri="{FF2B5EF4-FFF2-40B4-BE49-F238E27FC236}">
                    <a16:creationId xmlns:a16="http://schemas.microsoft.com/office/drawing/2014/main" id="{3F0FBBD4-8EFC-4A81-AC6C-321CDE7D4796}"/>
                  </a:ext>
                </a:extLst>
              </p:cNvPr>
              <p:cNvPicPr>
                <a:picLocks noChangeAspect="1"/>
              </p:cNvPicPr>
              <p:nvPr/>
            </p:nvPicPr>
            <p:blipFill rotWithShape="1">
              <a:blip r:embed="rId2"/>
              <a:srcRect t="17424" r="42813"/>
              <a:stretch/>
            </p:blipFill>
            <p:spPr>
              <a:xfrm>
                <a:off x="4626321" y="1397199"/>
                <a:ext cx="6972300" cy="4957036"/>
              </a:xfrm>
              <a:prstGeom prst="rect">
                <a:avLst/>
              </a:prstGeom>
            </p:spPr>
          </p:pic>
          <p:pic>
            <p:nvPicPr>
              <p:cNvPr id="13" name="Image 12">
                <a:extLst>
                  <a:ext uri="{FF2B5EF4-FFF2-40B4-BE49-F238E27FC236}">
                    <a16:creationId xmlns:a16="http://schemas.microsoft.com/office/drawing/2014/main" id="{D80212B9-7415-43DA-A868-CC0F246664BE}"/>
                  </a:ext>
                </a:extLst>
              </p:cNvPr>
              <p:cNvPicPr>
                <a:picLocks noChangeAspect="1"/>
              </p:cNvPicPr>
              <p:nvPr/>
            </p:nvPicPr>
            <p:blipFill rotWithShape="1">
              <a:blip r:embed="rId2"/>
              <a:srcRect l="56094" t="38236" r="30000" b="28262"/>
              <a:stretch/>
            </p:blipFill>
            <p:spPr>
              <a:xfrm>
                <a:off x="9100807" y="2870135"/>
                <a:ext cx="1695450" cy="2011163"/>
              </a:xfrm>
              <a:prstGeom prst="rect">
                <a:avLst/>
              </a:prstGeom>
            </p:spPr>
          </p:pic>
        </p:grpSp>
        <p:sp>
          <p:nvSpPr>
            <p:cNvPr id="10" name="Rectangle 9">
              <a:extLst>
                <a:ext uri="{FF2B5EF4-FFF2-40B4-BE49-F238E27FC236}">
                  <a16:creationId xmlns:a16="http://schemas.microsoft.com/office/drawing/2014/main" id="{CE8DCCF0-6F41-4659-AFBB-31CFC1CB95F4}"/>
                </a:ext>
              </a:extLst>
            </p:cNvPr>
            <p:cNvSpPr/>
            <p:nvPr/>
          </p:nvSpPr>
          <p:spPr>
            <a:xfrm>
              <a:off x="10204040" y="4309493"/>
              <a:ext cx="1011647" cy="219075"/>
            </a:xfrm>
            <a:prstGeom prst="rect">
              <a:avLst/>
            </a:prstGeom>
            <a:noFill/>
            <a:ln w="38100">
              <a:solidFill>
                <a:schemeClr val="accent5"/>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indent="-850900" algn="just">
                <a:tabLst>
                  <a:tab pos="1968500" algn="l"/>
                </a:tabLst>
              </a:pPr>
              <a:endParaRPr lang="fr-FR" sz="2400" b="1" dirty="0">
                <a:solidFill>
                  <a:srgbClr val="3D5A70"/>
                </a:solidFill>
              </a:endParaRPr>
            </a:p>
          </p:txBody>
        </p:sp>
        <p:sp>
          <p:nvSpPr>
            <p:cNvPr id="16" name="Rectangle 15">
              <a:extLst>
                <a:ext uri="{FF2B5EF4-FFF2-40B4-BE49-F238E27FC236}">
                  <a16:creationId xmlns:a16="http://schemas.microsoft.com/office/drawing/2014/main" id="{EF8BEFD5-1CCA-4156-B14B-7FE106E06C94}"/>
                </a:ext>
              </a:extLst>
            </p:cNvPr>
            <p:cNvSpPr/>
            <p:nvPr/>
          </p:nvSpPr>
          <p:spPr>
            <a:xfrm>
              <a:off x="7256053" y="5457826"/>
              <a:ext cx="402047" cy="313755"/>
            </a:xfrm>
            <a:prstGeom prst="rect">
              <a:avLst/>
            </a:prstGeom>
            <a:noFill/>
            <a:ln w="38100">
              <a:solidFill>
                <a:schemeClr val="accent5"/>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indent="-850900" algn="just">
                <a:tabLst>
                  <a:tab pos="1968500" algn="l"/>
                </a:tabLst>
              </a:pPr>
              <a:endParaRPr lang="fr-FR" sz="2400" b="1" dirty="0">
                <a:solidFill>
                  <a:srgbClr val="3D5A70"/>
                </a:solidFill>
              </a:endParaRPr>
            </a:p>
          </p:txBody>
        </p:sp>
        <p:sp>
          <p:nvSpPr>
            <p:cNvPr id="17" name="Rectangle 16">
              <a:extLst>
                <a:ext uri="{FF2B5EF4-FFF2-40B4-BE49-F238E27FC236}">
                  <a16:creationId xmlns:a16="http://schemas.microsoft.com/office/drawing/2014/main" id="{680D8DFB-99AB-40DA-810B-0916D82A3022}"/>
                </a:ext>
              </a:extLst>
            </p:cNvPr>
            <p:cNvSpPr/>
            <p:nvPr/>
          </p:nvSpPr>
          <p:spPr>
            <a:xfrm>
              <a:off x="6244406" y="2674620"/>
              <a:ext cx="2366194" cy="518160"/>
            </a:xfrm>
            <a:prstGeom prst="rect">
              <a:avLst/>
            </a:prstGeom>
            <a:noFill/>
            <a:ln w="38100">
              <a:solidFill>
                <a:schemeClr val="accent5"/>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indent="-850900" algn="just">
                <a:tabLst>
                  <a:tab pos="1968500" algn="l"/>
                </a:tabLst>
              </a:pPr>
              <a:endParaRPr lang="fr-FR" sz="2400" b="1" dirty="0">
                <a:solidFill>
                  <a:srgbClr val="3D5A70"/>
                </a:solidFill>
              </a:endParaRPr>
            </a:p>
          </p:txBody>
        </p:sp>
        <p:sp>
          <p:nvSpPr>
            <p:cNvPr id="18" name="Rectangle 17">
              <a:extLst>
                <a:ext uri="{FF2B5EF4-FFF2-40B4-BE49-F238E27FC236}">
                  <a16:creationId xmlns:a16="http://schemas.microsoft.com/office/drawing/2014/main" id="{892CE1D2-3159-480E-899A-E5E5D3FF22F9}"/>
                </a:ext>
              </a:extLst>
            </p:cNvPr>
            <p:cNvSpPr/>
            <p:nvPr/>
          </p:nvSpPr>
          <p:spPr>
            <a:xfrm>
              <a:off x="6244406" y="1684020"/>
              <a:ext cx="2366194" cy="252556"/>
            </a:xfrm>
            <a:prstGeom prst="rect">
              <a:avLst/>
            </a:prstGeom>
            <a:noFill/>
            <a:ln w="38100">
              <a:solidFill>
                <a:schemeClr val="accent5"/>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indent="-850900" algn="just">
                <a:tabLst>
                  <a:tab pos="1968500" algn="l"/>
                </a:tabLst>
              </a:pPr>
              <a:endParaRPr lang="fr-FR" sz="2400" b="1" dirty="0">
                <a:solidFill>
                  <a:srgbClr val="3D5A70"/>
                </a:solidFill>
              </a:endParaRPr>
            </a:p>
          </p:txBody>
        </p:sp>
      </p:grpSp>
      <p:sp>
        <p:nvSpPr>
          <p:cNvPr id="2" name="ZoneTexte 1">
            <a:extLst>
              <a:ext uri="{FF2B5EF4-FFF2-40B4-BE49-F238E27FC236}">
                <a16:creationId xmlns:a16="http://schemas.microsoft.com/office/drawing/2014/main" id="{DD62A86B-3C43-435C-8388-38B8D6F4F59B}"/>
              </a:ext>
            </a:extLst>
          </p:cNvPr>
          <p:cNvSpPr txBox="1"/>
          <p:nvPr/>
        </p:nvSpPr>
        <p:spPr>
          <a:xfrm>
            <a:off x="10719303" y="0"/>
            <a:ext cx="1472697" cy="369332"/>
          </a:xfrm>
          <a:prstGeom prst="rect">
            <a:avLst/>
          </a:prstGeom>
          <a:solidFill>
            <a:schemeClr val="accent1">
              <a:lumMod val="50000"/>
            </a:schemeClr>
          </a:solidFill>
        </p:spPr>
        <p:txBody>
          <a:bodyPr wrap="square" rtlCol="0">
            <a:spAutoFit/>
          </a:bodyPr>
          <a:lstStyle/>
          <a:p>
            <a:pPr algn="ctr"/>
            <a:r>
              <a:rPr lang="fr-FR" b="1" dirty="0">
                <a:solidFill>
                  <a:schemeClr val="bg1"/>
                </a:solidFill>
              </a:rPr>
              <a:t>PMA / CRRA</a:t>
            </a:r>
          </a:p>
        </p:txBody>
      </p:sp>
    </p:spTree>
    <p:extLst>
      <p:ext uri="{BB962C8B-B14F-4D97-AF65-F5344CB8AC3E}">
        <p14:creationId xmlns:p14="http://schemas.microsoft.com/office/powerpoint/2010/main" val="32120295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C19B0B0C-5E37-A542-B809-6BB319648EF9}" type="slidenum">
              <a:rPr lang="fr-FR" smtClean="0"/>
              <a:pPr/>
              <a:t>19</a:t>
            </a:fld>
            <a:endParaRPr lang="fr-FR" dirty="0"/>
          </a:p>
        </p:txBody>
      </p:sp>
      <p:sp>
        <p:nvSpPr>
          <p:cNvPr id="3" name="Espace réservé du pied de page 2">
            <a:extLst>
              <a:ext uri="{FF2B5EF4-FFF2-40B4-BE49-F238E27FC236}">
                <a16:creationId xmlns:a16="http://schemas.microsoft.com/office/drawing/2014/main" id="{29726913-1E67-4F07-A1DB-9C6FDAC7B7AF}"/>
              </a:ext>
            </a:extLst>
          </p:cNvPr>
          <p:cNvSpPr>
            <a:spLocks noGrp="1"/>
          </p:cNvSpPr>
          <p:nvPr>
            <p:ph type="ftr" sz="quarter" idx="11"/>
          </p:nvPr>
        </p:nvSpPr>
        <p:spPr>
          <a:xfrm>
            <a:off x="3742475" y="6473748"/>
            <a:ext cx="4707048" cy="365125"/>
          </a:xfrm>
        </p:spPr>
        <p:txBody>
          <a:bodyPr/>
          <a:lstStyle/>
          <a:p>
            <a:pPr>
              <a:defRPr/>
            </a:pPr>
            <a:r>
              <a:rPr lang="fr-FR">
                <a:solidFill>
                  <a:prstClr val="white">
                    <a:lumMod val="75000"/>
                  </a:prstClr>
                </a:solidFill>
              </a:rPr>
              <a:t>Portail SI-Samu - Gestion des patients - Présentation détaillée des fonctionnalités</a:t>
            </a:r>
            <a:endParaRPr lang="fr-FR" dirty="0">
              <a:solidFill>
                <a:prstClr val="white">
                  <a:lumMod val="75000"/>
                </a:prstClr>
              </a:solidFill>
            </a:endParaRPr>
          </a:p>
        </p:txBody>
      </p:sp>
      <p:grpSp>
        <p:nvGrpSpPr>
          <p:cNvPr id="2" name="Groupe 1">
            <a:extLst>
              <a:ext uri="{FF2B5EF4-FFF2-40B4-BE49-F238E27FC236}">
                <a16:creationId xmlns:a16="http://schemas.microsoft.com/office/drawing/2014/main" id="{87D6F525-DF5B-43F8-9E46-F50264A334B9}"/>
              </a:ext>
            </a:extLst>
          </p:cNvPr>
          <p:cNvGrpSpPr/>
          <p:nvPr/>
        </p:nvGrpSpPr>
        <p:grpSpPr>
          <a:xfrm>
            <a:off x="827733" y="136525"/>
            <a:ext cx="10526067" cy="6224084"/>
            <a:chOff x="1104617" y="414339"/>
            <a:chExt cx="9982765" cy="6017975"/>
          </a:xfrm>
        </p:grpSpPr>
        <p:pic>
          <p:nvPicPr>
            <p:cNvPr id="9" name="Image 8">
              <a:extLst>
                <a:ext uri="{FF2B5EF4-FFF2-40B4-BE49-F238E27FC236}">
                  <a16:creationId xmlns:a16="http://schemas.microsoft.com/office/drawing/2014/main" id="{505E39CD-DA8C-4AB1-8A98-13E30BA88793}"/>
                </a:ext>
              </a:extLst>
            </p:cNvPr>
            <p:cNvPicPr>
              <a:picLocks noChangeAspect="1"/>
            </p:cNvPicPr>
            <p:nvPr/>
          </p:nvPicPr>
          <p:blipFill rotWithShape="1">
            <a:blip r:embed="rId2"/>
            <a:srcRect t="8449"/>
            <a:stretch/>
          </p:blipFill>
          <p:spPr>
            <a:xfrm>
              <a:off x="1104617" y="910631"/>
              <a:ext cx="9982765" cy="5521683"/>
            </a:xfrm>
            <a:prstGeom prst="rect">
              <a:avLst/>
            </a:prstGeom>
            <a:effectLst>
              <a:outerShdw blurRad="50800" dist="38100" dir="2700000" algn="tl" rotWithShape="0">
                <a:prstClr val="black">
                  <a:alpha val="40000"/>
                </a:prstClr>
              </a:outerShdw>
            </a:effectLst>
          </p:spPr>
        </p:pic>
        <p:sp>
          <p:nvSpPr>
            <p:cNvPr id="5" name="Rectangle 4">
              <a:extLst>
                <a:ext uri="{FF2B5EF4-FFF2-40B4-BE49-F238E27FC236}">
                  <a16:creationId xmlns:a16="http://schemas.microsoft.com/office/drawing/2014/main" id="{00A0D13C-BA1E-4968-9E90-1D83F648AA4E}"/>
                </a:ext>
              </a:extLst>
            </p:cNvPr>
            <p:cNvSpPr/>
            <p:nvPr/>
          </p:nvSpPr>
          <p:spPr>
            <a:xfrm>
              <a:off x="3707991" y="2394968"/>
              <a:ext cx="1378360" cy="365125"/>
            </a:xfrm>
            <a:prstGeom prst="rect">
              <a:avLst/>
            </a:prstGeom>
            <a:noFill/>
            <a:ln w="38100">
              <a:solidFill>
                <a:schemeClr val="accent5"/>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indent="-850900" algn="just">
                <a:tabLst>
                  <a:tab pos="1968500" algn="l"/>
                </a:tabLst>
              </a:pPr>
              <a:endParaRPr lang="fr-FR" sz="2400" b="1" dirty="0">
                <a:solidFill>
                  <a:srgbClr val="3D5A70"/>
                </a:solidFill>
              </a:endParaRPr>
            </a:p>
          </p:txBody>
        </p:sp>
        <p:sp>
          <p:nvSpPr>
            <p:cNvPr id="6" name="Rectangle à coins arrondis 28">
              <a:extLst>
                <a:ext uri="{FF2B5EF4-FFF2-40B4-BE49-F238E27FC236}">
                  <a16:creationId xmlns:a16="http://schemas.microsoft.com/office/drawing/2014/main" id="{F5866AC0-00F7-47F5-8C2C-19EB02EE3A64}"/>
                </a:ext>
              </a:extLst>
            </p:cNvPr>
            <p:cNvSpPr/>
            <p:nvPr/>
          </p:nvSpPr>
          <p:spPr>
            <a:xfrm>
              <a:off x="3274844" y="414339"/>
              <a:ext cx="2244654" cy="313730"/>
            </a:xfrm>
            <a:prstGeom prst="roundRect">
              <a:avLst>
                <a:gd name="adj" fmla="val 4414"/>
              </a:avLst>
            </a:prstGeom>
            <a:ln w="28575">
              <a:solidFill>
                <a:schemeClr val="accent5"/>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schemeClr val="accent5"/>
                  </a:solidFill>
                  <a:effectLst/>
                  <a:uLnTx/>
                  <a:uFillTx/>
                  <a:latin typeface="Ample"/>
                  <a:ea typeface="+mn-ea"/>
                  <a:cs typeface="Arial" panose="020B0604020202020204" pitchFamily="34" charset="0"/>
                </a:rPr>
                <a:t>Gravité en entrée / Triage</a:t>
              </a:r>
            </a:p>
          </p:txBody>
        </p:sp>
        <p:cxnSp>
          <p:nvCxnSpPr>
            <p:cNvPr id="7" name="Connecteur droit avec flèche 6">
              <a:extLst>
                <a:ext uri="{FF2B5EF4-FFF2-40B4-BE49-F238E27FC236}">
                  <a16:creationId xmlns:a16="http://schemas.microsoft.com/office/drawing/2014/main" id="{BB86EA93-214D-4EDF-A310-13BEBF7C3301}"/>
                </a:ext>
              </a:extLst>
            </p:cNvPr>
            <p:cNvCxnSpPr>
              <a:cxnSpLocks/>
              <a:stCxn id="6" idx="2"/>
              <a:endCxn id="5" idx="0"/>
            </p:cNvCxnSpPr>
            <p:nvPr/>
          </p:nvCxnSpPr>
          <p:spPr>
            <a:xfrm>
              <a:off x="4397171" y="728069"/>
              <a:ext cx="0" cy="1666899"/>
            </a:xfrm>
            <a:prstGeom prst="straightConnector1">
              <a:avLst/>
            </a:prstGeom>
            <a:noFill/>
            <a:ln w="19050">
              <a:solidFill>
                <a:schemeClr val="accent5"/>
              </a:solidFill>
              <a:tailEnd type="oval" w="med" len="med"/>
            </a:ln>
          </p:spPr>
          <p:style>
            <a:lnRef idx="2">
              <a:schemeClr val="accent1">
                <a:shade val="50000"/>
              </a:schemeClr>
            </a:lnRef>
            <a:fillRef idx="1">
              <a:schemeClr val="accent1"/>
            </a:fillRef>
            <a:effectRef idx="0">
              <a:schemeClr val="accent1"/>
            </a:effectRef>
            <a:fontRef idx="minor">
              <a:schemeClr val="lt1"/>
            </a:fontRef>
          </p:style>
        </p:cxnSp>
        <p:sp>
          <p:nvSpPr>
            <p:cNvPr id="15" name="Rectangle 14">
              <a:extLst>
                <a:ext uri="{FF2B5EF4-FFF2-40B4-BE49-F238E27FC236}">
                  <a16:creationId xmlns:a16="http://schemas.microsoft.com/office/drawing/2014/main" id="{100EF6A9-28B7-434B-8C91-599A4A738024}"/>
                </a:ext>
              </a:extLst>
            </p:cNvPr>
            <p:cNvSpPr/>
            <p:nvPr/>
          </p:nvSpPr>
          <p:spPr>
            <a:xfrm>
              <a:off x="3707990" y="2963342"/>
              <a:ext cx="2864259" cy="312918"/>
            </a:xfrm>
            <a:prstGeom prst="rect">
              <a:avLst/>
            </a:prstGeom>
            <a:noFill/>
            <a:ln w="38100">
              <a:solidFill>
                <a:schemeClr val="tx2">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indent="-850900" algn="just">
                <a:tabLst>
                  <a:tab pos="1968500" algn="l"/>
                </a:tabLst>
              </a:pPr>
              <a:endParaRPr lang="fr-FR" sz="2400" b="1" dirty="0">
                <a:solidFill>
                  <a:srgbClr val="3D5A70"/>
                </a:solidFill>
              </a:endParaRPr>
            </a:p>
          </p:txBody>
        </p:sp>
        <p:sp>
          <p:nvSpPr>
            <p:cNvPr id="16" name="Rectangle à coins arrondis 28">
              <a:extLst>
                <a:ext uri="{FF2B5EF4-FFF2-40B4-BE49-F238E27FC236}">
                  <a16:creationId xmlns:a16="http://schemas.microsoft.com/office/drawing/2014/main" id="{26BECB74-0913-4D97-B0B2-5EB4B1236FD6}"/>
                </a:ext>
              </a:extLst>
            </p:cNvPr>
            <p:cNvSpPr/>
            <p:nvPr/>
          </p:nvSpPr>
          <p:spPr>
            <a:xfrm>
              <a:off x="5952643" y="414339"/>
              <a:ext cx="1831348" cy="313730"/>
            </a:xfrm>
            <a:prstGeom prst="roundRect">
              <a:avLst>
                <a:gd name="adj" fmla="val 4414"/>
              </a:avLst>
            </a:prstGeom>
            <a:ln w="28575">
              <a:solidFill>
                <a:schemeClr val="tx2">
                  <a:lumMod val="60000"/>
                  <a:lumOff val="40000"/>
                </a:schemeClr>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schemeClr val="tx2">
                      <a:lumMod val="60000"/>
                      <a:lumOff val="40000"/>
                    </a:schemeClr>
                  </a:solidFill>
                  <a:effectLst/>
                  <a:uLnTx/>
                  <a:uFillTx/>
                  <a:latin typeface="Ample"/>
                  <a:ea typeface="+mn-ea"/>
                  <a:cs typeface="Arial" panose="020B0604020202020204" pitchFamily="34" charset="0"/>
                </a:rPr>
                <a:t>N° SINUS / Code CATA</a:t>
              </a:r>
            </a:p>
          </p:txBody>
        </p:sp>
        <p:cxnSp>
          <p:nvCxnSpPr>
            <p:cNvPr id="17" name="Connecteur droit avec flèche 16">
              <a:extLst>
                <a:ext uri="{FF2B5EF4-FFF2-40B4-BE49-F238E27FC236}">
                  <a16:creationId xmlns:a16="http://schemas.microsoft.com/office/drawing/2014/main" id="{15B28F24-5963-4294-9195-2F16F96F1451}"/>
                </a:ext>
              </a:extLst>
            </p:cNvPr>
            <p:cNvCxnSpPr>
              <a:cxnSpLocks/>
              <a:stCxn id="16" idx="2"/>
              <a:endCxn id="15" idx="0"/>
            </p:cNvCxnSpPr>
            <p:nvPr/>
          </p:nvCxnSpPr>
          <p:spPr>
            <a:xfrm flipH="1">
              <a:off x="5140120" y="728069"/>
              <a:ext cx="1728197" cy="2235273"/>
            </a:xfrm>
            <a:prstGeom prst="straightConnector1">
              <a:avLst/>
            </a:prstGeom>
            <a:noFill/>
            <a:ln w="19050">
              <a:solidFill>
                <a:schemeClr val="tx2">
                  <a:lumMod val="60000"/>
                  <a:lumOff val="40000"/>
                </a:schemeClr>
              </a:solidFill>
              <a:tailEnd type="oval" w="med" len="med"/>
            </a:ln>
          </p:spPr>
          <p:style>
            <a:lnRef idx="2">
              <a:schemeClr val="accent1">
                <a:shade val="50000"/>
              </a:schemeClr>
            </a:lnRef>
            <a:fillRef idx="1">
              <a:schemeClr val="accent1"/>
            </a:fillRef>
            <a:effectRef idx="0">
              <a:schemeClr val="accent1"/>
            </a:effectRef>
            <a:fontRef idx="minor">
              <a:schemeClr val="lt1"/>
            </a:fontRef>
          </p:style>
        </p:cxnSp>
        <p:sp>
          <p:nvSpPr>
            <p:cNvPr id="22" name="Rectangle 21">
              <a:extLst>
                <a:ext uri="{FF2B5EF4-FFF2-40B4-BE49-F238E27FC236}">
                  <a16:creationId xmlns:a16="http://schemas.microsoft.com/office/drawing/2014/main" id="{91C58235-C100-4F49-A888-07D61752F0BF}"/>
                </a:ext>
              </a:extLst>
            </p:cNvPr>
            <p:cNvSpPr/>
            <p:nvPr/>
          </p:nvSpPr>
          <p:spPr>
            <a:xfrm>
              <a:off x="3707990" y="3500257"/>
              <a:ext cx="6759985" cy="312918"/>
            </a:xfrm>
            <a:prstGeom prst="rect">
              <a:avLst/>
            </a:prstGeom>
            <a:noFill/>
            <a:ln w="38100">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indent="-850900" algn="just">
                <a:tabLst>
                  <a:tab pos="1968500" algn="l"/>
                </a:tabLst>
              </a:pPr>
              <a:endParaRPr lang="fr-FR" sz="2400" b="1" dirty="0">
                <a:solidFill>
                  <a:srgbClr val="3D5A70"/>
                </a:solidFill>
              </a:endParaRPr>
            </a:p>
          </p:txBody>
        </p:sp>
        <p:sp>
          <p:nvSpPr>
            <p:cNvPr id="23" name="Rectangle à coins arrondis 28">
              <a:extLst>
                <a:ext uri="{FF2B5EF4-FFF2-40B4-BE49-F238E27FC236}">
                  <a16:creationId xmlns:a16="http://schemas.microsoft.com/office/drawing/2014/main" id="{B95ECA04-7B1F-406F-8E13-D20CFECB6DA3}"/>
                </a:ext>
              </a:extLst>
            </p:cNvPr>
            <p:cNvSpPr/>
            <p:nvPr/>
          </p:nvSpPr>
          <p:spPr>
            <a:xfrm>
              <a:off x="8360048" y="414339"/>
              <a:ext cx="1831348" cy="313730"/>
            </a:xfrm>
            <a:prstGeom prst="roundRect">
              <a:avLst>
                <a:gd name="adj" fmla="val 4414"/>
              </a:avLst>
            </a:prstGeom>
            <a:ln w="28575">
              <a:solidFill>
                <a:srgbClr val="FFC000"/>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srgbClr val="FFC000"/>
                  </a:solidFill>
                  <a:effectLst/>
                  <a:uLnTx/>
                  <a:uFillTx/>
                  <a:latin typeface="Ample"/>
                  <a:ea typeface="+mn-ea"/>
                  <a:cs typeface="Arial" panose="020B0604020202020204" pitchFamily="34" charset="0"/>
                </a:rPr>
                <a:t>Information d’identité</a:t>
              </a:r>
            </a:p>
          </p:txBody>
        </p:sp>
        <p:cxnSp>
          <p:nvCxnSpPr>
            <p:cNvPr id="24" name="Connecteur droit avec flèche 23">
              <a:extLst>
                <a:ext uri="{FF2B5EF4-FFF2-40B4-BE49-F238E27FC236}">
                  <a16:creationId xmlns:a16="http://schemas.microsoft.com/office/drawing/2014/main" id="{43DF157B-0C0E-45AD-934C-53B953747FFD}"/>
                </a:ext>
              </a:extLst>
            </p:cNvPr>
            <p:cNvCxnSpPr>
              <a:cxnSpLocks/>
              <a:stCxn id="23" idx="2"/>
              <a:endCxn id="22" idx="0"/>
            </p:cNvCxnSpPr>
            <p:nvPr/>
          </p:nvCxnSpPr>
          <p:spPr>
            <a:xfrm flipH="1">
              <a:off x="7087983" y="728069"/>
              <a:ext cx="2187739" cy="2772188"/>
            </a:xfrm>
            <a:prstGeom prst="straightConnector1">
              <a:avLst/>
            </a:prstGeom>
            <a:noFill/>
            <a:ln w="19050">
              <a:solidFill>
                <a:srgbClr val="FFC000"/>
              </a:solidFill>
              <a:tailEnd type="oval" w="med" len="med"/>
            </a:ln>
          </p:spPr>
          <p:style>
            <a:lnRef idx="2">
              <a:schemeClr val="accent1">
                <a:shade val="50000"/>
              </a:schemeClr>
            </a:lnRef>
            <a:fillRef idx="1">
              <a:schemeClr val="accent1"/>
            </a:fillRef>
            <a:effectRef idx="0">
              <a:schemeClr val="accent1"/>
            </a:effectRef>
            <a:fontRef idx="minor">
              <a:schemeClr val="lt1"/>
            </a:fontRef>
          </p:style>
        </p:cxnSp>
        <p:sp>
          <p:nvSpPr>
            <p:cNvPr id="29" name="Rectangle 28">
              <a:extLst>
                <a:ext uri="{FF2B5EF4-FFF2-40B4-BE49-F238E27FC236}">
                  <a16:creationId xmlns:a16="http://schemas.microsoft.com/office/drawing/2014/main" id="{91C50B0F-5F3F-4FF9-A19D-0629A6DA06C1}"/>
                </a:ext>
              </a:extLst>
            </p:cNvPr>
            <p:cNvSpPr/>
            <p:nvPr/>
          </p:nvSpPr>
          <p:spPr>
            <a:xfrm>
              <a:off x="3707990" y="4049465"/>
              <a:ext cx="2244654" cy="312918"/>
            </a:xfrm>
            <a:prstGeom prst="rect">
              <a:avLst/>
            </a:prstGeom>
            <a:noFill/>
            <a:ln w="38100">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indent="-850900" algn="just">
                <a:tabLst>
                  <a:tab pos="1968500" algn="l"/>
                </a:tabLst>
              </a:pPr>
              <a:endParaRPr lang="fr-FR" sz="2400" b="1" dirty="0">
                <a:solidFill>
                  <a:srgbClr val="3D5A70"/>
                </a:solidFill>
              </a:endParaRPr>
            </a:p>
          </p:txBody>
        </p:sp>
        <p:sp>
          <p:nvSpPr>
            <p:cNvPr id="30" name="Rectangle 29">
              <a:extLst>
                <a:ext uri="{FF2B5EF4-FFF2-40B4-BE49-F238E27FC236}">
                  <a16:creationId xmlns:a16="http://schemas.microsoft.com/office/drawing/2014/main" id="{B05708D8-5AB7-4D55-9FD2-C4A19343DC41}"/>
                </a:ext>
              </a:extLst>
            </p:cNvPr>
            <p:cNvSpPr/>
            <p:nvPr/>
          </p:nvSpPr>
          <p:spPr>
            <a:xfrm>
              <a:off x="7707389" y="4052031"/>
              <a:ext cx="775708" cy="312918"/>
            </a:xfrm>
            <a:prstGeom prst="rect">
              <a:avLst/>
            </a:prstGeom>
            <a:noFill/>
            <a:ln w="38100">
              <a:solidFill>
                <a:srgbClr val="5EB94F"/>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indent="-850900" algn="just">
                <a:tabLst>
                  <a:tab pos="1968500" algn="l"/>
                </a:tabLst>
              </a:pPr>
              <a:endParaRPr lang="fr-FR" sz="2400" b="1" dirty="0">
                <a:solidFill>
                  <a:srgbClr val="3D5A70"/>
                </a:solidFill>
              </a:endParaRPr>
            </a:p>
          </p:txBody>
        </p:sp>
        <p:sp>
          <p:nvSpPr>
            <p:cNvPr id="31" name="Rectangle à coins arrondis 28">
              <a:extLst>
                <a:ext uri="{FF2B5EF4-FFF2-40B4-BE49-F238E27FC236}">
                  <a16:creationId xmlns:a16="http://schemas.microsoft.com/office/drawing/2014/main" id="{5A53248E-82BA-46AE-B2C2-C4743B2CA3D0}"/>
                </a:ext>
              </a:extLst>
            </p:cNvPr>
            <p:cNvSpPr/>
            <p:nvPr/>
          </p:nvSpPr>
          <p:spPr>
            <a:xfrm>
              <a:off x="9142372" y="4049465"/>
              <a:ext cx="1214608" cy="313730"/>
            </a:xfrm>
            <a:prstGeom prst="roundRect">
              <a:avLst>
                <a:gd name="adj" fmla="val 4414"/>
              </a:avLst>
            </a:prstGeom>
            <a:ln w="28575">
              <a:solidFill>
                <a:srgbClr val="5EB94F"/>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srgbClr val="5EB94F"/>
                  </a:solidFill>
                  <a:effectLst/>
                  <a:uLnTx/>
                  <a:uFillTx/>
                  <a:latin typeface="Ample"/>
                  <a:ea typeface="+mn-ea"/>
                  <a:cs typeface="Arial" panose="020B0604020202020204" pitchFamily="34" charset="0"/>
                </a:rPr>
                <a:t>Localisation</a:t>
              </a:r>
            </a:p>
          </p:txBody>
        </p:sp>
        <p:cxnSp>
          <p:nvCxnSpPr>
            <p:cNvPr id="32" name="Connecteur droit avec flèche 31">
              <a:extLst>
                <a:ext uri="{FF2B5EF4-FFF2-40B4-BE49-F238E27FC236}">
                  <a16:creationId xmlns:a16="http://schemas.microsoft.com/office/drawing/2014/main" id="{5437EEB5-1FD1-4953-A606-734D084EE887}"/>
                </a:ext>
              </a:extLst>
            </p:cNvPr>
            <p:cNvCxnSpPr>
              <a:cxnSpLocks/>
              <a:stCxn id="31" idx="1"/>
              <a:endCxn id="30" idx="3"/>
            </p:cNvCxnSpPr>
            <p:nvPr/>
          </p:nvCxnSpPr>
          <p:spPr>
            <a:xfrm flipH="1">
              <a:off x="8483097" y="4206330"/>
              <a:ext cx="659275" cy="2160"/>
            </a:xfrm>
            <a:prstGeom prst="straightConnector1">
              <a:avLst/>
            </a:prstGeom>
            <a:noFill/>
            <a:ln w="19050">
              <a:solidFill>
                <a:srgbClr val="5EB94F"/>
              </a:solidFill>
              <a:tailEnd type="oval" w="med" len="med"/>
            </a:ln>
          </p:spPr>
          <p:style>
            <a:lnRef idx="2">
              <a:schemeClr val="accent1">
                <a:shade val="50000"/>
              </a:schemeClr>
            </a:lnRef>
            <a:fillRef idx="1">
              <a:schemeClr val="accent1"/>
            </a:fillRef>
            <a:effectRef idx="0">
              <a:schemeClr val="accent1"/>
            </a:effectRef>
            <a:fontRef idx="minor">
              <a:schemeClr val="lt1"/>
            </a:fontRef>
          </p:style>
        </p:cxnSp>
        <p:sp>
          <p:nvSpPr>
            <p:cNvPr id="36" name="Rectangle 35">
              <a:extLst>
                <a:ext uri="{FF2B5EF4-FFF2-40B4-BE49-F238E27FC236}">
                  <a16:creationId xmlns:a16="http://schemas.microsoft.com/office/drawing/2014/main" id="{DBFFAB6F-1CB6-4248-84F2-D4A83B15BB0A}"/>
                </a:ext>
              </a:extLst>
            </p:cNvPr>
            <p:cNvSpPr/>
            <p:nvPr/>
          </p:nvSpPr>
          <p:spPr>
            <a:xfrm>
              <a:off x="3692778" y="4576929"/>
              <a:ext cx="1447341" cy="312918"/>
            </a:xfrm>
            <a:prstGeom prst="rect">
              <a:avLst/>
            </a:prstGeom>
            <a:noFill/>
            <a:ln w="38100">
              <a:solidFill>
                <a:srgbClr val="476277"/>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indent="-850900" algn="just">
                <a:tabLst>
                  <a:tab pos="1968500" algn="l"/>
                </a:tabLst>
              </a:pPr>
              <a:endParaRPr lang="fr-FR" sz="2400" b="1" dirty="0">
                <a:solidFill>
                  <a:srgbClr val="3D5A70"/>
                </a:solidFill>
              </a:endParaRPr>
            </a:p>
          </p:txBody>
        </p:sp>
        <p:sp>
          <p:nvSpPr>
            <p:cNvPr id="37" name="Rectangle à coins arrondis 28">
              <a:extLst>
                <a:ext uri="{FF2B5EF4-FFF2-40B4-BE49-F238E27FC236}">
                  <a16:creationId xmlns:a16="http://schemas.microsoft.com/office/drawing/2014/main" id="{6F1837AB-2A7E-46E0-8FB3-B00CB1541C38}"/>
                </a:ext>
              </a:extLst>
            </p:cNvPr>
            <p:cNvSpPr/>
            <p:nvPr/>
          </p:nvSpPr>
          <p:spPr>
            <a:xfrm>
              <a:off x="3447221" y="6022354"/>
              <a:ext cx="1899900" cy="313730"/>
            </a:xfrm>
            <a:prstGeom prst="roundRect">
              <a:avLst>
                <a:gd name="adj" fmla="val 4414"/>
              </a:avLst>
            </a:prstGeom>
            <a:ln w="28575">
              <a:solidFill>
                <a:srgbClr val="476277"/>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srgbClr val="1F497D"/>
                  </a:solidFill>
                  <a:effectLst/>
                  <a:uLnTx/>
                  <a:uFillTx/>
                  <a:latin typeface="Ample"/>
                  <a:ea typeface="+mn-ea"/>
                  <a:cs typeface="Arial" panose="020B0604020202020204" pitchFamily="34" charset="0"/>
                </a:rPr>
                <a:t>Information de contact</a:t>
              </a:r>
            </a:p>
          </p:txBody>
        </p:sp>
        <p:cxnSp>
          <p:nvCxnSpPr>
            <p:cNvPr id="38" name="Connecteur droit avec flèche 37">
              <a:extLst>
                <a:ext uri="{FF2B5EF4-FFF2-40B4-BE49-F238E27FC236}">
                  <a16:creationId xmlns:a16="http://schemas.microsoft.com/office/drawing/2014/main" id="{EFCDB383-B15A-4A91-ABA4-F0670D48B1F9}"/>
                </a:ext>
              </a:extLst>
            </p:cNvPr>
            <p:cNvCxnSpPr>
              <a:cxnSpLocks/>
              <a:stCxn id="37" idx="0"/>
              <a:endCxn id="36" idx="2"/>
            </p:cNvCxnSpPr>
            <p:nvPr/>
          </p:nvCxnSpPr>
          <p:spPr>
            <a:xfrm flipV="1">
              <a:off x="4397171" y="4889847"/>
              <a:ext cx="19278" cy="1132507"/>
            </a:xfrm>
            <a:prstGeom prst="straightConnector1">
              <a:avLst/>
            </a:prstGeom>
            <a:noFill/>
            <a:ln w="19050">
              <a:solidFill>
                <a:srgbClr val="476277"/>
              </a:solidFill>
              <a:tailEnd type="oval" w="med" len="med"/>
            </a:ln>
          </p:spPr>
          <p:style>
            <a:lnRef idx="2">
              <a:schemeClr val="accent1">
                <a:shade val="50000"/>
              </a:schemeClr>
            </a:lnRef>
            <a:fillRef idx="1">
              <a:schemeClr val="accent1"/>
            </a:fillRef>
            <a:effectRef idx="0">
              <a:schemeClr val="accent1"/>
            </a:effectRef>
            <a:fontRef idx="minor">
              <a:schemeClr val="lt1"/>
            </a:fontRef>
          </p:style>
        </p:cxnSp>
        <p:sp>
          <p:nvSpPr>
            <p:cNvPr id="46" name="Rectangle 45">
              <a:extLst>
                <a:ext uri="{FF2B5EF4-FFF2-40B4-BE49-F238E27FC236}">
                  <a16:creationId xmlns:a16="http://schemas.microsoft.com/office/drawing/2014/main" id="{627EDA5C-6929-474F-9EC2-A5E614197D85}"/>
                </a:ext>
              </a:extLst>
            </p:cNvPr>
            <p:cNvSpPr/>
            <p:nvPr/>
          </p:nvSpPr>
          <p:spPr>
            <a:xfrm>
              <a:off x="6442164" y="4056163"/>
              <a:ext cx="775708" cy="312918"/>
            </a:xfrm>
            <a:prstGeom prst="rect">
              <a:avLst/>
            </a:prstGeom>
            <a:noFill/>
            <a:ln w="38100">
              <a:solidFill>
                <a:schemeClr val="accent5">
                  <a:lumMod val="40000"/>
                  <a:lumOff val="6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indent="-850900" algn="just">
                <a:tabLst>
                  <a:tab pos="1968500" algn="l"/>
                </a:tabLst>
              </a:pPr>
              <a:endParaRPr lang="fr-FR" sz="2400" b="1" dirty="0">
                <a:solidFill>
                  <a:srgbClr val="3D5A70"/>
                </a:solidFill>
              </a:endParaRPr>
            </a:p>
          </p:txBody>
        </p:sp>
        <p:sp>
          <p:nvSpPr>
            <p:cNvPr id="47" name="Rectangle à coins arrondis 28">
              <a:extLst>
                <a:ext uri="{FF2B5EF4-FFF2-40B4-BE49-F238E27FC236}">
                  <a16:creationId xmlns:a16="http://schemas.microsoft.com/office/drawing/2014/main" id="{4B6F4B8E-6D35-4172-9918-35FC0732DF73}"/>
                </a:ext>
              </a:extLst>
            </p:cNvPr>
            <p:cNvSpPr/>
            <p:nvPr/>
          </p:nvSpPr>
          <p:spPr>
            <a:xfrm>
              <a:off x="6224147" y="6026313"/>
              <a:ext cx="1211742" cy="313730"/>
            </a:xfrm>
            <a:prstGeom prst="roundRect">
              <a:avLst>
                <a:gd name="adj" fmla="val 4414"/>
              </a:avLst>
            </a:prstGeom>
            <a:ln w="28575">
              <a:solidFill>
                <a:schemeClr val="accent5">
                  <a:lumMod val="40000"/>
                  <a:lumOff val="60000"/>
                </a:schemeClr>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schemeClr val="accent5">
                      <a:lumMod val="40000"/>
                      <a:lumOff val="60000"/>
                    </a:schemeClr>
                  </a:solidFill>
                  <a:effectLst/>
                  <a:uLnTx/>
                  <a:uFillTx/>
                  <a:latin typeface="Ample"/>
                  <a:ea typeface="+mn-ea"/>
                  <a:cs typeface="Arial" panose="020B0604020202020204" pitchFamily="34" charset="0"/>
                </a:rPr>
                <a:t>Particularité</a:t>
              </a:r>
            </a:p>
          </p:txBody>
        </p:sp>
        <p:cxnSp>
          <p:nvCxnSpPr>
            <p:cNvPr id="48" name="Connecteur droit avec flèche 47">
              <a:extLst>
                <a:ext uri="{FF2B5EF4-FFF2-40B4-BE49-F238E27FC236}">
                  <a16:creationId xmlns:a16="http://schemas.microsoft.com/office/drawing/2014/main" id="{3E633D16-957B-42B4-B3B5-4D9FBA8C0B97}"/>
                </a:ext>
              </a:extLst>
            </p:cNvPr>
            <p:cNvCxnSpPr>
              <a:cxnSpLocks/>
              <a:stCxn id="47" idx="0"/>
              <a:endCxn id="46" idx="2"/>
            </p:cNvCxnSpPr>
            <p:nvPr/>
          </p:nvCxnSpPr>
          <p:spPr>
            <a:xfrm flipV="1">
              <a:off x="6830018" y="4369081"/>
              <a:ext cx="0" cy="1657232"/>
            </a:xfrm>
            <a:prstGeom prst="straightConnector1">
              <a:avLst/>
            </a:prstGeom>
            <a:noFill/>
            <a:ln w="19050">
              <a:solidFill>
                <a:schemeClr val="accent5">
                  <a:lumMod val="40000"/>
                  <a:lumOff val="60000"/>
                </a:schemeClr>
              </a:solidFill>
              <a:tailEnd type="oval" w="med" len="med"/>
            </a:ln>
          </p:spPr>
          <p:style>
            <a:lnRef idx="2">
              <a:schemeClr val="accent1">
                <a:shade val="50000"/>
              </a:schemeClr>
            </a:lnRef>
            <a:fillRef idx="1">
              <a:schemeClr val="accent1"/>
            </a:fillRef>
            <a:effectRef idx="0">
              <a:schemeClr val="accent1"/>
            </a:effectRef>
            <a:fontRef idx="minor">
              <a:schemeClr val="lt1"/>
            </a:fontRef>
          </p:style>
        </p:cxnSp>
      </p:grpSp>
      <p:sp>
        <p:nvSpPr>
          <p:cNvPr id="26" name="ZoneTexte 25">
            <a:extLst>
              <a:ext uri="{FF2B5EF4-FFF2-40B4-BE49-F238E27FC236}">
                <a16:creationId xmlns:a16="http://schemas.microsoft.com/office/drawing/2014/main" id="{7E9C1ED2-6CCB-4F03-8746-3423F894DC01}"/>
              </a:ext>
            </a:extLst>
          </p:cNvPr>
          <p:cNvSpPr txBox="1"/>
          <p:nvPr/>
        </p:nvSpPr>
        <p:spPr>
          <a:xfrm>
            <a:off x="10719303" y="0"/>
            <a:ext cx="1472697" cy="369332"/>
          </a:xfrm>
          <a:prstGeom prst="rect">
            <a:avLst/>
          </a:prstGeom>
          <a:solidFill>
            <a:schemeClr val="accent1">
              <a:lumMod val="50000"/>
            </a:schemeClr>
          </a:solidFill>
        </p:spPr>
        <p:txBody>
          <a:bodyPr wrap="square" rtlCol="0">
            <a:spAutoFit/>
          </a:bodyPr>
          <a:lstStyle/>
          <a:p>
            <a:pPr algn="ctr"/>
            <a:r>
              <a:rPr lang="fr-FR" b="1" dirty="0">
                <a:solidFill>
                  <a:schemeClr val="bg1"/>
                </a:solidFill>
              </a:rPr>
              <a:t>PMA / CRRA</a:t>
            </a:r>
          </a:p>
        </p:txBody>
      </p:sp>
    </p:spTree>
    <p:extLst>
      <p:ext uri="{BB962C8B-B14F-4D97-AF65-F5344CB8AC3E}">
        <p14:creationId xmlns:p14="http://schemas.microsoft.com/office/powerpoint/2010/main" val="10768612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3C11B66C-C147-4DDD-8EDE-88496642FBE7}"/>
              </a:ext>
            </a:extLst>
          </p:cNvPr>
          <p:cNvSpPr>
            <a:spLocks noGrp="1"/>
          </p:cNvSpPr>
          <p:nvPr>
            <p:ph type="sldNum" sz="quarter" idx="12"/>
          </p:nvPr>
        </p:nvSpPr>
        <p:spPr/>
        <p:txBody>
          <a:bodyPr/>
          <a:lstStyle/>
          <a:p>
            <a:fld id="{C19B0B0C-5E37-A542-B809-6BB319648EF9}" type="slidenum">
              <a:rPr lang="fr-FR" smtClean="0"/>
              <a:pPr/>
              <a:t>2</a:t>
            </a:fld>
            <a:endParaRPr lang="fr-FR"/>
          </a:p>
        </p:txBody>
      </p:sp>
      <p:sp>
        <p:nvSpPr>
          <p:cNvPr id="4" name="Titre 3">
            <a:extLst>
              <a:ext uri="{FF2B5EF4-FFF2-40B4-BE49-F238E27FC236}">
                <a16:creationId xmlns:a16="http://schemas.microsoft.com/office/drawing/2014/main" id="{33FF9AFD-34CE-49CC-AF89-6E40232AB9BB}"/>
              </a:ext>
            </a:extLst>
          </p:cNvPr>
          <p:cNvSpPr>
            <a:spLocks noGrp="1"/>
          </p:cNvSpPr>
          <p:nvPr>
            <p:ph type="title"/>
          </p:nvPr>
        </p:nvSpPr>
        <p:spPr/>
        <p:txBody>
          <a:bodyPr/>
          <a:lstStyle/>
          <a:p>
            <a:r>
              <a:rPr lang="fr-FR" dirty="0"/>
              <a:t>Sommaire</a:t>
            </a:r>
          </a:p>
        </p:txBody>
      </p:sp>
      <p:sp>
        <p:nvSpPr>
          <p:cNvPr id="5" name="Espace réservé du pied de page 4">
            <a:extLst>
              <a:ext uri="{FF2B5EF4-FFF2-40B4-BE49-F238E27FC236}">
                <a16:creationId xmlns:a16="http://schemas.microsoft.com/office/drawing/2014/main" id="{3B8511F5-CAC9-4A0F-96D8-3381538CC668}"/>
              </a:ext>
            </a:extLst>
          </p:cNvPr>
          <p:cNvSpPr>
            <a:spLocks noGrp="1"/>
          </p:cNvSpPr>
          <p:nvPr>
            <p:ph type="ftr" sz="quarter" idx="11"/>
          </p:nvPr>
        </p:nvSpPr>
        <p:spPr/>
        <p:txBody>
          <a:bodyPr/>
          <a:lstStyle/>
          <a:p>
            <a:r>
              <a:rPr lang="fr-FR"/>
              <a:t>Portail SI-Samu - Gestion des patients - Présentation détaillée des fonctionnalités</a:t>
            </a:r>
          </a:p>
        </p:txBody>
      </p:sp>
    </p:spTree>
    <p:extLst>
      <p:ext uri="{BB962C8B-B14F-4D97-AF65-F5344CB8AC3E}">
        <p14:creationId xmlns:p14="http://schemas.microsoft.com/office/powerpoint/2010/main" val="4933881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C19B0B0C-5E37-A542-B809-6BB319648EF9}" type="slidenum">
              <a:rPr lang="fr-FR" smtClean="0"/>
              <a:pPr/>
              <a:t>20</a:t>
            </a:fld>
            <a:endParaRPr lang="fr-FR" dirty="0"/>
          </a:p>
        </p:txBody>
      </p:sp>
      <p:sp>
        <p:nvSpPr>
          <p:cNvPr id="14" name="ZoneTexte 13"/>
          <p:cNvSpPr txBox="1"/>
          <p:nvPr/>
        </p:nvSpPr>
        <p:spPr>
          <a:xfrm>
            <a:off x="2035993" y="1421952"/>
            <a:ext cx="9317807" cy="4816703"/>
          </a:xfrm>
          <a:prstGeom prst="rect">
            <a:avLst/>
          </a:prstGeom>
          <a:noFill/>
        </p:spPr>
        <p:txBody>
          <a:bodyPr wrap="square" rtlCol="0">
            <a:spAutoFit/>
          </a:bodyPr>
          <a:lstStyle/>
          <a:p>
            <a:pPr marL="190500" algn="just">
              <a:spcAft>
                <a:spcPts val="600"/>
              </a:spcAft>
            </a:pPr>
            <a:r>
              <a:rPr lang="fr-FR" sz="1600" dirty="0">
                <a:solidFill>
                  <a:srgbClr val="3D5A70"/>
                </a:solidFill>
                <a:cs typeface="Arial" panose="020B0604020202020204" pitchFamily="34" charset="0"/>
              </a:rPr>
              <a:t>Dans l’onglet </a:t>
            </a:r>
            <a:r>
              <a:rPr lang="fr-FR" sz="1600" b="1" dirty="0">
                <a:solidFill>
                  <a:srgbClr val="639ECC"/>
                </a:solidFill>
                <a:cs typeface="Arial" panose="020B0604020202020204" pitchFamily="34" charset="0"/>
              </a:rPr>
              <a:t>« Identité et triage », </a:t>
            </a:r>
            <a:r>
              <a:rPr lang="fr-FR" sz="1600" dirty="0">
                <a:solidFill>
                  <a:srgbClr val="3D5A70"/>
                </a:solidFill>
                <a:cs typeface="Arial" panose="020B0604020202020204" pitchFamily="34" charset="0"/>
              </a:rPr>
              <a:t>l’utilisateur de CRRA peut saisir :</a:t>
            </a:r>
          </a:p>
          <a:p>
            <a:pPr marL="476250" indent="-285750" algn="just">
              <a:spcAft>
                <a:spcPts val="600"/>
              </a:spcAft>
              <a:buFontTx/>
              <a:buChar char="-"/>
            </a:pPr>
            <a:r>
              <a:rPr lang="fr-FR" sz="1600" dirty="0">
                <a:solidFill>
                  <a:srgbClr val="3D5A70"/>
                </a:solidFill>
                <a:cs typeface="Arial" panose="020B0604020202020204" pitchFamily="34" charset="0"/>
              </a:rPr>
              <a:t>la </a:t>
            </a:r>
            <a:r>
              <a:rPr lang="fr-FR" sz="1600" b="1" dirty="0">
                <a:solidFill>
                  <a:srgbClr val="639ECC"/>
                </a:solidFill>
                <a:cs typeface="Arial" panose="020B0604020202020204" pitchFamily="34" charset="0"/>
              </a:rPr>
              <a:t>gravité en entrée </a:t>
            </a:r>
            <a:r>
              <a:rPr lang="fr-FR" sz="1600" dirty="0">
                <a:solidFill>
                  <a:srgbClr val="3D5A70"/>
                </a:solidFill>
                <a:cs typeface="Arial" panose="020B0604020202020204" pitchFamily="34" charset="0"/>
              </a:rPr>
              <a:t>;</a:t>
            </a:r>
          </a:p>
          <a:p>
            <a:pPr marL="476250" indent="-285750" algn="just">
              <a:spcAft>
                <a:spcPts val="600"/>
              </a:spcAft>
              <a:buFontTx/>
              <a:buChar char="-"/>
            </a:pPr>
            <a:r>
              <a:rPr lang="fr-FR" sz="1600" dirty="0">
                <a:solidFill>
                  <a:srgbClr val="3D5A70"/>
                </a:solidFill>
                <a:cs typeface="Arial" panose="020B0604020202020204" pitchFamily="34" charset="0"/>
              </a:rPr>
              <a:t>le </a:t>
            </a:r>
            <a:r>
              <a:rPr lang="fr-FR" sz="1600" b="1" dirty="0">
                <a:solidFill>
                  <a:srgbClr val="639ECC"/>
                </a:solidFill>
                <a:cs typeface="Arial" panose="020B0604020202020204" pitchFamily="34" charset="0"/>
              </a:rPr>
              <a:t>numéro du bracelet SINUS </a:t>
            </a:r>
            <a:r>
              <a:rPr lang="fr-FR" sz="1600" dirty="0">
                <a:solidFill>
                  <a:srgbClr val="3D5A70"/>
                </a:solidFill>
                <a:cs typeface="Arial" panose="020B0604020202020204" pitchFamily="34" charset="0"/>
              </a:rPr>
              <a:t>associé au patient. L’utilisateur peut le saisir au clavier, ou à l’aide d’une douchette. Deux patients ne peuvent pas avoir le même numéro SINUS dans le même événement, un message d’erreur s’affichera si le système détecte un doublon ;</a:t>
            </a:r>
          </a:p>
          <a:p>
            <a:pPr marL="476250" indent="-285750" algn="just">
              <a:spcAft>
                <a:spcPts val="600"/>
              </a:spcAft>
              <a:buFontTx/>
              <a:buChar char="-"/>
            </a:pPr>
            <a:r>
              <a:rPr lang="fr-FR" sz="1600" dirty="0">
                <a:solidFill>
                  <a:srgbClr val="3D5A70"/>
                </a:solidFill>
                <a:cs typeface="Arial" panose="020B0604020202020204" pitchFamily="34" charset="0"/>
              </a:rPr>
              <a:t>le </a:t>
            </a:r>
            <a:r>
              <a:rPr lang="fr-FR" sz="1600" b="1" dirty="0">
                <a:solidFill>
                  <a:srgbClr val="639ECC"/>
                </a:solidFill>
                <a:cs typeface="Arial" panose="020B0604020202020204" pitchFamily="34" charset="0"/>
              </a:rPr>
              <a:t>code CATA</a:t>
            </a:r>
            <a:r>
              <a:rPr lang="fr-FR" sz="1600" dirty="0">
                <a:solidFill>
                  <a:srgbClr val="3D5A70"/>
                </a:solidFill>
                <a:cs typeface="Arial" panose="020B0604020202020204" pitchFamily="34" charset="0"/>
              </a:rPr>
              <a:t>, propre au SI-Samu et généré à la demande, est utilisé lorsqu’un numéro SINUS n’est pas encore connu pour identifier facilement le patient dans l’événement. Il est composé d’une lettre correspondant à la localisation (1ère localisation : A, puis B ...) et d’un incrément à 4 chiffres. Exemple pour le premier patient de la première localisation : A0001.</a:t>
            </a:r>
          </a:p>
          <a:p>
            <a:pPr marL="476250" indent="-285750" algn="just">
              <a:spcAft>
                <a:spcPts val="600"/>
              </a:spcAft>
              <a:buFontTx/>
              <a:buChar char="-"/>
            </a:pPr>
            <a:r>
              <a:rPr lang="fr-FR" sz="1600" dirty="0">
                <a:solidFill>
                  <a:srgbClr val="3D5A70"/>
                </a:solidFill>
                <a:cs typeface="Arial" panose="020B0604020202020204" pitchFamily="34" charset="0"/>
              </a:rPr>
              <a:t>des </a:t>
            </a:r>
            <a:r>
              <a:rPr lang="fr-FR" sz="1600" b="1" dirty="0">
                <a:solidFill>
                  <a:srgbClr val="639ECC"/>
                </a:solidFill>
                <a:cs typeface="Arial" panose="020B0604020202020204" pitchFamily="34" charset="0"/>
              </a:rPr>
              <a:t>informations d’identité </a:t>
            </a:r>
            <a:r>
              <a:rPr lang="fr-FR" sz="1600" dirty="0">
                <a:solidFill>
                  <a:srgbClr val="3D5A70"/>
                </a:solidFill>
                <a:cs typeface="Arial" panose="020B0604020202020204" pitchFamily="34" charset="0"/>
              </a:rPr>
              <a:t>: type (nourrisson/pédiatrie/adulte), nom usuel, nom de naissance, prénom, poids, âge, date de naissance, sexe, nationalité ;</a:t>
            </a:r>
          </a:p>
          <a:p>
            <a:pPr marL="476250" indent="-285750" algn="just">
              <a:spcAft>
                <a:spcPts val="600"/>
              </a:spcAft>
              <a:buFontTx/>
              <a:buChar char="-"/>
            </a:pPr>
            <a:r>
              <a:rPr lang="fr-FR" sz="1600" dirty="0">
                <a:solidFill>
                  <a:srgbClr val="3D5A70"/>
                </a:solidFill>
                <a:cs typeface="Arial" panose="020B0604020202020204" pitchFamily="34" charset="0"/>
              </a:rPr>
              <a:t>la </a:t>
            </a:r>
            <a:r>
              <a:rPr lang="fr-FR" sz="1600" b="1" dirty="0">
                <a:solidFill>
                  <a:srgbClr val="639ECC"/>
                </a:solidFill>
                <a:cs typeface="Arial" panose="020B0604020202020204" pitchFamily="34" charset="0"/>
              </a:rPr>
              <a:t>localisation du patient dans l’événement</a:t>
            </a:r>
            <a:r>
              <a:rPr lang="fr-FR" sz="1600" dirty="0">
                <a:solidFill>
                  <a:srgbClr val="3D5A70"/>
                </a:solidFill>
                <a:cs typeface="Arial" panose="020B0604020202020204" pitchFamily="34" charset="0"/>
              </a:rPr>
              <a:t>, parmi les localisations définies dans l’administration de l’événement ;</a:t>
            </a:r>
          </a:p>
          <a:p>
            <a:pPr marL="476250" indent="-285750" algn="just">
              <a:spcAft>
                <a:spcPts val="600"/>
              </a:spcAft>
              <a:buFontTx/>
              <a:buChar char="-"/>
            </a:pPr>
            <a:r>
              <a:rPr lang="fr-FR" sz="1600" dirty="0">
                <a:solidFill>
                  <a:srgbClr val="3D5A70"/>
                </a:solidFill>
                <a:cs typeface="Arial" panose="020B0604020202020204" pitchFamily="34" charset="0"/>
              </a:rPr>
              <a:t>des </a:t>
            </a:r>
            <a:r>
              <a:rPr lang="fr-FR" sz="1600" b="1" dirty="0">
                <a:solidFill>
                  <a:srgbClr val="639ECC"/>
                </a:solidFill>
                <a:cs typeface="Arial" panose="020B0604020202020204" pitchFamily="34" charset="0"/>
              </a:rPr>
              <a:t>informations de contact </a:t>
            </a:r>
            <a:r>
              <a:rPr lang="fr-FR" sz="1600" dirty="0">
                <a:solidFill>
                  <a:srgbClr val="3D5A70"/>
                </a:solidFill>
                <a:cs typeface="Arial" panose="020B0604020202020204" pitchFamily="34" charset="0"/>
              </a:rPr>
              <a:t>pour le patient ;</a:t>
            </a:r>
          </a:p>
          <a:p>
            <a:pPr marL="476250" indent="-285750" algn="just">
              <a:spcAft>
                <a:spcPts val="600"/>
              </a:spcAft>
              <a:buFontTx/>
              <a:buChar char="-"/>
            </a:pPr>
            <a:r>
              <a:rPr lang="fr-FR" sz="1600" dirty="0">
                <a:solidFill>
                  <a:srgbClr val="3D5A70"/>
                </a:solidFill>
                <a:cs typeface="Arial" panose="020B0604020202020204" pitchFamily="34" charset="0"/>
              </a:rPr>
              <a:t>une </a:t>
            </a:r>
            <a:r>
              <a:rPr lang="fr-FR" sz="1600" b="1" dirty="0">
                <a:solidFill>
                  <a:srgbClr val="639ECC"/>
                </a:solidFill>
                <a:cs typeface="Arial" panose="020B0604020202020204" pitchFamily="34" charset="0"/>
              </a:rPr>
              <a:t>particularité</a:t>
            </a:r>
            <a:r>
              <a:rPr lang="fr-FR" sz="1600" dirty="0">
                <a:solidFill>
                  <a:srgbClr val="3D5A70"/>
                </a:solidFill>
                <a:cs typeface="Arial" panose="020B0604020202020204" pitchFamily="34" charset="0"/>
              </a:rPr>
              <a:t> : VIP, force de l’ordre, pompier, soignant ; ou appartenant à un groupe générique « A », « B » ou « C » regroupant des patients ayant une caractéristique de type A, B ou C (code choisi pour l’occasion)</a:t>
            </a:r>
          </a:p>
        </p:txBody>
      </p:sp>
      <p:sp>
        <p:nvSpPr>
          <p:cNvPr id="6" name="Titre 1">
            <a:extLst>
              <a:ext uri="{FF2B5EF4-FFF2-40B4-BE49-F238E27FC236}">
                <a16:creationId xmlns:a16="http://schemas.microsoft.com/office/drawing/2014/main" id="{468527AD-DB58-4D45-8F01-AD4663FC52EC}"/>
              </a:ext>
            </a:extLst>
          </p:cNvPr>
          <p:cNvSpPr txBox="1">
            <a:spLocks/>
          </p:cNvSpPr>
          <p:nvPr/>
        </p:nvSpPr>
        <p:spPr>
          <a:xfrm>
            <a:off x="2664170" y="284432"/>
            <a:ext cx="891822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lang="fr-FR" sz="4400" b="1" kern="1200" dirty="0">
                <a:solidFill>
                  <a:schemeClr val="tx2"/>
                </a:solidFill>
                <a:latin typeface="Ample" charset="0"/>
                <a:ea typeface="Ample" charset="0"/>
                <a:cs typeface="Ample" charset="0"/>
              </a:defRPr>
            </a:lvl1pPr>
          </a:lstStyle>
          <a:p>
            <a:r>
              <a:rPr lang="fr-FR" sz="3600" dirty="0">
                <a:solidFill>
                  <a:srgbClr val="36576C"/>
                </a:solidFill>
                <a:latin typeface="Ample"/>
                <a:cs typeface="Arial" panose="020B0604020202020204" pitchFamily="34" charset="0"/>
              </a:rPr>
              <a:t>Gestion de l’identité et du triage</a:t>
            </a:r>
            <a:endParaRPr lang="fr-FR" sz="3200" b="0" dirty="0">
              <a:solidFill>
                <a:srgbClr val="639FCC"/>
              </a:solidFill>
              <a:latin typeface="Ample"/>
              <a:cs typeface="Arial" charset="0"/>
            </a:endParaRPr>
          </a:p>
        </p:txBody>
      </p:sp>
      <p:sp>
        <p:nvSpPr>
          <p:cNvPr id="3" name="Espace réservé du pied de page 2">
            <a:extLst>
              <a:ext uri="{FF2B5EF4-FFF2-40B4-BE49-F238E27FC236}">
                <a16:creationId xmlns:a16="http://schemas.microsoft.com/office/drawing/2014/main" id="{754A72AE-3AE8-4B69-8DEB-1B641D860AEC}"/>
              </a:ext>
            </a:extLst>
          </p:cNvPr>
          <p:cNvSpPr>
            <a:spLocks noGrp="1"/>
          </p:cNvSpPr>
          <p:nvPr>
            <p:ph type="ftr" sz="quarter" idx="11"/>
          </p:nvPr>
        </p:nvSpPr>
        <p:spPr>
          <a:xfrm>
            <a:off x="4038600" y="6356350"/>
            <a:ext cx="4114800" cy="365125"/>
          </a:xfrm>
        </p:spPr>
        <p:txBody>
          <a:bodyPr/>
          <a:lstStyle/>
          <a:p>
            <a:pPr>
              <a:defRPr/>
            </a:pPr>
            <a:r>
              <a:rPr lang="fr-FR">
                <a:solidFill>
                  <a:prstClr val="white">
                    <a:lumMod val="75000"/>
                  </a:prstClr>
                </a:solidFill>
              </a:rPr>
              <a:t>Portail SI-Samu - Gestion des patients - Présentation détaillée des fonctionnalités</a:t>
            </a:r>
            <a:endParaRPr lang="fr-FR" dirty="0">
              <a:solidFill>
                <a:prstClr val="white">
                  <a:lumMod val="75000"/>
                </a:prstClr>
              </a:solidFill>
            </a:endParaRPr>
          </a:p>
        </p:txBody>
      </p:sp>
      <p:sp>
        <p:nvSpPr>
          <p:cNvPr id="8" name="Rectangle 7">
            <a:extLst>
              <a:ext uri="{FF2B5EF4-FFF2-40B4-BE49-F238E27FC236}">
                <a16:creationId xmlns:a16="http://schemas.microsoft.com/office/drawing/2014/main" id="{7A9B8470-8C64-4E43-952D-F4F0D31DAAE3}"/>
              </a:ext>
            </a:extLst>
          </p:cNvPr>
          <p:cNvSpPr/>
          <p:nvPr/>
        </p:nvSpPr>
        <p:spPr>
          <a:xfrm>
            <a:off x="316758" y="2841571"/>
            <a:ext cx="1719235" cy="1977464"/>
          </a:xfrm>
          <a:prstGeom prst="rect">
            <a:avLst/>
          </a:prstGeom>
          <a:solidFill>
            <a:schemeClr val="accent5">
              <a:lumMod val="20000"/>
              <a:lumOff val="80000"/>
            </a:schemeClr>
          </a:solidFill>
          <a:effectLst>
            <a:outerShdw blurRad="50800" dist="38100" dir="2700000" algn="tl" rotWithShape="0">
              <a:prstClr val="black">
                <a:alpha val="40000"/>
              </a:prstClr>
            </a:outerShdw>
          </a:effectLst>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fr-FR" sz="1200" b="1" u="none" strike="noStrike" kern="1200" cap="none" spc="0" normalizeH="0" baseline="0" noProof="0" dirty="0">
                <a:ln>
                  <a:noFill/>
                </a:ln>
                <a:solidFill>
                  <a:schemeClr val="accent5"/>
                </a:solidFill>
                <a:effectLst/>
                <a:uLnTx/>
                <a:uFillTx/>
                <a:latin typeface="Calibri Light" panose="020F0302020204030204" pitchFamily="34" charset="0"/>
                <a:ea typeface="+mn-ea"/>
                <a:cs typeface="Calibri Light" panose="020F0302020204030204" pitchFamily="34" charset="0"/>
              </a:rPr>
              <a:t>A NOTER : </a:t>
            </a:r>
            <a:r>
              <a:rPr kumimoji="0" lang="fr-FR" sz="1200" b="0" u="none" strike="noStrike" kern="1200" cap="none" spc="0" normalizeH="0" baseline="0" noProof="0" dirty="0">
                <a:ln>
                  <a:noFill/>
                </a:ln>
                <a:solidFill>
                  <a:schemeClr val="accent5"/>
                </a:solidFill>
                <a:effectLst/>
                <a:uLnTx/>
                <a:uFillTx/>
                <a:latin typeface="Calibri Light" panose="020F0302020204030204" pitchFamily="34" charset="0"/>
                <a:ea typeface="+mn-ea"/>
                <a:cs typeface="Calibri Light" panose="020F0302020204030204" pitchFamily="34" charset="0"/>
              </a:rPr>
              <a:t>Le curseur de la souris doit être positionner dans le champ N° SINUS avant </a:t>
            </a:r>
            <a:r>
              <a:rPr lang="fr-FR" sz="1200" dirty="0">
                <a:solidFill>
                  <a:schemeClr val="accent5"/>
                </a:solidFill>
                <a:latin typeface="Calibri Light" panose="020F0302020204030204" pitchFamily="34" charset="0"/>
                <a:cs typeface="Calibri Light" panose="020F0302020204030204" pitchFamily="34" charset="0"/>
              </a:rPr>
              <a:t>utilisation d’une </a:t>
            </a:r>
            <a:r>
              <a:rPr kumimoji="0" lang="fr-FR" sz="1200" b="0" u="none" strike="noStrike" kern="1200" cap="none" spc="0" normalizeH="0" baseline="0" noProof="0" dirty="0">
                <a:ln>
                  <a:noFill/>
                </a:ln>
                <a:solidFill>
                  <a:schemeClr val="accent5"/>
                </a:solidFill>
                <a:effectLst/>
                <a:uLnTx/>
                <a:uFillTx/>
                <a:latin typeface="Calibri Light" panose="020F0302020204030204" pitchFamily="34" charset="0"/>
                <a:ea typeface="+mn-ea"/>
                <a:cs typeface="Calibri Light" panose="020F0302020204030204" pitchFamily="34" charset="0"/>
              </a:rPr>
              <a:t>douchette</a:t>
            </a:r>
            <a:r>
              <a:rPr kumimoji="0" lang="fr-FR" sz="1200" b="0" i="1" u="none" strike="noStrike" kern="1200" cap="none" spc="0" normalizeH="0" baseline="0" noProof="0" dirty="0">
                <a:ln>
                  <a:noFill/>
                </a:ln>
                <a:solidFill>
                  <a:schemeClr val="accent5"/>
                </a:solidFill>
                <a:effectLst/>
                <a:uLnTx/>
                <a:uFillTx/>
                <a:latin typeface="Calibri Light" panose="020F0302020204030204" pitchFamily="34" charset="0"/>
                <a:ea typeface="+mn-ea"/>
                <a:cs typeface="Calibri Light" panose="020F0302020204030204" pitchFamily="34" charset="0"/>
              </a:rPr>
              <a:t>. </a:t>
            </a:r>
          </a:p>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fr-FR" sz="1200" b="0" i="1" u="none" strike="noStrike" kern="1200" cap="none" spc="0" normalizeH="0" baseline="0" noProof="0" dirty="0">
                <a:ln>
                  <a:noFill/>
                </a:ln>
                <a:solidFill>
                  <a:schemeClr val="accent5"/>
                </a:solidFill>
                <a:effectLst/>
                <a:uLnTx/>
                <a:uFillTx/>
                <a:latin typeface="Calibri Light" panose="020F0302020204030204" pitchFamily="34" charset="0"/>
                <a:ea typeface="+mn-ea"/>
                <a:cs typeface="Calibri Light" panose="020F0302020204030204" pitchFamily="34" charset="0"/>
              </a:rPr>
              <a:t>Dans la cas contraire le scan du n° à l’aide d’une douchette ne sera pas pris en compte.</a:t>
            </a:r>
          </a:p>
        </p:txBody>
      </p:sp>
      <p:sp>
        <p:nvSpPr>
          <p:cNvPr id="9" name="ZoneTexte 8">
            <a:extLst>
              <a:ext uri="{FF2B5EF4-FFF2-40B4-BE49-F238E27FC236}">
                <a16:creationId xmlns:a16="http://schemas.microsoft.com/office/drawing/2014/main" id="{9A288D2D-DFAE-470C-89F5-F628F8CD8767}"/>
              </a:ext>
            </a:extLst>
          </p:cNvPr>
          <p:cNvSpPr txBox="1"/>
          <p:nvPr/>
        </p:nvSpPr>
        <p:spPr>
          <a:xfrm>
            <a:off x="10719303" y="0"/>
            <a:ext cx="1472697" cy="369332"/>
          </a:xfrm>
          <a:prstGeom prst="rect">
            <a:avLst/>
          </a:prstGeom>
          <a:solidFill>
            <a:schemeClr val="accent1">
              <a:lumMod val="50000"/>
            </a:schemeClr>
          </a:solidFill>
        </p:spPr>
        <p:txBody>
          <a:bodyPr wrap="square" rtlCol="0">
            <a:spAutoFit/>
          </a:bodyPr>
          <a:lstStyle/>
          <a:p>
            <a:pPr algn="ctr"/>
            <a:r>
              <a:rPr lang="fr-FR" b="1" dirty="0">
                <a:solidFill>
                  <a:schemeClr val="bg1"/>
                </a:solidFill>
              </a:rPr>
              <a:t>PMA / CRRA</a:t>
            </a:r>
          </a:p>
        </p:txBody>
      </p:sp>
    </p:spTree>
    <p:extLst>
      <p:ext uri="{BB962C8B-B14F-4D97-AF65-F5344CB8AC3E}">
        <p14:creationId xmlns:p14="http://schemas.microsoft.com/office/powerpoint/2010/main" val="22665866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C19B0B0C-5E37-A542-B809-6BB319648EF9}" type="slidenum">
              <a:rPr lang="fr-FR" smtClean="0"/>
              <a:pPr/>
              <a:t>21</a:t>
            </a:fld>
            <a:endParaRPr lang="fr-FR" dirty="0"/>
          </a:p>
        </p:txBody>
      </p:sp>
      <p:sp>
        <p:nvSpPr>
          <p:cNvPr id="14" name="ZoneTexte 13"/>
          <p:cNvSpPr txBox="1"/>
          <p:nvPr/>
        </p:nvSpPr>
        <p:spPr>
          <a:xfrm>
            <a:off x="6710880" y="2142834"/>
            <a:ext cx="5253298" cy="3354765"/>
          </a:xfrm>
          <a:prstGeom prst="rect">
            <a:avLst/>
          </a:prstGeom>
          <a:noFill/>
        </p:spPr>
        <p:txBody>
          <a:bodyPr wrap="square" rtlCol="0">
            <a:spAutoFit/>
          </a:bodyPr>
          <a:lstStyle/>
          <a:p>
            <a:pPr marL="190500" algn="just">
              <a:spcAft>
                <a:spcPts val="600"/>
              </a:spcAft>
            </a:pPr>
            <a:r>
              <a:rPr lang="fr-FR" sz="1600" dirty="0">
                <a:solidFill>
                  <a:srgbClr val="3D5A70"/>
                </a:solidFill>
                <a:cs typeface="Arial" panose="020B0604020202020204" pitchFamily="34" charset="0"/>
              </a:rPr>
              <a:t>Lorsqu’un événement n’a qu’</a:t>
            </a:r>
            <a:r>
              <a:rPr lang="fr-FR" sz="1600" b="1" dirty="0">
                <a:solidFill>
                  <a:srgbClr val="639ECC"/>
                </a:solidFill>
                <a:cs typeface="Arial" panose="020B0604020202020204" pitchFamily="34" charset="0"/>
              </a:rPr>
              <a:t>une seule localisation</a:t>
            </a:r>
            <a:r>
              <a:rPr lang="fr-FR" sz="1600" dirty="0">
                <a:solidFill>
                  <a:srgbClr val="3D5A70"/>
                </a:solidFill>
                <a:cs typeface="Arial" panose="020B0604020202020204" pitchFamily="34" charset="0"/>
              </a:rPr>
              <a:t>, les patients créés sont </a:t>
            </a:r>
            <a:r>
              <a:rPr lang="fr-FR" sz="1600" b="1" dirty="0">
                <a:solidFill>
                  <a:srgbClr val="639ECC"/>
                </a:solidFill>
                <a:cs typeface="Arial" panose="020B0604020202020204" pitchFamily="34" charset="0"/>
              </a:rPr>
              <a:t>automatiquement affectés à cette localisation</a:t>
            </a:r>
            <a:r>
              <a:rPr lang="fr-FR" sz="1600" dirty="0">
                <a:solidFill>
                  <a:srgbClr val="3D5A70"/>
                </a:solidFill>
                <a:cs typeface="Arial" panose="020B0604020202020204" pitchFamily="34" charset="0"/>
              </a:rPr>
              <a:t>.</a:t>
            </a:r>
          </a:p>
          <a:p>
            <a:pPr marL="190500" algn="just">
              <a:spcAft>
                <a:spcPts val="600"/>
              </a:spcAft>
            </a:pPr>
            <a:r>
              <a:rPr lang="fr-FR" sz="1600" dirty="0">
                <a:solidFill>
                  <a:srgbClr val="3D5A70"/>
                </a:solidFill>
                <a:cs typeface="Arial" panose="020B0604020202020204" pitchFamily="34" charset="0"/>
              </a:rPr>
              <a:t>Quand un événement à plusieurs localisations, le patient est localisé par défaut à la première localisation déclarée depuis l’interface d’administration. </a:t>
            </a:r>
          </a:p>
          <a:p>
            <a:pPr marL="190500" algn="just">
              <a:spcAft>
                <a:spcPts val="600"/>
              </a:spcAft>
            </a:pPr>
            <a:r>
              <a:rPr lang="fr-FR" sz="1600" dirty="0">
                <a:solidFill>
                  <a:srgbClr val="3D5A70"/>
                </a:solidFill>
                <a:cs typeface="Arial" panose="020B0604020202020204" pitchFamily="34" charset="0"/>
              </a:rPr>
              <a:t>Si un filtre est activé sur la localisation, le patient créé est automatiquement affecté à celle-ci.</a:t>
            </a:r>
          </a:p>
          <a:p>
            <a:pPr marL="190500" algn="just">
              <a:spcAft>
                <a:spcPts val="600"/>
              </a:spcAft>
            </a:pPr>
            <a:r>
              <a:rPr lang="fr-FR" sz="1600" dirty="0">
                <a:solidFill>
                  <a:srgbClr val="3D5A70"/>
                </a:solidFill>
                <a:cs typeface="Arial" panose="020B0604020202020204" pitchFamily="34" charset="0"/>
              </a:rPr>
              <a:t>En définitive, il revient à </a:t>
            </a:r>
            <a:r>
              <a:rPr lang="fr-FR" sz="1600" b="1" dirty="0">
                <a:solidFill>
                  <a:srgbClr val="639ECC"/>
                </a:solidFill>
                <a:cs typeface="Arial" panose="020B0604020202020204" pitchFamily="34" charset="0"/>
              </a:rPr>
              <a:t>l’utilisateur de choisir la localisation du patient </a:t>
            </a:r>
            <a:r>
              <a:rPr lang="fr-FR" sz="1600" dirty="0">
                <a:solidFill>
                  <a:srgbClr val="3D5A70"/>
                </a:solidFill>
                <a:cs typeface="Arial" panose="020B0604020202020204" pitchFamily="34" charset="0"/>
              </a:rPr>
              <a:t>qu’il crée.</a:t>
            </a:r>
          </a:p>
          <a:p>
            <a:pPr marL="190500" algn="just">
              <a:spcAft>
                <a:spcPts val="600"/>
              </a:spcAft>
            </a:pPr>
            <a:r>
              <a:rPr lang="fr-FR" sz="1600" dirty="0">
                <a:solidFill>
                  <a:srgbClr val="3D5A70"/>
                </a:solidFill>
                <a:cs typeface="Arial" panose="020B0604020202020204" pitchFamily="34" charset="0"/>
              </a:rPr>
              <a:t>À tout moment, un utilisateur peut modifier la localisation d’un patient depuis l’onglet « Identité et triage ».</a:t>
            </a:r>
          </a:p>
        </p:txBody>
      </p:sp>
      <p:sp>
        <p:nvSpPr>
          <p:cNvPr id="6" name="Titre 1">
            <a:extLst>
              <a:ext uri="{FF2B5EF4-FFF2-40B4-BE49-F238E27FC236}">
                <a16:creationId xmlns:a16="http://schemas.microsoft.com/office/drawing/2014/main" id="{468527AD-DB58-4D45-8F01-AD4663FC52EC}"/>
              </a:ext>
            </a:extLst>
          </p:cNvPr>
          <p:cNvSpPr txBox="1">
            <a:spLocks/>
          </p:cNvSpPr>
          <p:nvPr/>
        </p:nvSpPr>
        <p:spPr>
          <a:xfrm>
            <a:off x="2664170" y="284432"/>
            <a:ext cx="891822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lang="fr-FR" sz="4400" b="1" kern="1200" dirty="0">
                <a:solidFill>
                  <a:schemeClr val="tx2"/>
                </a:solidFill>
                <a:latin typeface="Ample" charset="0"/>
                <a:ea typeface="Ample" charset="0"/>
                <a:cs typeface="Ample" charset="0"/>
              </a:defRPr>
            </a:lvl1pPr>
          </a:lstStyle>
          <a:p>
            <a:r>
              <a:rPr lang="fr-FR" sz="3600" dirty="0">
                <a:solidFill>
                  <a:srgbClr val="36576C"/>
                </a:solidFill>
                <a:latin typeface="Ample"/>
                <a:cs typeface="Arial" panose="020B0604020202020204" pitchFamily="34" charset="0"/>
              </a:rPr>
              <a:t>Gestion de la localisation d’un patient</a:t>
            </a:r>
            <a:endParaRPr lang="fr-FR" sz="3200" b="0" dirty="0">
              <a:solidFill>
                <a:srgbClr val="639FCC"/>
              </a:solidFill>
              <a:latin typeface="Ample"/>
              <a:cs typeface="Arial" charset="0"/>
            </a:endParaRPr>
          </a:p>
          <a:p>
            <a:r>
              <a:rPr lang="fr-FR" sz="2000" dirty="0">
                <a:solidFill>
                  <a:srgbClr val="639FCC"/>
                </a:solidFill>
                <a:latin typeface="Ample"/>
                <a:cs typeface="Arial" charset="0"/>
              </a:rPr>
              <a:t>Les patients d’un évènement doivent être localisés</a:t>
            </a:r>
          </a:p>
        </p:txBody>
      </p:sp>
      <p:sp>
        <p:nvSpPr>
          <p:cNvPr id="3" name="Espace réservé du pied de page 2">
            <a:extLst>
              <a:ext uri="{FF2B5EF4-FFF2-40B4-BE49-F238E27FC236}">
                <a16:creationId xmlns:a16="http://schemas.microsoft.com/office/drawing/2014/main" id="{754A72AE-3AE8-4B69-8DEB-1B641D860AEC}"/>
              </a:ext>
            </a:extLst>
          </p:cNvPr>
          <p:cNvSpPr>
            <a:spLocks noGrp="1"/>
          </p:cNvSpPr>
          <p:nvPr>
            <p:ph type="ftr" sz="quarter" idx="11"/>
          </p:nvPr>
        </p:nvSpPr>
        <p:spPr>
          <a:xfrm>
            <a:off x="4626321" y="6356350"/>
            <a:ext cx="4114800" cy="365125"/>
          </a:xfrm>
        </p:spPr>
        <p:txBody>
          <a:bodyPr/>
          <a:lstStyle/>
          <a:p>
            <a:pPr>
              <a:defRPr/>
            </a:pPr>
            <a:r>
              <a:rPr lang="fr-FR">
                <a:solidFill>
                  <a:prstClr val="white">
                    <a:lumMod val="75000"/>
                  </a:prstClr>
                </a:solidFill>
              </a:rPr>
              <a:t>Portail SI-Samu - Gestion des patients - Présentation détaillée des fonctionnalités</a:t>
            </a:r>
            <a:endParaRPr lang="fr-FR" dirty="0">
              <a:solidFill>
                <a:prstClr val="white">
                  <a:lumMod val="75000"/>
                </a:prstClr>
              </a:solidFill>
            </a:endParaRPr>
          </a:p>
        </p:txBody>
      </p:sp>
      <p:grpSp>
        <p:nvGrpSpPr>
          <p:cNvPr id="5" name="Groupe 4">
            <a:extLst>
              <a:ext uri="{FF2B5EF4-FFF2-40B4-BE49-F238E27FC236}">
                <a16:creationId xmlns:a16="http://schemas.microsoft.com/office/drawing/2014/main" id="{8E9E0CED-FCD8-47A8-B5FB-08AFB9E37B2E}"/>
              </a:ext>
            </a:extLst>
          </p:cNvPr>
          <p:cNvGrpSpPr/>
          <p:nvPr/>
        </p:nvGrpSpPr>
        <p:grpSpPr>
          <a:xfrm>
            <a:off x="253501" y="2077080"/>
            <a:ext cx="6460927" cy="3486275"/>
            <a:chOff x="325925" y="2077080"/>
            <a:chExt cx="6460927" cy="3486275"/>
          </a:xfrm>
          <a:effectLst>
            <a:outerShdw blurRad="50800" dist="38100" dir="2700000" algn="tl" rotWithShape="0">
              <a:prstClr val="black">
                <a:alpha val="40000"/>
              </a:prstClr>
            </a:outerShdw>
          </a:effectLst>
        </p:grpSpPr>
        <p:pic>
          <p:nvPicPr>
            <p:cNvPr id="2" name="Image 1">
              <a:extLst>
                <a:ext uri="{FF2B5EF4-FFF2-40B4-BE49-F238E27FC236}">
                  <a16:creationId xmlns:a16="http://schemas.microsoft.com/office/drawing/2014/main" id="{49BFFCA5-38DF-4580-9D1F-FC69C43097B8}"/>
                </a:ext>
              </a:extLst>
            </p:cNvPr>
            <p:cNvPicPr>
              <a:picLocks noChangeAspect="1"/>
            </p:cNvPicPr>
            <p:nvPr/>
          </p:nvPicPr>
          <p:blipFill>
            <a:blip r:embed="rId2"/>
            <a:stretch>
              <a:fillRect/>
            </a:stretch>
          </p:blipFill>
          <p:spPr>
            <a:xfrm>
              <a:off x="325925" y="2077080"/>
              <a:ext cx="6460927" cy="3486275"/>
            </a:xfrm>
            <a:prstGeom prst="rect">
              <a:avLst/>
            </a:prstGeom>
          </p:spPr>
        </p:pic>
        <p:sp>
          <p:nvSpPr>
            <p:cNvPr id="20" name="Rectangle 19">
              <a:extLst>
                <a:ext uri="{FF2B5EF4-FFF2-40B4-BE49-F238E27FC236}">
                  <a16:creationId xmlns:a16="http://schemas.microsoft.com/office/drawing/2014/main" id="{6656E039-6AC9-4E69-95DB-C12EB987C8C4}"/>
                </a:ext>
              </a:extLst>
            </p:cNvPr>
            <p:cNvSpPr/>
            <p:nvPr/>
          </p:nvSpPr>
          <p:spPr>
            <a:xfrm>
              <a:off x="3047088" y="4015539"/>
              <a:ext cx="1271415" cy="945760"/>
            </a:xfrm>
            <a:prstGeom prst="rect">
              <a:avLst/>
            </a:prstGeom>
            <a:noFill/>
            <a:ln w="38100">
              <a:solidFill>
                <a:schemeClr val="accent5"/>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indent="-850900" algn="just">
                <a:tabLst>
                  <a:tab pos="1968500" algn="l"/>
                </a:tabLst>
              </a:pPr>
              <a:endParaRPr lang="fr-FR" sz="2400" b="1" dirty="0">
                <a:solidFill>
                  <a:srgbClr val="3D5A70"/>
                </a:solidFill>
              </a:endParaRPr>
            </a:p>
          </p:txBody>
        </p:sp>
      </p:grpSp>
      <p:sp>
        <p:nvSpPr>
          <p:cNvPr id="10" name="ZoneTexte 9">
            <a:extLst>
              <a:ext uri="{FF2B5EF4-FFF2-40B4-BE49-F238E27FC236}">
                <a16:creationId xmlns:a16="http://schemas.microsoft.com/office/drawing/2014/main" id="{52F6F086-EEFF-4561-9907-FDE3FAA89FBF}"/>
              </a:ext>
            </a:extLst>
          </p:cNvPr>
          <p:cNvSpPr txBox="1"/>
          <p:nvPr/>
        </p:nvSpPr>
        <p:spPr>
          <a:xfrm>
            <a:off x="10719303" y="0"/>
            <a:ext cx="1472697" cy="369332"/>
          </a:xfrm>
          <a:prstGeom prst="rect">
            <a:avLst/>
          </a:prstGeom>
          <a:solidFill>
            <a:schemeClr val="accent1">
              <a:lumMod val="50000"/>
            </a:schemeClr>
          </a:solidFill>
        </p:spPr>
        <p:txBody>
          <a:bodyPr wrap="square" rtlCol="0">
            <a:spAutoFit/>
          </a:bodyPr>
          <a:lstStyle/>
          <a:p>
            <a:pPr algn="ctr"/>
            <a:r>
              <a:rPr lang="fr-FR" b="1" dirty="0">
                <a:solidFill>
                  <a:schemeClr val="bg1"/>
                </a:solidFill>
              </a:rPr>
              <a:t>PMA / CRRA</a:t>
            </a:r>
          </a:p>
        </p:txBody>
      </p:sp>
    </p:spTree>
    <p:extLst>
      <p:ext uri="{BB962C8B-B14F-4D97-AF65-F5344CB8AC3E}">
        <p14:creationId xmlns:p14="http://schemas.microsoft.com/office/powerpoint/2010/main" val="19731417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C19B0B0C-5E37-A542-B809-6BB319648EF9}" type="slidenum">
              <a:rPr lang="fr-FR" smtClean="0"/>
              <a:pPr/>
              <a:t>22</a:t>
            </a:fld>
            <a:endParaRPr lang="fr-FR" dirty="0"/>
          </a:p>
        </p:txBody>
      </p:sp>
      <p:pic>
        <p:nvPicPr>
          <p:cNvPr id="3" name="Image 2">
            <a:extLst>
              <a:ext uri="{FF2B5EF4-FFF2-40B4-BE49-F238E27FC236}">
                <a16:creationId xmlns:a16="http://schemas.microsoft.com/office/drawing/2014/main" id="{1487050B-2DE7-4C30-B4ED-C9E75B4E6BC9}"/>
              </a:ext>
            </a:extLst>
          </p:cNvPr>
          <p:cNvPicPr>
            <a:picLocks noChangeAspect="1"/>
          </p:cNvPicPr>
          <p:nvPr/>
        </p:nvPicPr>
        <p:blipFill rotWithShape="1">
          <a:blip r:embed="rId2"/>
          <a:srcRect t="8449" b="-1"/>
          <a:stretch/>
        </p:blipFill>
        <p:spPr>
          <a:xfrm>
            <a:off x="169631" y="165472"/>
            <a:ext cx="11852738" cy="6556003"/>
          </a:xfrm>
          <a:prstGeom prst="rect">
            <a:avLst/>
          </a:prstGeom>
          <a:effectLst>
            <a:outerShdw blurRad="50800" dist="38100" dir="2700000" algn="tl" rotWithShape="0">
              <a:prstClr val="black">
                <a:alpha val="40000"/>
              </a:prstClr>
            </a:outerShdw>
          </a:effectLst>
        </p:spPr>
      </p:pic>
      <p:sp>
        <p:nvSpPr>
          <p:cNvPr id="5" name="Espace réservé du pied de page 4">
            <a:extLst>
              <a:ext uri="{FF2B5EF4-FFF2-40B4-BE49-F238E27FC236}">
                <a16:creationId xmlns:a16="http://schemas.microsoft.com/office/drawing/2014/main" id="{F3CFB378-963A-4FC0-A805-BE69A07CF310}"/>
              </a:ext>
            </a:extLst>
          </p:cNvPr>
          <p:cNvSpPr>
            <a:spLocks noGrp="1"/>
          </p:cNvSpPr>
          <p:nvPr>
            <p:ph type="ftr" sz="quarter" idx="11"/>
          </p:nvPr>
        </p:nvSpPr>
        <p:spPr>
          <a:xfrm>
            <a:off x="3547826" y="6431285"/>
            <a:ext cx="5096347" cy="365125"/>
          </a:xfrm>
        </p:spPr>
        <p:txBody>
          <a:bodyPr/>
          <a:lstStyle/>
          <a:p>
            <a:pPr>
              <a:defRPr/>
            </a:pPr>
            <a:r>
              <a:rPr lang="fr-FR">
                <a:solidFill>
                  <a:prstClr val="white">
                    <a:lumMod val="75000"/>
                  </a:prstClr>
                </a:solidFill>
              </a:rPr>
              <a:t>Portail SI-Samu - Gestion des patients - Présentation détaillée des fonctionnalités</a:t>
            </a:r>
            <a:endParaRPr lang="fr-FR" dirty="0">
              <a:solidFill>
                <a:prstClr val="white">
                  <a:lumMod val="75000"/>
                </a:prstClr>
              </a:solidFill>
            </a:endParaRPr>
          </a:p>
        </p:txBody>
      </p:sp>
      <p:sp>
        <p:nvSpPr>
          <p:cNvPr id="6" name="Rectangle 5">
            <a:extLst>
              <a:ext uri="{FF2B5EF4-FFF2-40B4-BE49-F238E27FC236}">
                <a16:creationId xmlns:a16="http://schemas.microsoft.com/office/drawing/2014/main" id="{6E153194-0C3B-4C2C-AE1E-704531D0982D}"/>
              </a:ext>
            </a:extLst>
          </p:cNvPr>
          <p:cNvSpPr/>
          <p:nvPr/>
        </p:nvSpPr>
        <p:spPr>
          <a:xfrm>
            <a:off x="3289906" y="1911350"/>
            <a:ext cx="8633508" cy="1085347"/>
          </a:xfrm>
          <a:prstGeom prst="rect">
            <a:avLst/>
          </a:prstGeom>
          <a:noFill/>
          <a:ln w="38100">
            <a:solidFill>
              <a:schemeClr val="accent5"/>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indent="-850900" algn="just">
              <a:tabLst>
                <a:tab pos="1968500" algn="l"/>
              </a:tabLst>
            </a:pPr>
            <a:endParaRPr lang="fr-FR" sz="2400" b="1" dirty="0">
              <a:solidFill>
                <a:srgbClr val="3D5A70"/>
              </a:solidFill>
            </a:endParaRPr>
          </a:p>
        </p:txBody>
      </p:sp>
      <p:sp>
        <p:nvSpPr>
          <p:cNvPr id="7" name="Rectangle à coins arrondis 28">
            <a:extLst>
              <a:ext uri="{FF2B5EF4-FFF2-40B4-BE49-F238E27FC236}">
                <a16:creationId xmlns:a16="http://schemas.microsoft.com/office/drawing/2014/main" id="{BFDFF990-B6DA-4165-B6C8-C85567BD62B0}"/>
              </a:ext>
            </a:extLst>
          </p:cNvPr>
          <p:cNvSpPr/>
          <p:nvPr/>
        </p:nvSpPr>
        <p:spPr>
          <a:xfrm>
            <a:off x="6828924" y="543913"/>
            <a:ext cx="1555472" cy="313730"/>
          </a:xfrm>
          <a:prstGeom prst="roundRect">
            <a:avLst>
              <a:gd name="adj" fmla="val 4414"/>
            </a:avLst>
          </a:prstGeom>
          <a:ln w="28575">
            <a:solidFill>
              <a:schemeClr val="accent5"/>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400" b="1" dirty="0">
                <a:solidFill>
                  <a:schemeClr val="accent5"/>
                </a:solidFill>
                <a:latin typeface="Ample"/>
                <a:cs typeface="Arial" panose="020B0604020202020204" pitchFamily="34" charset="0"/>
              </a:rPr>
              <a:t>Bilan</a:t>
            </a:r>
            <a:endParaRPr kumimoji="0" lang="fr-FR" sz="1400" b="1" i="0" u="none" strike="noStrike" kern="1200" cap="none" spc="0" normalizeH="0" baseline="0" noProof="0" dirty="0">
              <a:ln>
                <a:noFill/>
              </a:ln>
              <a:solidFill>
                <a:schemeClr val="accent5"/>
              </a:solidFill>
              <a:effectLst/>
              <a:uLnTx/>
              <a:uFillTx/>
              <a:latin typeface="Ample"/>
              <a:ea typeface="+mn-ea"/>
              <a:cs typeface="Arial" panose="020B0604020202020204" pitchFamily="34" charset="0"/>
            </a:endParaRPr>
          </a:p>
        </p:txBody>
      </p:sp>
      <p:cxnSp>
        <p:nvCxnSpPr>
          <p:cNvPr id="8" name="Connecteur droit avec flèche 7">
            <a:extLst>
              <a:ext uri="{FF2B5EF4-FFF2-40B4-BE49-F238E27FC236}">
                <a16:creationId xmlns:a16="http://schemas.microsoft.com/office/drawing/2014/main" id="{FDF69E76-92D7-4CEF-B03E-5F26082501C1}"/>
              </a:ext>
            </a:extLst>
          </p:cNvPr>
          <p:cNvCxnSpPr>
            <a:cxnSpLocks/>
            <a:stCxn id="7" idx="2"/>
            <a:endCxn id="6" idx="0"/>
          </p:cNvCxnSpPr>
          <p:nvPr/>
        </p:nvCxnSpPr>
        <p:spPr>
          <a:xfrm>
            <a:off x="7606660" y="857643"/>
            <a:ext cx="0" cy="1053707"/>
          </a:xfrm>
          <a:prstGeom prst="straightConnector1">
            <a:avLst/>
          </a:prstGeom>
          <a:noFill/>
          <a:ln w="19050">
            <a:solidFill>
              <a:schemeClr val="accent5"/>
            </a:solidFill>
            <a:tailEnd type="oval" w="med" len="med"/>
          </a:ln>
        </p:spPr>
        <p:style>
          <a:lnRef idx="2">
            <a:schemeClr val="accent1">
              <a:shade val="50000"/>
            </a:schemeClr>
          </a:lnRef>
          <a:fillRef idx="1">
            <a:schemeClr val="accent1"/>
          </a:fillRef>
          <a:effectRef idx="0">
            <a:schemeClr val="accent1"/>
          </a:effectRef>
          <a:fontRef idx="minor">
            <a:schemeClr val="lt1"/>
          </a:fontRef>
        </p:style>
      </p:cxnSp>
      <p:sp>
        <p:nvSpPr>
          <p:cNvPr id="9" name="Rectangle 8">
            <a:extLst>
              <a:ext uri="{FF2B5EF4-FFF2-40B4-BE49-F238E27FC236}">
                <a16:creationId xmlns:a16="http://schemas.microsoft.com/office/drawing/2014/main" id="{DB96A448-1144-47EC-90F9-2B79D45FFC7E}"/>
              </a:ext>
            </a:extLst>
          </p:cNvPr>
          <p:cNvSpPr/>
          <p:nvPr/>
        </p:nvSpPr>
        <p:spPr>
          <a:xfrm>
            <a:off x="3283979" y="3071632"/>
            <a:ext cx="8633508" cy="1133152"/>
          </a:xfrm>
          <a:prstGeom prst="rect">
            <a:avLst/>
          </a:prstGeom>
          <a:noFill/>
          <a:ln w="38100">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indent="-850900" algn="just">
              <a:tabLst>
                <a:tab pos="1968500" algn="l"/>
              </a:tabLst>
            </a:pPr>
            <a:endParaRPr lang="fr-FR" sz="2400" b="1" dirty="0">
              <a:solidFill>
                <a:srgbClr val="3D5A70"/>
              </a:solidFill>
            </a:endParaRPr>
          </a:p>
        </p:txBody>
      </p:sp>
      <p:sp>
        <p:nvSpPr>
          <p:cNvPr id="10" name="Rectangle à coins arrondis 28">
            <a:extLst>
              <a:ext uri="{FF2B5EF4-FFF2-40B4-BE49-F238E27FC236}">
                <a16:creationId xmlns:a16="http://schemas.microsoft.com/office/drawing/2014/main" id="{07E8EA08-8BE1-43DF-BA47-036135AE7F7A}"/>
              </a:ext>
            </a:extLst>
          </p:cNvPr>
          <p:cNvSpPr/>
          <p:nvPr/>
        </p:nvSpPr>
        <p:spPr>
          <a:xfrm>
            <a:off x="1593409" y="3806767"/>
            <a:ext cx="1074556" cy="313730"/>
          </a:xfrm>
          <a:prstGeom prst="roundRect">
            <a:avLst>
              <a:gd name="adj" fmla="val 4414"/>
            </a:avLst>
          </a:prstGeom>
          <a:ln w="28575">
            <a:solidFill>
              <a:srgbClr val="FFC000"/>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srgbClr val="FFC000"/>
                </a:solidFill>
                <a:effectLst/>
                <a:uLnTx/>
                <a:uFillTx/>
                <a:latin typeface="Ample"/>
                <a:ea typeface="+mn-ea"/>
                <a:cs typeface="Arial" panose="020B0604020202020204" pitchFamily="34" charset="0"/>
              </a:rPr>
              <a:t>Orientation</a:t>
            </a:r>
          </a:p>
        </p:txBody>
      </p:sp>
      <p:cxnSp>
        <p:nvCxnSpPr>
          <p:cNvPr id="11" name="Connecteur droit avec flèche 10">
            <a:extLst>
              <a:ext uri="{FF2B5EF4-FFF2-40B4-BE49-F238E27FC236}">
                <a16:creationId xmlns:a16="http://schemas.microsoft.com/office/drawing/2014/main" id="{6462D569-C4DF-44B8-97E0-E350BC590653}"/>
              </a:ext>
            </a:extLst>
          </p:cNvPr>
          <p:cNvCxnSpPr>
            <a:cxnSpLocks/>
            <a:stCxn id="10" idx="3"/>
            <a:endCxn id="9" idx="1"/>
          </p:cNvCxnSpPr>
          <p:nvPr/>
        </p:nvCxnSpPr>
        <p:spPr>
          <a:xfrm flipV="1">
            <a:off x="2667965" y="3638208"/>
            <a:ext cx="616014" cy="325424"/>
          </a:xfrm>
          <a:prstGeom prst="straightConnector1">
            <a:avLst/>
          </a:prstGeom>
          <a:noFill/>
          <a:ln w="19050">
            <a:solidFill>
              <a:srgbClr val="FFC000"/>
            </a:solidFill>
            <a:tailEnd type="oval" w="med" len="med"/>
          </a:ln>
        </p:spPr>
        <p:style>
          <a:lnRef idx="2">
            <a:schemeClr val="accent1">
              <a:shade val="50000"/>
            </a:schemeClr>
          </a:lnRef>
          <a:fillRef idx="1">
            <a:schemeClr val="accent1"/>
          </a:fillRef>
          <a:effectRef idx="0">
            <a:schemeClr val="accent1"/>
          </a:effectRef>
          <a:fontRef idx="minor">
            <a:schemeClr val="lt1"/>
          </a:fontRef>
        </p:style>
      </p:cxnSp>
      <p:sp>
        <p:nvSpPr>
          <p:cNvPr id="12" name="Rectangle 11">
            <a:extLst>
              <a:ext uri="{FF2B5EF4-FFF2-40B4-BE49-F238E27FC236}">
                <a16:creationId xmlns:a16="http://schemas.microsoft.com/office/drawing/2014/main" id="{F65972C3-81F6-4299-A7BD-896247A0DC45}"/>
              </a:ext>
            </a:extLst>
          </p:cNvPr>
          <p:cNvSpPr/>
          <p:nvPr/>
        </p:nvSpPr>
        <p:spPr>
          <a:xfrm>
            <a:off x="3283979" y="4282253"/>
            <a:ext cx="8633508" cy="827406"/>
          </a:xfrm>
          <a:prstGeom prst="rect">
            <a:avLst/>
          </a:prstGeom>
          <a:noFill/>
          <a:ln w="38100">
            <a:solidFill>
              <a:srgbClr val="5EB94F"/>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indent="-850900" algn="just">
              <a:tabLst>
                <a:tab pos="1968500" algn="l"/>
              </a:tabLst>
            </a:pPr>
            <a:endParaRPr lang="fr-FR" sz="2400" b="1" dirty="0">
              <a:solidFill>
                <a:srgbClr val="3D5A70"/>
              </a:solidFill>
            </a:endParaRPr>
          </a:p>
        </p:txBody>
      </p:sp>
      <p:sp>
        <p:nvSpPr>
          <p:cNvPr id="13" name="Rectangle à coins arrondis 28">
            <a:extLst>
              <a:ext uri="{FF2B5EF4-FFF2-40B4-BE49-F238E27FC236}">
                <a16:creationId xmlns:a16="http://schemas.microsoft.com/office/drawing/2014/main" id="{C41A2844-50F0-4BB1-BB96-8E88F91EDE8B}"/>
              </a:ext>
            </a:extLst>
          </p:cNvPr>
          <p:cNvSpPr/>
          <p:nvPr/>
        </p:nvSpPr>
        <p:spPr>
          <a:xfrm>
            <a:off x="6685059" y="5435447"/>
            <a:ext cx="1831348" cy="313730"/>
          </a:xfrm>
          <a:prstGeom prst="roundRect">
            <a:avLst>
              <a:gd name="adj" fmla="val 4414"/>
            </a:avLst>
          </a:prstGeom>
          <a:ln w="28575">
            <a:solidFill>
              <a:srgbClr val="5EB94F"/>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srgbClr val="5EB94F"/>
                </a:solidFill>
                <a:effectLst/>
                <a:uLnTx/>
                <a:uFillTx/>
                <a:latin typeface="Ample"/>
                <a:ea typeface="+mn-ea"/>
                <a:cs typeface="Arial" panose="020B0604020202020204" pitchFamily="34" charset="0"/>
              </a:rPr>
              <a:t>Evacuation</a:t>
            </a:r>
          </a:p>
        </p:txBody>
      </p:sp>
      <p:cxnSp>
        <p:nvCxnSpPr>
          <p:cNvPr id="14" name="Connecteur droit avec flèche 13">
            <a:extLst>
              <a:ext uri="{FF2B5EF4-FFF2-40B4-BE49-F238E27FC236}">
                <a16:creationId xmlns:a16="http://schemas.microsoft.com/office/drawing/2014/main" id="{B4B556BD-3353-43F3-9A1E-A293379556A1}"/>
              </a:ext>
            </a:extLst>
          </p:cNvPr>
          <p:cNvCxnSpPr>
            <a:cxnSpLocks/>
            <a:stCxn id="13" idx="0"/>
            <a:endCxn id="12" idx="2"/>
          </p:cNvCxnSpPr>
          <p:nvPr/>
        </p:nvCxnSpPr>
        <p:spPr>
          <a:xfrm flipV="1">
            <a:off x="7600733" y="5109659"/>
            <a:ext cx="0" cy="325788"/>
          </a:xfrm>
          <a:prstGeom prst="straightConnector1">
            <a:avLst/>
          </a:prstGeom>
          <a:noFill/>
          <a:ln w="19050">
            <a:solidFill>
              <a:srgbClr val="5EB94F"/>
            </a:solidFill>
            <a:tailEnd type="oval" w="med" len="med"/>
          </a:ln>
        </p:spPr>
        <p:style>
          <a:lnRef idx="2">
            <a:schemeClr val="accent1">
              <a:shade val="50000"/>
            </a:schemeClr>
          </a:lnRef>
          <a:fillRef idx="1">
            <a:schemeClr val="accent1"/>
          </a:fillRef>
          <a:effectRef idx="0">
            <a:schemeClr val="accent1"/>
          </a:effectRef>
          <a:fontRef idx="minor">
            <a:schemeClr val="lt1"/>
          </a:fontRef>
        </p:style>
      </p:cxnSp>
    </p:spTree>
    <p:extLst>
      <p:ext uri="{BB962C8B-B14F-4D97-AF65-F5344CB8AC3E}">
        <p14:creationId xmlns:p14="http://schemas.microsoft.com/office/powerpoint/2010/main" val="7414663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C19B0B0C-5E37-A542-B809-6BB319648EF9}" type="slidenum">
              <a:rPr lang="fr-FR" smtClean="0"/>
              <a:pPr/>
              <a:t>23</a:t>
            </a:fld>
            <a:endParaRPr lang="fr-FR" dirty="0"/>
          </a:p>
        </p:txBody>
      </p:sp>
      <p:sp>
        <p:nvSpPr>
          <p:cNvPr id="14" name="ZoneTexte 13"/>
          <p:cNvSpPr txBox="1"/>
          <p:nvPr/>
        </p:nvSpPr>
        <p:spPr>
          <a:xfrm>
            <a:off x="1636886" y="1539647"/>
            <a:ext cx="9236326" cy="4478149"/>
          </a:xfrm>
          <a:prstGeom prst="rect">
            <a:avLst/>
          </a:prstGeom>
          <a:noFill/>
        </p:spPr>
        <p:txBody>
          <a:bodyPr wrap="square" lIns="91440" tIns="45720" rIns="91440" bIns="45720" rtlCol="0" anchor="t">
            <a:spAutoFit/>
          </a:bodyPr>
          <a:lstStyle/>
          <a:p>
            <a:pPr marL="190500" algn="just">
              <a:spcAft>
                <a:spcPts val="600"/>
              </a:spcAft>
            </a:pPr>
            <a:r>
              <a:rPr lang="fr-FR" sz="1600" dirty="0">
                <a:solidFill>
                  <a:srgbClr val="3D5A70"/>
                </a:solidFill>
                <a:cs typeface="Arial" panose="020B0604020202020204" pitchFamily="34" charset="0"/>
              </a:rPr>
              <a:t>Cet onglet permet pour chaque patient de </a:t>
            </a:r>
            <a:r>
              <a:rPr lang="fr-FR" sz="1600" b="1" dirty="0">
                <a:solidFill>
                  <a:srgbClr val="639ECC"/>
                </a:solidFill>
                <a:cs typeface="Arial" panose="020B0604020202020204" pitchFamily="34" charset="0"/>
              </a:rPr>
              <a:t>renseigner un bilan sommaire</a:t>
            </a:r>
            <a:r>
              <a:rPr lang="fr-FR" sz="1600" dirty="0">
                <a:solidFill>
                  <a:srgbClr val="3D5A70"/>
                </a:solidFill>
                <a:cs typeface="Arial" panose="020B0604020202020204" pitchFamily="34" charset="0"/>
              </a:rPr>
              <a:t>, de </a:t>
            </a:r>
            <a:r>
              <a:rPr lang="fr-FR" sz="1600" b="1" dirty="0">
                <a:solidFill>
                  <a:srgbClr val="639ECC"/>
                </a:solidFill>
                <a:cs typeface="Arial" panose="020B0604020202020204" pitchFamily="34" charset="0"/>
              </a:rPr>
              <a:t>faire une demande d’orientation</a:t>
            </a:r>
            <a:r>
              <a:rPr lang="fr-FR" sz="1600" dirty="0">
                <a:solidFill>
                  <a:srgbClr val="3D5A70"/>
                </a:solidFill>
                <a:cs typeface="Arial" panose="020B0604020202020204" pitchFamily="34" charset="0"/>
              </a:rPr>
              <a:t>, une </a:t>
            </a:r>
            <a:r>
              <a:rPr lang="fr-FR" sz="1600" b="1" dirty="0">
                <a:solidFill>
                  <a:srgbClr val="639ECC"/>
                </a:solidFill>
                <a:cs typeface="Arial" panose="020B0604020202020204" pitchFamily="34" charset="0"/>
              </a:rPr>
              <a:t>demande d’évacuation </a:t>
            </a:r>
            <a:r>
              <a:rPr lang="fr-FR" sz="1600" dirty="0">
                <a:solidFill>
                  <a:srgbClr val="3D5A70"/>
                </a:solidFill>
                <a:cs typeface="Arial" panose="020B0604020202020204" pitchFamily="34" charset="0"/>
              </a:rPr>
              <a:t>et de </a:t>
            </a:r>
            <a:r>
              <a:rPr lang="fr-FR" sz="1600" b="1" dirty="0">
                <a:solidFill>
                  <a:srgbClr val="639ECC"/>
                </a:solidFill>
                <a:cs typeface="Arial" panose="020B0604020202020204" pitchFamily="34" charset="0"/>
              </a:rPr>
              <a:t>confirmer cette évacuation</a:t>
            </a:r>
            <a:r>
              <a:rPr lang="fr-FR" sz="1600" b="1" dirty="0">
                <a:solidFill>
                  <a:srgbClr val="3D5A70"/>
                </a:solidFill>
                <a:cs typeface="Arial" panose="020B0604020202020204" pitchFamily="34" charset="0"/>
              </a:rPr>
              <a:t> </a:t>
            </a:r>
            <a:r>
              <a:rPr lang="fr-FR" sz="1600" dirty="0">
                <a:solidFill>
                  <a:srgbClr val="3D5A70"/>
                </a:solidFill>
                <a:cs typeface="Arial" panose="020B0604020202020204" pitchFamily="34" charset="0"/>
              </a:rPr>
              <a:t>– actions qui s’effectuent en cascade</a:t>
            </a:r>
          </a:p>
          <a:p>
            <a:pPr marL="190500" algn="just">
              <a:spcAft>
                <a:spcPts val="600"/>
              </a:spcAft>
            </a:pPr>
            <a:r>
              <a:rPr lang="fr-FR" sz="1600" b="1" dirty="0">
                <a:solidFill>
                  <a:srgbClr val="3D5A70"/>
                </a:solidFill>
                <a:cs typeface="Arial" panose="020B0604020202020204" pitchFamily="34" charset="0"/>
              </a:rPr>
              <a:t>Bilan :</a:t>
            </a:r>
          </a:p>
          <a:p>
            <a:pPr marL="476250" indent="-285750" algn="just">
              <a:spcAft>
                <a:spcPts val="600"/>
              </a:spcAft>
              <a:buFontTx/>
              <a:buChar char="-"/>
            </a:pPr>
            <a:r>
              <a:rPr lang="fr-FR" sz="1600" dirty="0">
                <a:solidFill>
                  <a:srgbClr val="3D5A70"/>
                </a:solidFill>
                <a:cs typeface="Arial" panose="020B0604020202020204" pitchFamily="34" charset="0"/>
              </a:rPr>
              <a:t>Il faut au minimum </a:t>
            </a:r>
            <a:r>
              <a:rPr lang="fr-FR" sz="1600" b="1" dirty="0">
                <a:solidFill>
                  <a:srgbClr val="639ECC"/>
                </a:solidFill>
                <a:cs typeface="Arial" panose="020B0604020202020204" pitchFamily="34" charset="0"/>
              </a:rPr>
              <a:t>renseigner la gravité en sortie </a:t>
            </a:r>
            <a:r>
              <a:rPr lang="fr-FR" sz="1600" dirty="0">
                <a:solidFill>
                  <a:srgbClr val="3D5A70"/>
                </a:solidFill>
                <a:cs typeface="Arial" panose="020B0604020202020204" pitchFamily="34" charset="0"/>
              </a:rPr>
              <a:t>du patient pour pouvoir passer à l’étape suivante. </a:t>
            </a:r>
          </a:p>
          <a:p>
            <a:pPr marL="476250" indent="-285750" algn="just">
              <a:spcAft>
                <a:spcPts val="600"/>
              </a:spcAft>
              <a:buFontTx/>
              <a:buChar char="-"/>
            </a:pPr>
            <a:r>
              <a:rPr lang="fr-FR" sz="1600" dirty="0">
                <a:solidFill>
                  <a:srgbClr val="3D5A70"/>
                </a:solidFill>
                <a:cs typeface="Arial" panose="020B0604020202020204" pitchFamily="34" charset="0"/>
              </a:rPr>
              <a:t>Demander l’orientation entraine la modification du statut du patient de « Attente de soins » à « Attente d’orientation ».</a:t>
            </a:r>
          </a:p>
          <a:p>
            <a:pPr marL="190500" algn="just">
              <a:spcAft>
                <a:spcPts val="600"/>
              </a:spcAft>
            </a:pPr>
            <a:r>
              <a:rPr lang="fr-FR" sz="1600" b="1" dirty="0">
                <a:solidFill>
                  <a:srgbClr val="3D5A70"/>
                </a:solidFill>
                <a:cs typeface="Arial" panose="020B0604020202020204" pitchFamily="34" charset="0"/>
              </a:rPr>
              <a:t>Orientation :</a:t>
            </a:r>
          </a:p>
          <a:p>
            <a:pPr marL="476250" indent="-285750" algn="just">
              <a:spcAft>
                <a:spcPts val="600"/>
              </a:spcAft>
              <a:buFontTx/>
              <a:buChar char="-"/>
            </a:pPr>
            <a:r>
              <a:rPr lang="fr-FR" sz="1600" dirty="0">
                <a:solidFill>
                  <a:srgbClr val="3D5A70"/>
                </a:solidFill>
                <a:cs typeface="Arial"/>
              </a:rPr>
              <a:t>Selon l’état du patient, l’utilisateur peut soit décider de </a:t>
            </a:r>
            <a:r>
              <a:rPr lang="fr-FR" sz="1600" b="1" dirty="0">
                <a:solidFill>
                  <a:srgbClr val="639ECC"/>
                </a:solidFill>
                <a:cs typeface="Arial"/>
              </a:rPr>
              <a:t>laisser le patient sur place</a:t>
            </a:r>
            <a:r>
              <a:rPr lang="fr-FR" sz="1600" dirty="0">
                <a:solidFill>
                  <a:srgbClr val="3D5A70"/>
                </a:solidFill>
                <a:cs typeface="Arial"/>
              </a:rPr>
              <a:t>, soit de </a:t>
            </a:r>
            <a:r>
              <a:rPr lang="fr-FR" sz="1600" b="1" dirty="0">
                <a:solidFill>
                  <a:srgbClr val="639ECC"/>
                </a:solidFill>
                <a:cs typeface="Arial"/>
              </a:rPr>
              <a:t>l’orienter vers un établissement sanitaire.</a:t>
            </a:r>
          </a:p>
          <a:p>
            <a:pPr marL="476250" indent="-285750" algn="just">
              <a:spcAft>
                <a:spcPts val="600"/>
              </a:spcAft>
              <a:buFontTx/>
              <a:buChar char="-"/>
            </a:pPr>
            <a:r>
              <a:rPr lang="fr-FR" sz="1600" dirty="0">
                <a:solidFill>
                  <a:srgbClr val="3D5A70"/>
                </a:solidFill>
                <a:cs typeface="Arial"/>
              </a:rPr>
              <a:t>Demander l’évacuation entraine la modification du statut du patient en « Attente d’évacuation »</a:t>
            </a:r>
          </a:p>
          <a:p>
            <a:pPr marL="190500" algn="just">
              <a:spcAft>
                <a:spcPts val="600"/>
              </a:spcAft>
            </a:pPr>
            <a:r>
              <a:rPr lang="fr-FR" sz="1600" b="1" dirty="0">
                <a:solidFill>
                  <a:srgbClr val="3D5A70"/>
                </a:solidFill>
                <a:cs typeface="Arial" panose="020B0604020202020204" pitchFamily="34" charset="0"/>
              </a:rPr>
              <a:t>Évacuation :</a:t>
            </a:r>
            <a:endParaRPr lang="fr-FR" sz="1600" dirty="0">
              <a:solidFill>
                <a:srgbClr val="3D5A70"/>
              </a:solidFill>
              <a:cs typeface="Arial" panose="020B0604020202020204" pitchFamily="34" charset="0"/>
            </a:endParaRPr>
          </a:p>
          <a:p>
            <a:pPr marL="476250" indent="-285750" algn="just">
              <a:spcAft>
                <a:spcPts val="600"/>
              </a:spcAft>
              <a:buFontTx/>
              <a:buChar char="-"/>
            </a:pPr>
            <a:r>
              <a:rPr lang="fr-FR" sz="1600" dirty="0">
                <a:solidFill>
                  <a:srgbClr val="3D5A70"/>
                </a:solidFill>
                <a:cs typeface="Arial"/>
              </a:rPr>
              <a:t>Les champs sont pré-renseignés avec les valeurs utilisées lors de la demande d’évacuation. </a:t>
            </a:r>
            <a:endParaRPr lang="fr-FR" sz="1600" dirty="0">
              <a:solidFill>
                <a:srgbClr val="3D5A70"/>
              </a:solidFill>
              <a:cs typeface="Arial" panose="020B0604020202020204" pitchFamily="34" charset="0"/>
            </a:endParaRPr>
          </a:p>
          <a:p>
            <a:pPr marL="476250" indent="-285750" algn="just">
              <a:spcAft>
                <a:spcPts val="600"/>
              </a:spcAft>
              <a:buFontTx/>
              <a:buChar char="-"/>
            </a:pPr>
            <a:r>
              <a:rPr lang="fr-FR" sz="1600" dirty="0">
                <a:solidFill>
                  <a:srgbClr val="3D5A70"/>
                </a:solidFill>
                <a:cs typeface="Arial"/>
              </a:rPr>
              <a:t>L’utilisateur confirme l’évacuation du patient lorsque celle-ci a lieu et le patient change de statut de « Attente d’évacuation » en « Patient évacué ».</a:t>
            </a:r>
          </a:p>
        </p:txBody>
      </p:sp>
      <p:sp>
        <p:nvSpPr>
          <p:cNvPr id="3" name="Espace réservé du pied de page 2">
            <a:extLst>
              <a:ext uri="{FF2B5EF4-FFF2-40B4-BE49-F238E27FC236}">
                <a16:creationId xmlns:a16="http://schemas.microsoft.com/office/drawing/2014/main" id="{754A72AE-3AE8-4B69-8DEB-1B641D860AEC}"/>
              </a:ext>
            </a:extLst>
          </p:cNvPr>
          <p:cNvSpPr>
            <a:spLocks noGrp="1"/>
          </p:cNvSpPr>
          <p:nvPr>
            <p:ph type="ftr" sz="quarter" idx="11"/>
          </p:nvPr>
        </p:nvSpPr>
        <p:spPr>
          <a:xfrm>
            <a:off x="4626321" y="6356350"/>
            <a:ext cx="4114800" cy="365125"/>
          </a:xfrm>
        </p:spPr>
        <p:txBody>
          <a:bodyPr/>
          <a:lstStyle/>
          <a:p>
            <a:pPr>
              <a:defRPr/>
            </a:pPr>
            <a:r>
              <a:rPr lang="fr-FR">
                <a:solidFill>
                  <a:prstClr val="white">
                    <a:lumMod val="75000"/>
                  </a:prstClr>
                </a:solidFill>
              </a:rPr>
              <a:t>Portail SI-Samu - Gestion des patients - Présentation détaillée des fonctionnalités</a:t>
            </a:r>
            <a:endParaRPr lang="fr-FR" dirty="0">
              <a:solidFill>
                <a:prstClr val="white">
                  <a:lumMod val="75000"/>
                </a:prstClr>
              </a:solidFill>
            </a:endParaRPr>
          </a:p>
        </p:txBody>
      </p:sp>
      <p:sp>
        <p:nvSpPr>
          <p:cNvPr id="7" name="Titre 1">
            <a:extLst>
              <a:ext uri="{FF2B5EF4-FFF2-40B4-BE49-F238E27FC236}">
                <a16:creationId xmlns:a16="http://schemas.microsoft.com/office/drawing/2014/main" id="{522E696C-D446-42BA-B499-4EDD88B5A034}"/>
              </a:ext>
            </a:extLst>
          </p:cNvPr>
          <p:cNvSpPr txBox="1">
            <a:spLocks/>
          </p:cNvSpPr>
          <p:nvPr/>
        </p:nvSpPr>
        <p:spPr>
          <a:xfrm>
            <a:off x="2653607" y="214084"/>
            <a:ext cx="891822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lang="fr-FR" sz="4400" b="1" kern="1200" dirty="0">
                <a:solidFill>
                  <a:schemeClr val="tx2"/>
                </a:solidFill>
                <a:latin typeface="Ample" charset="0"/>
                <a:ea typeface="Ample" charset="0"/>
                <a:cs typeface="Ample" charset="0"/>
              </a:defRPr>
            </a:lvl1pPr>
          </a:lstStyle>
          <a:p>
            <a:r>
              <a:rPr lang="fr-FR" sz="3600" dirty="0">
                <a:solidFill>
                  <a:srgbClr val="36576C"/>
                </a:solidFill>
                <a:latin typeface="Ample"/>
                <a:cs typeface="Arial" panose="020B0604020202020204" pitchFamily="34" charset="0"/>
              </a:rPr>
              <a:t>Prise en charge d’un patient</a:t>
            </a:r>
            <a:endParaRPr lang="fr-FR" sz="3200" b="0" dirty="0">
              <a:solidFill>
                <a:srgbClr val="639FCC"/>
              </a:solidFill>
              <a:latin typeface="Ample"/>
              <a:cs typeface="Arial" charset="0"/>
            </a:endParaRPr>
          </a:p>
          <a:p>
            <a:r>
              <a:rPr lang="fr-FR" sz="2000" dirty="0">
                <a:solidFill>
                  <a:srgbClr val="639FCC"/>
                </a:solidFill>
                <a:latin typeface="Ample"/>
                <a:cs typeface="Arial" charset="0"/>
              </a:rPr>
              <a:t>Seul un utilisateur rattaché à un CRRA peut accéder à cette section</a:t>
            </a:r>
          </a:p>
        </p:txBody>
      </p:sp>
      <p:sp>
        <p:nvSpPr>
          <p:cNvPr id="8" name="ZoneTexte 7">
            <a:extLst>
              <a:ext uri="{FF2B5EF4-FFF2-40B4-BE49-F238E27FC236}">
                <a16:creationId xmlns:a16="http://schemas.microsoft.com/office/drawing/2014/main" id="{C9832EDD-E1CE-46CF-B120-E14E4452F64F}"/>
              </a:ext>
            </a:extLst>
          </p:cNvPr>
          <p:cNvSpPr txBox="1"/>
          <p:nvPr/>
        </p:nvSpPr>
        <p:spPr>
          <a:xfrm>
            <a:off x="10719303" y="0"/>
            <a:ext cx="1472697" cy="369332"/>
          </a:xfrm>
          <a:prstGeom prst="rect">
            <a:avLst/>
          </a:prstGeom>
          <a:solidFill>
            <a:schemeClr val="accent1">
              <a:lumMod val="50000"/>
            </a:schemeClr>
          </a:solidFill>
        </p:spPr>
        <p:txBody>
          <a:bodyPr wrap="square" rtlCol="0">
            <a:spAutoFit/>
          </a:bodyPr>
          <a:lstStyle/>
          <a:p>
            <a:pPr algn="ctr"/>
            <a:r>
              <a:rPr lang="fr-FR" b="1" dirty="0">
                <a:solidFill>
                  <a:schemeClr val="bg1"/>
                </a:solidFill>
              </a:rPr>
              <a:t>PMA / CRRA</a:t>
            </a:r>
          </a:p>
        </p:txBody>
      </p:sp>
    </p:spTree>
    <p:extLst>
      <p:ext uri="{BB962C8B-B14F-4D97-AF65-F5344CB8AC3E}">
        <p14:creationId xmlns:p14="http://schemas.microsoft.com/office/powerpoint/2010/main" val="28968621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C19B0B0C-5E37-A542-B809-6BB319648EF9}" type="slidenum">
              <a:rPr lang="fr-FR" smtClean="0"/>
              <a:pPr/>
              <a:t>24</a:t>
            </a:fld>
            <a:endParaRPr lang="fr-FR" dirty="0"/>
          </a:p>
        </p:txBody>
      </p:sp>
      <p:sp>
        <p:nvSpPr>
          <p:cNvPr id="14" name="ZoneTexte 13"/>
          <p:cNvSpPr txBox="1"/>
          <p:nvPr/>
        </p:nvSpPr>
        <p:spPr>
          <a:xfrm>
            <a:off x="4407130" y="1500459"/>
            <a:ext cx="7117932" cy="4616648"/>
          </a:xfrm>
          <a:prstGeom prst="rect">
            <a:avLst/>
          </a:prstGeom>
          <a:noFill/>
        </p:spPr>
        <p:txBody>
          <a:bodyPr wrap="square" rtlCol="0">
            <a:spAutoFit/>
          </a:bodyPr>
          <a:lstStyle/>
          <a:p>
            <a:pPr marL="190500" algn="just">
              <a:spcAft>
                <a:spcPts val="300"/>
              </a:spcAft>
            </a:pPr>
            <a:r>
              <a:rPr lang="fr-FR" b="1" dirty="0">
                <a:solidFill>
                  <a:srgbClr val="3D5A70"/>
                </a:solidFill>
                <a:cs typeface="Arial" panose="020B0604020202020204" pitchFamily="34" charset="0"/>
              </a:rPr>
              <a:t>Le statut du patient évolue au fur et à mesure de sa prise en charge</a:t>
            </a:r>
          </a:p>
          <a:p>
            <a:pPr marL="190500" algn="just">
              <a:spcAft>
                <a:spcPts val="300"/>
              </a:spcAft>
            </a:pPr>
            <a:endParaRPr lang="fr-FR" sz="1200" b="1" dirty="0">
              <a:solidFill>
                <a:srgbClr val="3D5A70"/>
              </a:solidFill>
              <a:cs typeface="Arial" panose="020B0604020202020204" pitchFamily="34" charset="0"/>
            </a:endParaRPr>
          </a:p>
          <a:p>
            <a:pPr marL="190500" algn="just">
              <a:spcAft>
                <a:spcPts val="600"/>
              </a:spcAft>
            </a:pPr>
            <a:r>
              <a:rPr lang="fr-FR" sz="1600" dirty="0">
                <a:solidFill>
                  <a:srgbClr val="3D5A70"/>
                </a:solidFill>
                <a:cs typeface="Arial" panose="020B0604020202020204" pitchFamily="34" charset="0"/>
              </a:rPr>
              <a:t>Les valeurs suivantes sont possibles :</a:t>
            </a:r>
          </a:p>
          <a:p>
            <a:pPr marL="476250" indent="-285750" algn="just">
              <a:spcAft>
                <a:spcPts val="600"/>
              </a:spcAft>
              <a:buFontTx/>
              <a:buChar char="-"/>
            </a:pPr>
            <a:r>
              <a:rPr lang="fr-FR" sz="1600" b="1" dirty="0">
                <a:solidFill>
                  <a:srgbClr val="639FCC"/>
                </a:solidFill>
                <a:cs typeface="Arial" panose="020B0604020202020204" pitchFamily="34" charset="0"/>
              </a:rPr>
              <a:t>Attente de soins : </a:t>
            </a:r>
            <a:r>
              <a:rPr lang="fr-FR" sz="1600" dirty="0">
                <a:solidFill>
                  <a:srgbClr val="3D5A70"/>
                </a:solidFill>
                <a:cs typeface="Arial" panose="020B0604020202020204" pitchFamily="34" charset="0"/>
              </a:rPr>
              <a:t>il s’agit du statut par défaut à la création du patient. Le patient doit faire l’objet d’un bilan ;</a:t>
            </a:r>
          </a:p>
          <a:p>
            <a:pPr marL="476250" indent="-285750" algn="just">
              <a:spcAft>
                <a:spcPts val="600"/>
              </a:spcAft>
              <a:buFontTx/>
              <a:buChar char="-"/>
            </a:pPr>
            <a:r>
              <a:rPr lang="fr-FR" sz="1600" b="1" dirty="0">
                <a:solidFill>
                  <a:srgbClr val="639FCC"/>
                </a:solidFill>
                <a:cs typeface="Arial" panose="020B0604020202020204" pitchFamily="34" charset="0"/>
              </a:rPr>
              <a:t>Attente d’orientation : </a:t>
            </a:r>
            <a:r>
              <a:rPr lang="fr-FR" sz="1600" dirty="0">
                <a:solidFill>
                  <a:srgbClr val="3D5A70"/>
                </a:solidFill>
                <a:cs typeface="Arial" panose="020B0604020202020204" pitchFamily="34" charset="0"/>
              </a:rPr>
              <a:t>un bilan a été fait, et une décision doit alors être prise pour orienter le patient vers un établissement ou le laisser sur place ;</a:t>
            </a:r>
          </a:p>
          <a:p>
            <a:pPr marL="476250" indent="-285750" algn="just">
              <a:spcAft>
                <a:spcPts val="600"/>
              </a:spcAft>
              <a:buFontTx/>
              <a:buChar char="-"/>
            </a:pPr>
            <a:r>
              <a:rPr lang="fr-FR" sz="1600" b="1" dirty="0">
                <a:solidFill>
                  <a:srgbClr val="639FCC"/>
                </a:solidFill>
                <a:cs typeface="Arial" panose="020B0604020202020204" pitchFamily="34" charset="0"/>
              </a:rPr>
              <a:t>Attente d’évacuation : </a:t>
            </a:r>
            <a:r>
              <a:rPr lang="fr-FR" sz="1600" dirty="0">
                <a:solidFill>
                  <a:srgbClr val="3D5A70"/>
                </a:solidFill>
                <a:cs typeface="Arial" panose="020B0604020202020204" pitchFamily="34" charset="0"/>
              </a:rPr>
              <a:t>la décision a été prise d’orienter le patient vers un établissement avec tel type de vecteur, et l’évacuation doit être confirmée ;</a:t>
            </a:r>
          </a:p>
          <a:p>
            <a:pPr marL="476250" indent="-285750" algn="just">
              <a:spcAft>
                <a:spcPts val="600"/>
              </a:spcAft>
              <a:buFontTx/>
              <a:buChar char="-"/>
            </a:pPr>
            <a:r>
              <a:rPr lang="fr-FR" sz="1600" b="1" dirty="0">
                <a:solidFill>
                  <a:srgbClr val="639FCC"/>
                </a:solidFill>
                <a:cs typeface="Arial" panose="020B0604020202020204" pitchFamily="34" charset="0"/>
              </a:rPr>
              <a:t>Attente de sortie : </a:t>
            </a:r>
            <a:r>
              <a:rPr lang="fr-FR" sz="1600" dirty="0">
                <a:solidFill>
                  <a:srgbClr val="3D5A70"/>
                </a:solidFill>
                <a:cs typeface="Arial" panose="020B0604020202020204" pitchFamily="34" charset="0"/>
              </a:rPr>
              <a:t>la décision a été prise de laisser le patient sur place, et sa sortie doit encore être confirmée ;</a:t>
            </a:r>
          </a:p>
          <a:p>
            <a:pPr marL="476250" indent="-285750" algn="just">
              <a:spcAft>
                <a:spcPts val="600"/>
              </a:spcAft>
              <a:buFontTx/>
              <a:buChar char="-"/>
            </a:pPr>
            <a:r>
              <a:rPr lang="fr-FR" sz="1600" b="1" dirty="0">
                <a:solidFill>
                  <a:srgbClr val="639FCC"/>
                </a:solidFill>
                <a:cs typeface="Arial" panose="020B0604020202020204" pitchFamily="34" charset="0"/>
              </a:rPr>
              <a:t>Patient évacué : </a:t>
            </a:r>
            <a:r>
              <a:rPr lang="fr-FR" sz="1600" dirty="0">
                <a:solidFill>
                  <a:srgbClr val="3D5A70"/>
                </a:solidFill>
                <a:cs typeface="Arial" panose="020B0604020202020204" pitchFamily="34" charset="0"/>
              </a:rPr>
              <a:t>l’évacuation du patient vers l’établissement d’orientation a été confirmée ;</a:t>
            </a:r>
          </a:p>
          <a:p>
            <a:pPr marL="476250" indent="-285750" algn="just">
              <a:spcAft>
                <a:spcPts val="600"/>
              </a:spcAft>
              <a:buFontTx/>
              <a:buChar char="-"/>
            </a:pPr>
            <a:r>
              <a:rPr lang="fr-FR" sz="1600" b="1" dirty="0">
                <a:solidFill>
                  <a:srgbClr val="639FCC"/>
                </a:solidFill>
                <a:cs typeface="Arial" panose="020B0604020202020204" pitchFamily="34" charset="0"/>
              </a:rPr>
              <a:t>Laissé sur place : </a:t>
            </a:r>
            <a:r>
              <a:rPr lang="fr-FR" sz="1600" dirty="0">
                <a:solidFill>
                  <a:srgbClr val="3D5A70"/>
                </a:solidFill>
                <a:cs typeface="Arial" panose="020B0604020202020204" pitchFamily="34" charset="0"/>
              </a:rPr>
              <a:t>la sortie du patient laissé sur place a été confirmée.</a:t>
            </a:r>
          </a:p>
          <a:p>
            <a:pPr marL="476250" indent="-285750" algn="just">
              <a:spcAft>
                <a:spcPts val="600"/>
              </a:spcAft>
              <a:buFontTx/>
              <a:buChar char="-"/>
            </a:pPr>
            <a:r>
              <a:rPr lang="fr-FR" sz="1600" b="1" dirty="0">
                <a:solidFill>
                  <a:srgbClr val="639FCC"/>
                </a:solidFill>
                <a:cs typeface="Arial" panose="020B0604020202020204" pitchFamily="34" charset="0"/>
              </a:rPr>
              <a:t>Patient supprimé : </a:t>
            </a:r>
            <a:r>
              <a:rPr lang="fr-FR" sz="1600" dirty="0">
                <a:solidFill>
                  <a:srgbClr val="3D5A70"/>
                </a:solidFill>
                <a:cs typeface="Arial" panose="020B0604020202020204" pitchFamily="34" charset="0"/>
              </a:rPr>
              <a:t>il est possible de supprimer une fiche patient en cas de doublon par exemple et dans certaines situations</a:t>
            </a:r>
          </a:p>
        </p:txBody>
      </p:sp>
      <p:sp>
        <p:nvSpPr>
          <p:cNvPr id="6" name="Titre 1">
            <a:extLst>
              <a:ext uri="{FF2B5EF4-FFF2-40B4-BE49-F238E27FC236}">
                <a16:creationId xmlns:a16="http://schemas.microsoft.com/office/drawing/2014/main" id="{468527AD-DB58-4D45-8F01-AD4663FC52EC}"/>
              </a:ext>
            </a:extLst>
          </p:cNvPr>
          <p:cNvSpPr txBox="1">
            <a:spLocks/>
          </p:cNvSpPr>
          <p:nvPr/>
        </p:nvSpPr>
        <p:spPr>
          <a:xfrm>
            <a:off x="4626321" y="174896"/>
            <a:ext cx="552261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lang="fr-FR" sz="4400" b="1" kern="1200" dirty="0">
                <a:solidFill>
                  <a:schemeClr val="tx2"/>
                </a:solidFill>
                <a:latin typeface="Ample" charset="0"/>
                <a:ea typeface="Ample" charset="0"/>
                <a:cs typeface="Ample" charset="0"/>
              </a:defRPr>
            </a:lvl1pPr>
          </a:lstStyle>
          <a:p>
            <a:r>
              <a:rPr lang="fr-FR" sz="3600" dirty="0">
                <a:solidFill>
                  <a:srgbClr val="36576C"/>
                </a:solidFill>
                <a:latin typeface="Ample"/>
                <a:cs typeface="Arial" panose="020B0604020202020204" pitchFamily="34" charset="0"/>
              </a:rPr>
              <a:t>Les statuts du patient</a:t>
            </a:r>
            <a:endParaRPr lang="fr-FR" sz="3000" b="0" dirty="0">
              <a:solidFill>
                <a:srgbClr val="36576C"/>
              </a:solidFill>
              <a:latin typeface="Ample"/>
              <a:cs typeface="Arial" panose="020B0604020202020204" pitchFamily="34" charset="0"/>
            </a:endParaRPr>
          </a:p>
        </p:txBody>
      </p:sp>
      <p:sp>
        <p:nvSpPr>
          <p:cNvPr id="3" name="Espace réservé du pied de page 2">
            <a:extLst>
              <a:ext uri="{FF2B5EF4-FFF2-40B4-BE49-F238E27FC236}">
                <a16:creationId xmlns:a16="http://schemas.microsoft.com/office/drawing/2014/main" id="{754A72AE-3AE8-4B69-8DEB-1B641D860AEC}"/>
              </a:ext>
            </a:extLst>
          </p:cNvPr>
          <p:cNvSpPr>
            <a:spLocks noGrp="1"/>
          </p:cNvSpPr>
          <p:nvPr>
            <p:ph type="ftr" sz="quarter" idx="11"/>
          </p:nvPr>
        </p:nvSpPr>
        <p:spPr>
          <a:xfrm>
            <a:off x="5905660" y="6356349"/>
            <a:ext cx="4114800" cy="365125"/>
          </a:xfrm>
        </p:spPr>
        <p:txBody>
          <a:bodyPr/>
          <a:lstStyle/>
          <a:p>
            <a:pPr>
              <a:defRPr/>
            </a:pPr>
            <a:r>
              <a:rPr lang="fr-FR" dirty="0">
                <a:solidFill>
                  <a:prstClr val="white">
                    <a:lumMod val="75000"/>
                  </a:prstClr>
                </a:solidFill>
              </a:rPr>
              <a:t>Portail SI-Samu - Gestion des patients - Présentation détaillée des fonctionnalités</a:t>
            </a:r>
          </a:p>
        </p:txBody>
      </p:sp>
      <p:grpSp>
        <p:nvGrpSpPr>
          <p:cNvPr id="5" name="Groupe 4">
            <a:extLst>
              <a:ext uri="{FF2B5EF4-FFF2-40B4-BE49-F238E27FC236}">
                <a16:creationId xmlns:a16="http://schemas.microsoft.com/office/drawing/2014/main" id="{23E9D116-6BF1-470B-BF93-E52DC3C293BE}"/>
              </a:ext>
            </a:extLst>
          </p:cNvPr>
          <p:cNvGrpSpPr>
            <a:grpSpLocks noChangeAspect="1"/>
          </p:cNvGrpSpPr>
          <p:nvPr/>
        </p:nvGrpSpPr>
        <p:grpSpPr>
          <a:xfrm>
            <a:off x="353086" y="248036"/>
            <a:ext cx="3875856" cy="6361928"/>
            <a:chOff x="0" y="-5578"/>
            <a:chExt cx="4181475" cy="6863578"/>
          </a:xfrm>
          <a:effectLst>
            <a:outerShdw blurRad="50800" dist="38100" dir="2700000" algn="tl" rotWithShape="0">
              <a:prstClr val="black">
                <a:alpha val="40000"/>
              </a:prstClr>
            </a:outerShdw>
          </a:effectLst>
        </p:grpSpPr>
        <p:pic>
          <p:nvPicPr>
            <p:cNvPr id="2" name="Image 1">
              <a:extLst>
                <a:ext uri="{FF2B5EF4-FFF2-40B4-BE49-F238E27FC236}">
                  <a16:creationId xmlns:a16="http://schemas.microsoft.com/office/drawing/2014/main" id="{393A0FCE-ED43-4335-89A5-45B30C61C3CF}"/>
                </a:ext>
              </a:extLst>
            </p:cNvPr>
            <p:cNvPicPr>
              <a:picLocks noChangeAspect="1"/>
            </p:cNvPicPr>
            <p:nvPr/>
          </p:nvPicPr>
          <p:blipFill>
            <a:blip r:embed="rId2"/>
            <a:stretch>
              <a:fillRect/>
            </a:stretch>
          </p:blipFill>
          <p:spPr>
            <a:xfrm>
              <a:off x="0" y="-5578"/>
              <a:ext cx="4181475" cy="6863578"/>
            </a:xfrm>
            <a:prstGeom prst="rect">
              <a:avLst/>
            </a:prstGeom>
          </p:spPr>
        </p:pic>
        <p:sp>
          <p:nvSpPr>
            <p:cNvPr id="7" name="Rectangle 6">
              <a:extLst>
                <a:ext uri="{FF2B5EF4-FFF2-40B4-BE49-F238E27FC236}">
                  <a16:creationId xmlns:a16="http://schemas.microsoft.com/office/drawing/2014/main" id="{C8AC961E-8505-40A6-B702-F8FF6CCB8042}"/>
                </a:ext>
              </a:extLst>
            </p:cNvPr>
            <p:cNvSpPr/>
            <p:nvPr/>
          </p:nvSpPr>
          <p:spPr>
            <a:xfrm>
              <a:off x="280657" y="2708919"/>
              <a:ext cx="1138568" cy="219075"/>
            </a:xfrm>
            <a:prstGeom prst="rect">
              <a:avLst/>
            </a:prstGeom>
            <a:noFill/>
            <a:ln w="38100">
              <a:solidFill>
                <a:schemeClr val="accent5"/>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indent="-850900" algn="just">
                <a:tabLst>
                  <a:tab pos="1968500" algn="l"/>
                </a:tabLst>
              </a:pPr>
              <a:endParaRPr lang="fr-FR" sz="2400" b="1" dirty="0">
                <a:solidFill>
                  <a:srgbClr val="3D5A70"/>
                </a:solidFill>
              </a:endParaRPr>
            </a:p>
          </p:txBody>
        </p:sp>
        <p:sp>
          <p:nvSpPr>
            <p:cNvPr id="9" name="Rectangle 8">
              <a:extLst>
                <a:ext uri="{FF2B5EF4-FFF2-40B4-BE49-F238E27FC236}">
                  <a16:creationId xmlns:a16="http://schemas.microsoft.com/office/drawing/2014/main" id="{B0BD04BD-365D-42DD-BEC3-D0CDD202E5A1}"/>
                </a:ext>
              </a:extLst>
            </p:cNvPr>
            <p:cNvSpPr/>
            <p:nvPr/>
          </p:nvSpPr>
          <p:spPr>
            <a:xfrm>
              <a:off x="280657" y="4085282"/>
              <a:ext cx="948068" cy="219075"/>
            </a:xfrm>
            <a:prstGeom prst="rect">
              <a:avLst/>
            </a:prstGeom>
            <a:noFill/>
            <a:ln w="38100">
              <a:solidFill>
                <a:schemeClr val="accent5"/>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indent="-850900" algn="just">
                <a:tabLst>
                  <a:tab pos="1968500" algn="l"/>
                </a:tabLst>
              </a:pPr>
              <a:endParaRPr lang="fr-FR" sz="2400" b="1" dirty="0">
                <a:solidFill>
                  <a:srgbClr val="3D5A70"/>
                </a:solidFill>
              </a:endParaRPr>
            </a:p>
          </p:txBody>
        </p:sp>
        <p:sp>
          <p:nvSpPr>
            <p:cNvPr id="10" name="Rectangle 9">
              <a:extLst>
                <a:ext uri="{FF2B5EF4-FFF2-40B4-BE49-F238E27FC236}">
                  <a16:creationId xmlns:a16="http://schemas.microsoft.com/office/drawing/2014/main" id="{CE8DCCF0-6F41-4659-AFBB-31CFC1CB95F4}"/>
                </a:ext>
              </a:extLst>
            </p:cNvPr>
            <p:cNvSpPr/>
            <p:nvPr/>
          </p:nvSpPr>
          <p:spPr>
            <a:xfrm>
              <a:off x="280657" y="5453064"/>
              <a:ext cx="948068" cy="219075"/>
            </a:xfrm>
            <a:prstGeom prst="rect">
              <a:avLst/>
            </a:prstGeom>
            <a:noFill/>
            <a:ln w="38100">
              <a:solidFill>
                <a:schemeClr val="accent5"/>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indent="-850900" algn="just">
                <a:tabLst>
                  <a:tab pos="1968500" algn="l"/>
                </a:tabLst>
              </a:pPr>
              <a:endParaRPr lang="fr-FR" sz="2400" b="1" dirty="0">
                <a:solidFill>
                  <a:srgbClr val="3D5A70"/>
                </a:solidFill>
              </a:endParaRPr>
            </a:p>
          </p:txBody>
        </p:sp>
      </p:grpSp>
      <p:sp>
        <p:nvSpPr>
          <p:cNvPr id="11" name="ZoneTexte 10">
            <a:extLst>
              <a:ext uri="{FF2B5EF4-FFF2-40B4-BE49-F238E27FC236}">
                <a16:creationId xmlns:a16="http://schemas.microsoft.com/office/drawing/2014/main" id="{42E06F33-8F2A-406A-9A58-64E4543A72CE}"/>
              </a:ext>
            </a:extLst>
          </p:cNvPr>
          <p:cNvSpPr txBox="1"/>
          <p:nvPr/>
        </p:nvSpPr>
        <p:spPr>
          <a:xfrm>
            <a:off x="10746155" y="0"/>
            <a:ext cx="1445846" cy="369332"/>
          </a:xfrm>
          <a:prstGeom prst="rect">
            <a:avLst/>
          </a:prstGeom>
          <a:solidFill>
            <a:schemeClr val="accent1">
              <a:lumMod val="50000"/>
            </a:schemeClr>
          </a:solidFill>
        </p:spPr>
        <p:txBody>
          <a:bodyPr wrap="square" rtlCol="0">
            <a:spAutoFit/>
          </a:bodyPr>
          <a:lstStyle/>
          <a:p>
            <a:pPr algn="ctr"/>
            <a:r>
              <a:rPr lang="fr-FR" b="1" dirty="0">
                <a:solidFill>
                  <a:schemeClr val="bg1"/>
                </a:solidFill>
              </a:rPr>
              <a:t>PMA &amp; CRRA</a:t>
            </a:r>
          </a:p>
        </p:txBody>
      </p:sp>
    </p:spTree>
    <p:extLst>
      <p:ext uri="{BB962C8B-B14F-4D97-AF65-F5344CB8AC3E}">
        <p14:creationId xmlns:p14="http://schemas.microsoft.com/office/powerpoint/2010/main" val="16996122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C19B0B0C-5E37-A542-B809-6BB319648EF9}" type="slidenum">
              <a:rPr lang="fr-FR" smtClean="0"/>
              <a:pPr/>
              <a:t>25</a:t>
            </a:fld>
            <a:endParaRPr lang="fr-FR" dirty="0"/>
          </a:p>
        </p:txBody>
      </p:sp>
      <p:sp>
        <p:nvSpPr>
          <p:cNvPr id="14" name="ZoneTexte 13"/>
          <p:cNvSpPr txBox="1"/>
          <p:nvPr/>
        </p:nvSpPr>
        <p:spPr>
          <a:xfrm>
            <a:off x="5409353" y="2340903"/>
            <a:ext cx="5462314" cy="2708434"/>
          </a:xfrm>
          <a:prstGeom prst="rect">
            <a:avLst/>
          </a:prstGeom>
          <a:noFill/>
        </p:spPr>
        <p:txBody>
          <a:bodyPr wrap="square" rtlCol="0">
            <a:spAutoFit/>
          </a:bodyPr>
          <a:lstStyle/>
          <a:p>
            <a:pPr marL="190500" algn="just">
              <a:spcAft>
                <a:spcPts val="600"/>
              </a:spcAft>
            </a:pPr>
            <a:r>
              <a:rPr lang="fr-FR" sz="1600" dirty="0">
                <a:solidFill>
                  <a:srgbClr val="3D5A70"/>
                </a:solidFill>
                <a:cs typeface="Arial" panose="020B0604020202020204" pitchFamily="34" charset="0"/>
              </a:rPr>
              <a:t>Un utilisateur peut supprimer une fiche patient depuis la liste située sur la gauche de l’interface :</a:t>
            </a:r>
          </a:p>
          <a:p>
            <a:pPr marL="476250" indent="-285750" algn="just">
              <a:spcAft>
                <a:spcPts val="600"/>
              </a:spcAft>
              <a:buFontTx/>
              <a:buChar char="-"/>
            </a:pPr>
            <a:r>
              <a:rPr lang="fr-FR" sz="1600" dirty="0">
                <a:solidFill>
                  <a:srgbClr val="3D5A70"/>
                </a:solidFill>
                <a:cs typeface="Arial" panose="020B0604020202020204" pitchFamily="34" charset="0"/>
              </a:rPr>
              <a:t>Une corbeille s’affiche à droite au survol de l’étiquette du patient dans la liste, cliquer dessus puis confirmer la suppression du patient ;</a:t>
            </a:r>
          </a:p>
          <a:p>
            <a:pPr marL="476250" indent="-285750" algn="just">
              <a:spcAft>
                <a:spcPts val="600"/>
              </a:spcAft>
              <a:buFontTx/>
              <a:buChar char="-"/>
            </a:pPr>
            <a:r>
              <a:rPr lang="fr-FR" sz="1600" dirty="0">
                <a:solidFill>
                  <a:srgbClr val="3D5A70"/>
                </a:solidFill>
                <a:cs typeface="Arial" panose="020B0604020202020204" pitchFamily="34" charset="0"/>
              </a:rPr>
              <a:t>Dans le cas où le patient possède un numéro SINUS, il n’est pas possible pour l’utilisateur de supprimer la fiche patient : il est nécessaire de vider les champs du n° SINUS. Une fois cette action réaliser, l’utilisateur pourra alors supprimer la fiche ;</a:t>
            </a:r>
          </a:p>
        </p:txBody>
      </p:sp>
      <p:sp>
        <p:nvSpPr>
          <p:cNvPr id="3" name="Espace réservé du pied de page 2">
            <a:extLst>
              <a:ext uri="{FF2B5EF4-FFF2-40B4-BE49-F238E27FC236}">
                <a16:creationId xmlns:a16="http://schemas.microsoft.com/office/drawing/2014/main" id="{754A72AE-3AE8-4B69-8DEB-1B641D860AEC}"/>
              </a:ext>
            </a:extLst>
          </p:cNvPr>
          <p:cNvSpPr>
            <a:spLocks noGrp="1"/>
          </p:cNvSpPr>
          <p:nvPr>
            <p:ph type="ftr" sz="quarter" idx="11"/>
          </p:nvPr>
        </p:nvSpPr>
        <p:spPr>
          <a:xfrm>
            <a:off x="4626321" y="6356350"/>
            <a:ext cx="4114800" cy="365125"/>
          </a:xfrm>
        </p:spPr>
        <p:txBody>
          <a:bodyPr/>
          <a:lstStyle/>
          <a:p>
            <a:pPr>
              <a:defRPr/>
            </a:pPr>
            <a:r>
              <a:rPr lang="fr-FR">
                <a:solidFill>
                  <a:prstClr val="white">
                    <a:lumMod val="75000"/>
                  </a:prstClr>
                </a:solidFill>
              </a:rPr>
              <a:t>Portail SI-Samu - Gestion des patients - Présentation détaillée des fonctionnalités</a:t>
            </a:r>
            <a:endParaRPr lang="fr-FR" dirty="0">
              <a:solidFill>
                <a:prstClr val="white">
                  <a:lumMod val="75000"/>
                </a:prstClr>
              </a:solidFill>
            </a:endParaRPr>
          </a:p>
        </p:txBody>
      </p:sp>
      <p:sp>
        <p:nvSpPr>
          <p:cNvPr id="12" name="Titre 1">
            <a:extLst>
              <a:ext uri="{FF2B5EF4-FFF2-40B4-BE49-F238E27FC236}">
                <a16:creationId xmlns:a16="http://schemas.microsoft.com/office/drawing/2014/main" id="{F20C73E5-0D5F-465D-B1B2-19B56F53A9EE}"/>
              </a:ext>
            </a:extLst>
          </p:cNvPr>
          <p:cNvSpPr txBox="1">
            <a:spLocks/>
          </p:cNvSpPr>
          <p:nvPr/>
        </p:nvSpPr>
        <p:spPr>
          <a:xfrm>
            <a:off x="2653607" y="214084"/>
            <a:ext cx="891822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lang="fr-FR" sz="4400" b="1" kern="1200" dirty="0">
                <a:solidFill>
                  <a:schemeClr val="tx2"/>
                </a:solidFill>
                <a:latin typeface="Ample" charset="0"/>
                <a:ea typeface="Ample" charset="0"/>
                <a:cs typeface="Ample" charset="0"/>
              </a:defRPr>
            </a:lvl1pPr>
          </a:lstStyle>
          <a:p>
            <a:r>
              <a:rPr lang="fr-FR" sz="3600" dirty="0">
                <a:solidFill>
                  <a:srgbClr val="36576C"/>
                </a:solidFill>
                <a:latin typeface="Ample"/>
                <a:cs typeface="Arial" panose="020B0604020202020204" pitchFamily="34" charset="0"/>
              </a:rPr>
              <a:t>Suppression d’une fiche patient</a:t>
            </a:r>
            <a:endParaRPr lang="fr-FR" sz="3200" b="0" dirty="0">
              <a:solidFill>
                <a:srgbClr val="639FCC"/>
              </a:solidFill>
              <a:latin typeface="Ample"/>
              <a:cs typeface="Arial" charset="0"/>
            </a:endParaRPr>
          </a:p>
          <a:p>
            <a:r>
              <a:rPr lang="fr-FR" sz="2000" dirty="0">
                <a:solidFill>
                  <a:srgbClr val="639FCC"/>
                </a:solidFill>
                <a:latin typeface="Ample"/>
                <a:cs typeface="Arial" charset="0"/>
              </a:rPr>
              <a:t>Seul un utilisateur rattaché à un CRRA peut supprimer des fiches patients</a:t>
            </a:r>
          </a:p>
        </p:txBody>
      </p:sp>
      <p:pic>
        <p:nvPicPr>
          <p:cNvPr id="8" name="Image 7">
            <a:extLst>
              <a:ext uri="{FF2B5EF4-FFF2-40B4-BE49-F238E27FC236}">
                <a16:creationId xmlns:a16="http://schemas.microsoft.com/office/drawing/2014/main" id="{CDFF1504-27CF-48B2-8036-EAB02A16F3FE}"/>
              </a:ext>
            </a:extLst>
          </p:cNvPr>
          <p:cNvPicPr>
            <a:picLocks noChangeAspect="1"/>
          </p:cNvPicPr>
          <p:nvPr/>
        </p:nvPicPr>
        <p:blipFill>
          <a:blip r:embed="rId2"/>
          <a:stretch>
            <a:fillRect/>
          </a:stretch>
        </p:blipFill>
        <p:spPr>
          <a:xfrm>
            <a:off x="1042082" y="1858576"/>
            <a:ext cx="3881145" cy="1494241"/>
          </a:xfrm>
          <a:prstGeom prst="rect">
            <a:avLst/>
          </a:prstGeom>
          <a:effectLst>
            <a:outerShdw blurRad="50800" dist="38100" dir="2700000" algn="tl" rotWithShape="0">
              <a:prstClr val="black">
                <a:alpha val="40000"/>
              </a:prstClr>
            </a:outerShdw>
          </a:effectLst>
        </p:spPr>
      </p:pic>
      <p:pic>
        <p:nvPicPr>
          <p:cNvPr id="13" name="Image 12">
            <a:extLst>
              <a:ext uri="{FF2B5EF4-FFF2-40B4-BE49-F238E27FC236}">
                <a16:creationId xmlns:a16="http://schemas.microsoft.com/office/drawing/2014/main" id="{4A570AFF-EC8D-422F-8B04-8FAE2AC8AD6A}"/>
              </a:ext>
            </a:extLst>
          </p:cNvPr>
          <p:cNvPicPr>
            <a:picLocks noChangeAspect="1"/>
          </p:cNvPicPr>
          <p:nvPr/>
        </p:nvPicPr>
        <p:blipFill>
          <a:blip r:embed="rId3"/>
          <a:stretch>
            <a:fillRect/>
          </a:stretch>
        </p:blipFill>
        <p:spPr>
          <a:xfrm>
            <a:off x="1047138" y="3726294"/>
            <a:ext cx="3886200" cy="1828800"/>
          </a:xfrm>
          <a:prstGeom prst="rect">
            <a:avLst/>
          </a:prstGeom>
          <a:effectLst>
            <a:outerShdw blurRad="50800" dist="38100" dir="2700000" algn="tl" rotWithShape="0">
              <a:prstClr val="black">
                <a:alpha val="40000"/>
              </a:prstClr>
            </a:outerShdw>
          </a:effectLst>
        </p:spPr>
      </p:pic>
      <p:sp>
        <p:nvSpPr>
          <p:cNvPr id="9" name="ZoneTexte 8">
            <a:extLst>
              <a:ext uri="{FF2B5EF4-FFF2-40B4-BE49-F238E27FC236}">
                <a16:creationId xmlns:a16="http://schemas.microsoft.com/office/drawing/2014/main" id="{0E537FBC-0E42-4922-8989-61882CF9CF1E}"/>
              </a:ext>
            </a:extLst>
          </p:cNvPr>
          <p:cNvSpPr txBox="1"/>
          <p:nvPr/>
        </p:nvSpPr>
        <p:spPr>
          <a:xfrm>
            <a:off x="10871667" y="0"/>
            <a:ext cx="1320333" cy="369332"/>
          </a:xfrm>
          <a:prstGeom prst="rect">
            <a:avLst/>
          </a:prstGeom>
          <a:solidFill>
            <a:schemeClr val="accent1">
              <a:lumMod val="50000"/>
            </a:schemeClr>
          </a:solidFill>
        </p:spPr>
        <p:txBody>
          <a:bodyPr wrap="square" rtlCol="0">
            <a:spAutoFit/>
          </a:bodyPr>
          <a:lstStyle/>
          <a:p>
            <a:pPr algn="ctr"/>
            <a:r>
              <a:rPr lang="fr-FR" b="1" dirty="0">
                <a:solidFill>
                  <a:schemeClr val="bg1"/>
                </a:solidFill>
              </a:rPr>
              <a:t>PMA</a:t>
            </a:r>
          </a:p>
        </p:txBody>
      </p:sp>
      <p:sp>
        <p:nvSpPr>
          <p:cNvPr id="10" name="ZoneTexte 9">
            <a:extLst>
              <a:ext uri="{FF2B5EF4-FFF2-40B4-BE49-F238E27FC236}">
                <a16:creationId xmlns:a16="http://schemas.microsoft.com/office/drawing/2014/main" id="{B3B6E0DF-FB2B-4377-AF4B-27197509FD7D}"/>
              </a:ext>
            </a:extLst>
          </p:cNvPr>
          <p:cNvSpPr txBox="1"/>
          <p:nvPr/>
        </p:nvSpPr>
        <p:spPr>
          <a:xfrm>
            <a:off x="10719303" y="0"/>
            <a:ext cx="1472697" cy="369332"/>
          </a:xfrm>
          <a:prstGeom prst="rect">
            <a:avLst/>
          </a:prstGeom>
          <a:solidFill>
            <a:schemeClr val="accent1">
              <a:lumMod val="50000"/>
            </a:schemeClr>
          </a:solidFill>
        </p:spPr>
        <p:txBody>
          <a:bodyPr wrap="square" rtlCol="0">
            <a:spAutoFit/>
          </a:bodyPr>
          <a:lstStyle/>
          <a:p>
            <a:pPr algn="ctr"/>
            <a:r>
              <a:rPr lang="fr-FR" b="1" dirty="0">
                <a:solidFill>
                  <a:schemeClr val="bg1"/>
                </a:solidFill>
              </a:rPr>
              <a:t>PMA / CRRA</a:t>
            </a:r>
          </a:p>
        </p:txBody>
      </p:sp>
    </p:spTree>
    <p:extLst>
      <p:ext uri="{BB962C8B-B14F-4D97-AF65-F5344CB8AC3E}">
        <p14:creationId xmlns:p14="http://schemas.microsoft.com/office/powerpoint/2010/main" val="36895700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C19B0B0C-5E37-A542-B809-6BB319648EF9}" type="slidenum">
              <a:rPr lang="fr-FR" smtClean="0"/>
              <a:pPr/>
              <a:t>26</a:t>
            </a:fld>
            <a:endParaRPr lang="fr-FR" dirty="0"/>
          </a:p>
        </p:txBody>
      </p:sp>
      <p:sp>
        <p:nvSpPr>
          <p:cNvPr id="3" name="Espace réservé du pied de page 2">
            <a:extLst>
              <a:ext uri="{FF2B5EF4-FFF2-40B4-BE49-F238E27FC236}">
                <a16:creationId xmlns:a16="http://schemas.microsoft.com/office/drawing/2014/main" id="{754A72AE-3AE8-4B69-8DEB-1B641D860AEC}"/>
              </a:ext>
            </a:extLst>
          </p:cNvPr>
          <p:cNvSpPr>
            <a:spLocks noGrp="1"/>
          </p:cNvSpPr>
          <p:nvPr>
            <p:ph type="ftr" sz="quarter" idx="11"/>
          </p:nvPr>
        </p:nvSpPr>
        <p:spPr>
          <a:xfrm>
            <a:off x="3497656" y="6461353"/>
            <a:ext cx="5196689" cy="365125"/>
          </a:xfrm>
        </p:spPr>
        <p:txBody>
          <a:bodyPr/>
          <a:lstStyle/>
          <a:p>
            <a:pPr>
              <a:defRPr/>
            </a:pPr>
            <a:r>
              <a:rPr lang="fr-FR">
                <a:solidFill>
                  <a:prstClr val="white">
                    <a:lumMod val="75000"/>
                  </a:prstClr>
                </a:solidFill>
              </a:rPr>
              <a:t>Portail SI-Samu - Gestion des patients - Présentation détaillée des fonctionnalités</a:t>
            </a:r>
            <a:endParaRPr lang="fr-FR" dirty="0">
              <a:solidFill>
                <a:prstClr val="white">
                  <a:lumMod val="75000"/>
                </a:prstClr>
              </a:solidFill>
            </a:endParaRPr>
          </a:p>
        </p:txBody>
      </p:sp>
      <p:grpSp>
        <p:nvGrpSpPr>
          <p:cNvPr id="11" name="Groupe 10">
            <a:extLst>
              <a:ext uri="{FF2B5EF4-FFF2-40B4-BE49-F238E27FC236}">
                <a16:creationId xmlns:a16="http://schemas.microsoft.com/office/drawing/2014/main" id="{9D2B12C6-C461-4612-888E-E5FDFE3FFD87}"/>
              </a:ext>
            </a:extLst>
          </p:cNvPr>
          <p:cNvGrpSpPr>
            <a:grpSpLocks noChangeAspect="1"/>
          </p:cNvGrpSpPr>
          <p:nvPr/>
        </p:nvGrpSpPr>
        <p:grpSpPr>
          <a:xfrm>
            <a:off x="1079244" y="629251"/>
            <a:ext cx="10033512" cy="5599497"/>
            <a:chOff x="0" y="1065245"/>
            <a:chExt cx="8471034" cy="4727510"/>
          </a:xfrm>
          <a:effectLst>
            <a:outerShdw blurRad="50800" dist="38100" dir="2700000" algn="tl" rotWithShape="0">
              <a:prstClr val="black">
                <a:alpha val="40000"/>
              </a:prstClr>
            </a:outerShdw>
          </a:effectLst>
        </p:grpSpPr>
        <p:pic>
          <p:nvPicPr>
            <p:cNvPr id="9" name="Image 8">
              <a:extLst>
                <a:ext uri="{FF2B5EF4-FFF2-40B4-BE49-F238E27FC236}">
                  <a16:creationId xmlns:a16="http://schemas.microsoft.com/office/drawing/2014/main" id="{21557CD0-CF94-408E-9E0C-8B655044542C}"/>
                </a:ext>
              </a:extLst>
            </p:cNvPr>
            <p:cNvPicPr>
              <a:picLocks noChangeAspect="1"/>
            </p:cNvPicPr>
            <p:nvPr/>
          </p:nvPicPr>
          <p:blipFill rotWithShape="1">
            <a:blip r:embed="rId2"/>
            <a:srcRect r="41114"/>
            <a:stretch/>
          </p:blipFill>
          <p:spPr>
            <a:xfrm>
              <a:off x="0" y="1065245"/>
              <a:ext cx="7179398" cy="4727510"/>
            </a:xfrm>
            <a:prstGeom prst="rect">
              <a:avLst/>
            </a:prstGeom>
          </p:spPr>
        </p:pic>
        <p:pic>
          <p:nvPicPr>
            <p:cNvPr id="10" name="Image 9">
              <a:extLst>
                <a:ext uri="{FF2B5EF4-FFF2-40B4-BE49-F238E27FC236}">
                  <a16:creationId xmlns:a16="http://schemas.microsoft.com/office/drawing/2014/main" id="{AA5D00EF-363A-4C29-B7F5-2CD1401C07DE}"/>
                </a:ext>
              </a:extLst>
            </p:cNvPr>
            <p:cNvPicPr>
              <a:picLocks noChangeAspect="1"/>
            </p:cNvPicPr>
            <p:nvPr/>
          </p:nvPicPr>
          <p:blipFill rotWithShape="1">
            <a:blip r:embed="rId2"/>
            <a:srcRect l="89257"/>
            <a:stretch/>
          </p:blipFill>
          <p:spPr>
            <a:xfrm>
              <a:off x="7161299" y="1065245"/>
              <a:ext cx="1309735" cy="4727510"/>
            </a:xfrm>
            <a:prstGeom prst="rect">
              <a:avLst/>
            </a:prstGeom>
          </p:spPr>
        </p:pic>
      </p:grpSp>
      <p:sp>
        <p:nvSpPr>
          <p:cNvPr id="7" name="Rectangle 6">
            <a:extLst>
              <a:ext uri="{FF2B5EF4-FFF2-40B4-BE49-F238E27FC236}">
                <a16:creationId xmlns:a16="http://schemas.microsoft.com/office/drawing/2014/main" id="{F326B4D3-F81D-4390-9438-46A50FE76E74}"/>
              </a:ext>
            </a:extLst>
          </p:cNvPr>
          <p:cNvSpPr/>
          <p:nvPr/>
        </p:nvSpPr>
        <p:spPr>
          <a:xfrm>
            <a:off x="1593409" y="857644"/>
            <a:ext cx="832920" cy="313730"/>
          </a:xfrm>
          <a:prstGeom prst="rect">
            <a:avLst/>
          </a:prstGeom>
          <a:noFill/>
          <a:ln w="38100">
            <a:solidFill>
              <a:schemeClr val="accent5"/>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indent="-850900" algn="just">
              <a:tabLst>
                <a:tab pos="1968500" algn="l"/>
              </a:tabLst>
            </a:pPr>
            <a:endParaRPr lang="fr-FR" sz="2400" b="1" dirty="0">
              <a:solidFill>
                <a:srgbClr val="3D5A70"/>
              </a:solidFill>
            </a:endParaRPr>
          </a:p>
        </p:txBody>
      </p:sp>
      <p:sp>
        <p:nvSpPr>
          <p:cNvPr id="8" name="Rectangle à coins arrondis 28">
            <a:extLst>
              <a:ext uri="{FF2B5EF4-FFF2-40B4-BE49-F238E27FC236}">
                <a16:creationId xmlns:a16="http://schemas.microsoft.com/office/drawing/2014/main" id="{011E1B98-CB7E-45AC-83F2-2F7137DC372E}"/>
              </a:ext>
            </a:extLst>
          </p:cNvPr>
          <p:cNvSpPr/>
          <p:nvPr/>
        </p:nvSpPr>
        <p:spPr>
          <a:xfrm>
            <a:off x="108011" y="747839"/>
            <a:ext cx="962881" cy="533340"/>
          </a:xfrm>
          <a:prstGeom prst="roundRect">
            <a:avLst>
              <a:gd name="adj" fmla="val 4414"/>
            </a:avLst>
          </a:prstGeom>
          <a:solidFill>
            <a:schemeClr val="bg1"/>
          </a:solidFill>
          <a:ln w="28575">
            <a:solidFill>
              <a:schemeClr val="accent5"/>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400" b="1" dirty="0">
                <a:solidFill>
                  <a:schemeClr val="accent5"/>
                </a:solidFill>
                <a:latin typeface="Ample"/>
                <a:cs typeface="Arial" panose="020B0604020202020204" pitchFamily="34" charset="0"/>
              </a:rPr>
              <a:t>Triage médical</a:t>
            </a:r>
            <a:endParaRPr kumimoji="0" lang="fr-FR" sz="1400" b="1" i="0" u="none" strike="noStrike" kern="1200" cap="none" spc="0" normalizeH="0" baseline="0" noProof="0" dirty="0">
              <a:ln>
                <a:noFill/>
              </a:ln>
              <a:solidFill>
                <a:schemeClr val="accent5"/>
              </a:solidFill>
              <a:effectLst/>
              <a:uLnTx/>
              <a:uFillTx/>
              <a:latin typeface="Ample"/>
              <a:ea typeface="+mn-ea"/>
              <a:cs typeface="Arial" panose="020B0604020202020204" pitchFamily="34" charset="0"/>
            </a:endParaRPr>
          </a:p>
        </p:txBody>
      </p:sp>
      <p:cxnSp>
        <p:nvCxnSpPr>
          <p:cNvPr id="12" name="Connecteur droit avec flèche 11">
            <a:extLst>
              <a:ext uri="{FF2B5EF4-FFF2-40B4-BE49-F238E27FC236}">
                <a16:creationId xmlns:a16="http://schemas.microsoft.com/office/drawing/2014/main" id="{5B313E0C-7BE5-42CA-874F-4EF8BFDD4417}"/>
              </a:ext>
            </a:extLst>
          </p:cNvPr>
          <p:cNvCxnSpPr>
            <a:cxnSpLocks/>
            <a:stCxn id="8" idx="3"/>
            <a:endCxn id="7" idx="1"/>
          </p:cNvCxnSpPr>
          <p:nvPr/>
        </p:nvCxnSpPr>
        <p:spPr>
          <a:xfrm>
            <a:off x="1070892" y="1014509"/>
            <a:ext cx="522517" cy="0"/>
          </a:xfrm>
          <a:prstGeom prst="straightConnector1">
            <a:avLst/>
          </a:prstGeom>
          <a:noFill/>
          <a:ln w="19050">
            <a:solidFill>
              <a:schemeClr val="accent5"/>
            </a:solidFill>
            <a:tailEnd type="oval" w="med" len="med"/>
          </a:ln>
        </p:spPr>
        <p:style>
          <a:lnRef idx="2">
            <a:schemeClr val="accent1">
              <a:shade val="50000"/>
            </a:schemeClr>
          </a:lnRef>
          <a:fillRef idx="1">
            <a:schemeClr val="accent1"/>
          </a:fillRef>
          <a:effectRef idx="0">
            <a:schemeClr val="accent1"/>
          </a:effectRef>
          <a:fontRef idx="minor">
            <a:schemeClr val="lt1"/>
          </a:fontRef>
        </p:style>
      </p:cxnSp>
      <p:sp>
        <p:nvSpPr>
          <p:cNvPr id="13" name="Rectangle 12">
            <a:extLst>
              <a:ext uri="{FF2B5EF4-FFF2-40B4-BE49-F238E27FC236}">
                <a16:creationId xmlns:a16="http://schemas.microsoft.com/office/drawing/2014/main" id="{5ED36387-7B98-4AD4-8BAB-2BC2C029A7C8}"/>
              </a:ext>
            </a:extLst>
          </p:cNvPr>
          <p:cNvSpPr/>
          <p:nvPr/>
        </p:nvSpPr>
        <p:spPr>
          <a:xfrm>
            <a:off x="2667965" y="855977"/>
            <a:ext cx="1302604" cy="313730"/>
          </a:xfrm>
          <a:prstGeom prst="rect">
            <a:avLst/>
          </a:prstGeom>
          <a:noFill/>
          <a:ln w="38100">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indent="-850900" algn="just">
              <a:tabLst>
                <a:tab pos="1968500" algn="l"/>
              </a:tabLst>
            </a:pPr>
            <a:endParaRPr lang="fr-FR" sz="2400" b="1" dirty="0">
              <a:solidFill>
                <a:srgbClr val="3D5A70"/>
              </a:solidFill>
            </a:endParaRPr>
          </a:p>
        </p:txBody>
      </p:sp>
      <p:sp>
        <p:nvSpPr>
          <p:cNvPr id="14" name="Rectangle à coins arrondis 28">
            <a:extLst>
              <a:ext uri="{FF2B5EF4-FFF2-40B4-BE49-F238E27FC236}">
                <a16:creationId xmlns:a16="http://schemas.microsoft.com/office/drawing/2014/main" id="{40C36C75-F62F-4BCC-BD0A-362EFDB4BD30}"/>
              </a:ext>
            </a:extLst>
          </p:cNvPr>
          <p:cNvSpPr/>
          <p:nvPr/>
        </p:nvSpPr>
        <p:spPr>
          <a:xfrm>
            <a:off x="1746222" y="146598"/>
            <a:ext cx="2119577" cy="313730"/>
          </a:xfrm>
          <a:prstGeom prst="roundRect">
            <a:avLst>
              <a:gd name="adj" fmla="val 4414"/>
            </a:avLst>
          </a:prstGeom>
          <a:solidFill>
            <a:schemeClr val="bg1"/>
          </a:solidFill>
          <a:ln w="28575">
            <a:solidFill>
              <a:srgbClr val="FFC000"/>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srgbClr val="FFC000"/>
                </a:solidFill>
                <a:effectLst/>
                <a:uLnTx/>
                <a:uFillTx/>
                <a:latin typeface="Ample"/>
                <a:ea typeface="+mn-ea"/>
                <a:cs typeface="Arial" panose="020B0604020202020204" pitchFamily="34" charset="0"/>
              </a:rPr>
              <a:t>Orientation des patients</a:t>
            </a:r>
          </a:p>
        </p:txBody>
      </p:sp>
      <p:cxnSp>
        <p:nvCxnSpPr>
          <p:cNvPr id="15" name="Connecteur droit avec flèche 14">
            <a:extLst>
              <a:ext uri="{FF2B5EF4-FFF2-40B4-BE49-F238E27FC236}">
                <a16:creationId xmlns:a16="http://schemas.microsoft.com/office/drawing/2014/main" id="{81F68C55-C20F-4676-8BA4-4EA5C734C856}"/>
              </a:ext>
            </a:extLst>
          </p:cNvPr>
          <p:cNvCxnSpPr>
            <a:cxnSpLocks/>
            <a:stCxn id="14" idx="2"/>
            <a:endCxn id="13" idx="0"/>
          </p:cNvCxnSpPr>
          <p:nvPr/>
        </p:nvCxnSpPr>
        <p:spPr>
          <a:xfrm>
            <a:off x="2806011" y="460328"/>
            <a:ext cx="513256" cy="395649"/>
          </a:xfrm>
          <a:prstGeom prst="straightConnector1">
            <a:avLst/>
          </a:prstGeom>
          <a:noFill/>
          <a:ln w="19050">
            <a:solidFill>
              <a:srgbClr val="FFC000"/>
            </a:solidFill>
            <a:tailEnd type="oval" w="med" len="med"/>
          </a:ln>
        </p:spPr>
        <p:style>
          <a:lnRef idx="2">
            <a:schemeClr val="accent1">
              <a:shade val="50000"/>
            </a:schemeClr>
          </a:lnRef>
          <a:fillRef idx="1">
            <a:schemeClr val="accent1"/>
          </a:fillRef>
          <a:effectRef idx="0">
            <a:schemeClr val="accent1"/>
          </a:effectRef>
          <a:fontRef idx="minor">
            <a:schemeClr val="lt1"/>
          </a:fontRef>
        </p:style>
      </p:cxnSp>
      <p:sp>
        <p:nvSpPr>
          <p:cNvPr id="16" name="Rectangle 15">
            <a:extLst>
              <a:ext uri="{FF2B5EF4-FFF2-40B4-BE49-F238E27FC236}">
                <a16:creationId xmlns:a16="http://schemas.microsoft.com/office/drawing/2014/main" id="{1BBDB2BE-01AA-4957-909F-A670C78887A5}"/>
              </a:ext>
            </a:extLst>
          </p:cNvPr>
          <p:cNvSpPr/>
          <p:nvPr/>
        </p:nvSpPr>
        <p:spPr>
          <a:xfrm>
            <a:off x="4108615" y="855977"/>
            <a:ext cx="1414277" cy="313730"/>
          </a:xfrm>
          <a:prstGeom prst="rect">
            <a:avLst/>
          </a:prstGeom>
          <a:noFill/>
          <a:ln w="38100">
            <a:solidFill>
              <a:srgbClr val="5EB94F"/>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indent="-850900" algn="just">
              <a:tabLst>
                <a:tab pos="1968500" algn="l"/>
              </a:tabLst>
            </a:pPr>
            <a:endParaRPr lang="fr-FR" sz="2400" b="1" dirty="0">
              <a:solidFill>
                <a:srgbClr val="3D5A70"/>
              </a:solidFill>
            </a:endParaRPr>
          </a:p>
        </p:txBody>
      </p:sp>
      <p:sp>
        <p:nvSpPr>
          <p:cNvPr id="17" name="Rectangle à coins arrondis 28">
            <a:extLst>
              <a:ext uri="{FF2B5EF4-FFF2-40B4-BE49-F238E27FC236}">
                <a16:creationId xmlns:a16="http://schemas.microsoft.com/office/drawing/2014/main" id="{6E9878BC-A5DD-4FE7-AD8A-8A1D4EE668EE}"/>
              </a:ext>
            </a:extLst>
          </p:cNvPr>
          <p:cNvSpPr/>
          <p:nvPr/>
        </p:nvSpPr>
        <p:spPr>
          <a:xfrm>
            <a:off x="4009914" y="146598"/>
            <a:ext cx="2086086" cy="313730"/>
          </a:xfrm>
          <a:prstGeom prst="roundRect">
            <a:avLst>
              <a:gd name="adj" fmla="val 4414"/>
            </a:avLst>
          </a:prstGeom>
          <a:ln w="28575">
            <a:solidFill>
              <a:srgbClr val="5EB94F"/>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srgbClr val="5EB94F"/>
                </a:solidFill>
                <a:effectLst/>
                <a:uLnTx/>
                <a:uFillTx/>
                <a:latin typeface="Ample"/>
                <a:ea typeface="+mn-ea"/>
                <a:cs typeface="Arial" panose="020B0604020202020204" pitchFamily="34" charset="0"/>
              </a:rPr>
              <a:t>Etablissement receveurs</a:t>
            </a:r>
          </a:p>
        </p:txBody>
      </p:sp>
      <p:cxnSp>
        <p:nvCxnSpPr>
          <p:cNvPr id="18" name="Connecteur droit avec flèche 17">
            <a:extLst>
              <a:ext uri="{FF2B5EF4-FFF2-40B4-BE49-F238E27FC236}">
                <a16:creationId xmlns:a16="http://schemas.microsoft.com/office/drawing/2014/main" id="{0BAA571C-4B76-49ED-8692-42B536375E44}"/>
              </a:ext>
            </a:extLst>
          </p:cNvPr>
          <p:cNvCxnSpPr>
            <a:cxnSpLocks/>
            <a:stCxn id="17" idx="2"/>
            <a:endCxn id="16" idx="0"/>
          </p:cNvCxnSpPr>
          <p:nvPr/>
        </p:nvCxnSpPr>
        <p:spPr>
          <a:xfrm flipH="1">
            <a:off x="4815754" y="460328"/>
            <a:ext cx="237203" cy="395649"/>
          </a:xfrm>
          <a:prstGeom prst="straightConnector1">
            <a:avLst/>
          </a:prstGeom>
          <a:noFill/>
          <a:ln w="19050">
            <a:solidFill>
              <a:srgbClr val="5EB94F"/>
            </a:solidFill>
            <a:tailEnd type="oval" w="med" len="med"/>
          </a:ln>
        </p:spPr>
        <p:style>
          <a:lnRef idx="2">
            <a:schemeClr val="accent1">
              <a:shade val="50000"/>
            </a:schemeClr>
          </a:lnRef>
          <a:fillRef idx="1">
            <a:schemeClr val="accent1"/>
          </a:fillRef>
          <a:effectRef idx="0">
            <a:schemeClr val="accent1"/>
          </a:effectRef>
          <a:fontRef idx="minor">
            <a:schemeClr val="lt1"/>
          </a:fontRef>
        </p:style>
      </p:cxnSp>
      <p:sp>
        <p:nvSpPr>
          <p:cNvPr id="48" name="Rectangle 47">
            <a:extLst>
              <a:ext uri="{FF2B5EF4-FFF2-40B4-BE49-F238E27FC236}">
                <a16:creationId xmlns:a16="http://schemas.microsoft.com/office/drawing/2014/main" id="{8F4643F4-94F6-4C50-B683-58FAD573DD3C}"/>
              </a:ext>
            </a:extLst>
          </p:cNvPr>
          <p:cNvSpPr/>
          <p:nvPr/>
        </p:nvSpPr>
        <p:spPr>
          <a:xfrm>
            <a:off x="5657954" y="855977"/>
            <a:ext cx="1602925" cy="313730"/>
          </a:xfrm>
          <a:prstGeom prst="rect">
            <a:avLst/>
          </a:prstGeom>
          <a:noFill/>
          <a:ln w="38100">
            <a:solidFill>
              <a:schemeClr val="accent1">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indent="-850900" algn="just">
              <a:tabLst>
                <a:tab pos="1968500" algn="l"/>
              </a:tabLst>
            </a:pPr>
            <a:endParaRPr lang="fr-FR" sz="2400" b="1" dirty="0">
              <a:solidFill>
                <a:srgbClr val="3D5A70"/>
              </a:solidFill>
            </a:endParaRPr>
          </a:p>
        </p:txBody>
      </p:sp>
      <p:sp>
        <p:nvSpPr>
          <p:cNvPr id="49" name="Rectangle à coins arrondis 28">
            <a:extLst>
              <a:ext uri="{FF2B5EF4-FFF2-40B4-BE49-F238E27FC236}">
                <a16:creationId xmlns:a16="http://schemas.microsoft.com/office/drawing/2014/main" id="{FAD76D8B-41CB-459D-918F-CAC1EC841EA6}"/>
              </a:ext>
            </a:extLst>
          </p:cNvPr>
          <p:cNvSpPr/>
          <p:nvPr/>
        </p:nvSpPr>
        <p:spPr>
          <a:xfrm>
            <a:off x="7827751" y="746172"/>
            <a:ext cx="1302604" cy="533340"/>
          </a:xfrm>
          <a:prstGeom prst="roundRect">
            <a:avLst>
              <a:gd name="adj" fmla="val 4414"/>
            </a:avLst>
          </a:prstGeom>
          <a:solidFill>
            <a:schemeClr val="bg1"/>
          </a:solidFill>
          <a:ln w="28575">
            <a:solidFill>
              <a:schemeClr val="accent1">
                <a:lumMod val="60000"/>
                <a:lumOff val="40000"/>
              </a:schemeClr>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schemeClr val="accent1">
                    <a:lumMod val="60000"/>
                    <a:lumOff val="40000"/>
                  </a:schemeClr>
                </a:solidFill>
                <a:effectLst/>
                <a:uLnTx/>
                <a:uFillTx/>
                <a:latin typeface="Ample"/>
                <a:ea typeface="+mn-ea"/>
                <a:cs typeface="Arial" panose="020B0604020202020204" pitchFamily="34" charset="0"/>
              </a:rPr>
              <a:t>Etat de la prise en charge</a:t>
            </a:r>
          </a:p>
        </p:txBody>
      </p:sp>
      <p:cxnSp>
        <p:nvCxnSpPr>
          <p:cNvPr id="50" name="Connecteur droit avec flèche 49">
            <a:extLst>
              <a:ext uri="{FF2B5EF4-FFF2-40B4-BE49-F238E27FC236}">
                <a16:creationId xmlns:a16="http://schemas.microsoft.com/office/drawing/2014/main" id="{497AC051-D7D3-4089-9C83-1A6C5D92899F}"/>
              </a:ext>
            </a:extLst>
          </p:cNvPr>
          <p:cNvCxnSpPr>
            <a:cxnSpLocks/>
            <a:stCxn id="49" idx="1"/>
            <a:endCxn id="48" idx="3"/>
          </p:cNvCxnSpPr>
          <p:nvPr/>
        </p:nvCxnSpPr>
        <p:spPr>
          <a:xfrm flipH="1">
            <a:off x="7260879" y="1012842"/>
            <a:ext cx="566872" cy="0"/>
          </a:xfrm>
          <a:prstGeom prst="straightConnector1">
            <a:avLst/>
          </a:prstGeom>
          <a:noFill/>
          <a:ln w="19050">
            <a:solidFill>
              <a:schemeClr val="accent1">
                <a:lumMod val="60000"/>
                <a:lumOff val="40000"/>
              </a:schemeClr>
            </a:solidFill>
            <a:tailEnd type="oval" w="med" len="med"/>
          </a:ln>
        </p:spPr>
        <p:style>
          <a:lnRef idx="2">
            <a:schemeClr val="accent1">
              <a:shade val="50000"/>
            </a:schemeClr>
          </a:lnRef>
          <a:fillRef idx="1">
            <a:schemeClr val="accent1"/>
          </a:fillRef>
          <a:effectRef idx="0">
            <a:schemeClr val="accent1"/>
          </a:effectRef>
          <a:fontRef idx="minor">
            <a:schemeClr val="lt1"/>
          </a:fontRef>
        </p:style>
      </p:cxnSp>
      <p:sp>
        <p:nvSpPr>
          <p:cNvPr id="19" name="ZoneTexte 18">
            <a:extLst>
              <a:ext uri="{FF2B5EF4-FFF2-40B4-BE49-F238E27FC236}">
                <a16:creationId xmlns:a16="http://schemas.microsoft.com/office/drawing/2014/main" id="{45727413-FF7C-4D5A-B9D3-C54859044928}"/>
              </a:ext>
            </a:extLst>
          </p:cNvPr>
          <p:cNvSpPr txBox="1"/>
          <p:nvPr/>
        </p:nvSpPr>
        <p:spPr>
          <a:xfrm>
            <a:off x="10719303" y="0"/>
            <a:ext cx="1472697" cy="369332"/>
          </a:xfrm>
          <a:prstGeom prst="rect">
            <a:avLst/>
          </a:prstGeom>
          <a:solidFill>
            <a:schemeClr val="accent1">
              <a:lumMod val="50000"/>
            </a:schemeClr>
          </a:solidFill>
        </p:spPr>
        <p:txBody>
          <a:bodyPr wrap="square" rtlCol="0">
            <a:spAutoFit/>
          </a:bodyPr>
          <a:lstStyle/>
          <a:p>
            <a:pPr algn="ctr"/>
            <a:r>
              <a:rPr lang="fr-FR" b="1" dirty="0">
                <a:solidFill>
                  <a:schemeClr val="bg1"/>
                </a:solidFill>
              </a:rPr>
              <a:t>CRRA</a:t>
            </a:r>
          </a:p>
        </p:txBody>
      </p:sp>
    </p:spTree>
    <p:extLst>
      <p:ext uri="{BB962C8B-B14F-4D97-AF65-F5344CB8AC3E}">
        <p14:creationId xmlns:p14="http://schemas.microsoft.com/office/powerpoint/2010/main" val="19316292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C19B0B0C-5E37-A542-B809-6BB319648EF9}" type="slidenum">
              <a:rPr lang="fr-FR" smtClean="0"/>
              <a:pPr/>
              <a:t>27</a:t>
            </a:fld>
            <a:endParaRPr lang="fr-FR" dirty="0"/>
          </a:p>
        </p:txBody>
      </p:sp>
      <p:sp>
        <p:nvSpPr>
          <p:cNvPr id="14" name="ZoneTexte 13"/>
          <p:cNvSpPr txBox="1"/>
          <p:nvPr/>
        </p:nvSpPr>
        <p:spPr>
          <a:xfrm>
            <a:off x="2468376" y="1499647"/>
            <a:ext cx="8522707" cy="4416594"/>
          </a:xfrm>
          <a:prstGeom prst="rect">
            <a:avLst/>
          </a:prstGeom>
          <a:noFill/>
        </p:spPr>
        <p:txBody>
          <a:bodyPr wrap="square" rtlCol="0">
            <a:spAutoFit/>
          </a:bodyPr>
          <a:lstStyle/>
          <a:p>
            <a:pPr marL="190500" algn="just">
              <a:spcAft>
                <a:spcPts val="600"/>
              </a:spcAft>
            </a:pPr>
            <a:r>
              <a:rPr lang="fr-FR" sz="1600" b="1" dirty="0">
                <a:solidFill>
                  <a:srgbClr val="3D5A70"/>
                </a:solidFill>
                <a:cs typeface="Arial" panose="020B0604020202020204" pitchFamily="34" charset="0"/>
              </a:rPr>
              <a:t>Quatre sous-onglets permettent d’accéder aux différents tableaux synthétiques :</a:t>
            </a:r>
          </a:p>
          <a:p>
            <a:pPr marL="476250" indent="-285750" algn="just">
              <a:spcAft>
                <a:spcPts val="600"/>
              </a:spcAft>
              <a:buFontTx/>
              <a:buChar char="-"/>
            </a:pPr>
            <a:r>
              <a:rPr lang="fr-FR" sz="1600" dirty="0">
                <a:solidFill>
                  <a:srgbClr val="3D5A70"/>
                </a:solidFill>
                <a:cs typeface="Arial" panose="020B0604020202020204" pitchFamily="34" charset="0"/>
              </a:rPr>
              <a:t>Le tableau de </a:t>
            </a:r>
            <a:r>
              <a:rPr lang="fr-FR" sz="1600" b="1" dirty="0">
                <a:solidFill>
                  <a:srgbClr val="639FCC"/>
                </a:solidFill>
                <a:cs typeface="Arial" panose="020B0604020202020204" pitchFamily="34" charset="0"/>
              </a:rPr>
              <a:t>triage médical </a:t>
            </a:r>
            <a:r>
              <a:rPr lang="fr-FR" sz="1600" dirty="0">
                <a:solidFill>
                  <a:srgbClr val="3D5A70"/>
                </a:solidFill>
                <a:cs typeface="Arial" panose="020B0604020202020204" pitchFamily="34" charset="0"/>
              </a:rPr>
              <a:t>donne une vue synthétique sur le nombre de patients ventilés par localisation de l’événement et par triage médical (UA, UR, IMP, DCD, NC). </a:t>
            </a:r>
          </a:p>
          <a:p>
            <a:pPr marL="476250" indent="-285750" algn="just">
              <a:spcAft>
                <a:spcPts val="600"/>
              </a:spcAft>
              <a:buFontTx/>
              <a:buChar char="-"/>
            </a:pPr>
            <a:r>
              <a:rPr lang="fr-FR" sz="1600" dirty="0">
                <a:solidFill>
                  <a:srgbClr val="3D5A70"/>
                </a:solidFill>
                <a:cs typeface="Arial" panose="020B0604020202020204" pitchFamily="34" charset="0"/>
              </a:rPr>
              <a:t>Le tableau</a:t>
            </a:r>
            <a:r>
              <a:rPr lang="fr-FR" sz="1600" b="1" dirty="0">
                <a:solidFill>
                  <a:srgbClr val="639FCC"/>
                </a:solidFill>
                <a:cs typeface="Arial" panose="020B0604020202020204" pitchFamily="34" charset="0"/>
              </a:rPr>
              <a:t> orientation des patients</a:t>
            </a:r>
            <a:r>
              <a:rPr lang="fr-FR" sz="1600" dirty="0">
                <a:solidFill>
                  <a:srgbClr val="3D5A70"/>
                </a:solidFill>
                <a:cs typeface="Arial" panose="020B0604020202020204" pitchFamily="34" charset="0"/>
              </a:rPr>
              <a:t>, seul tableau contenant des données nominatives, permet aux utilisateurs des CRRA d’avoir une vue synthétique sur l’orientation de chaque patient et rappel de données d’identité et triage (numéro SINUS, code CATA, nom, prénom, âge, sexe triage médical). Ce tableau n’est pas visible des utilisateurs d’entités non-CRRA (ARS, DGOS, DGS, ASIP Santé…).</a:t>
            </a:r>
          </a:p>
          <a:p>
            <a:pPr marL="476250" indent="-285750" algn="just">
              <a:spcAft>
                <a:spcPts val="600"/>
              </a:spcAft>
              <a:buFontTx/>
              <a:buChar char="-"/>
            </a:pPr>
            <a:r>
              <a:rPr lang="fr-FR" sz="1600" dirty="0">
                <a:solidFill>
                  <a:srgbClr val="3D5A70"/>
                </a:solidFill>
                <a:cs typeface="Arial" panose="020B0604020202020204" pitchFamily="34" charset="0"/>
              </a:rPr>
              <a:t>Le tableau des </a:t>
            </a:r>
            <a:r>
              <a:rPr lang="fr-FR" sz="1600" b="1" dirty="0">
                <a:solidFill>
                  <a:srgbClr val="639FCC"/>
                </a:solidFill>
                <a:cs typeface="Arial" panose="020B0604020202020204" pitchFamily="34" charset="0"/>
              </a:rPr>
              <a:t>établissements receveurs</a:t>
            </a:r>
            <a:r>
              <a:rPr lang="fr-FR" sz="1600" dirty="0">
                <a:solidFill>
                  <a:srgbClr val="3D5A70"/>
                </a:solidFill>
                <a:cs typeface="Arial" panose="020B0604020202020204" pitchFamily="34" charset="0"/>
              </a:rPr>
              <a:t>, liste les établissements vers lesquels les patients ont été orientés (même s’ils n’ont pas encore été évacués) et la ventilation des patients par triage médical (UA, UR, IMP, DCD, NC).</a:t>
            </a:r>
          </a:p>
          <a:p>
            <a:pPr marL="476250" indent="-285750" algn="just">
              <a:spcAft>
                <a:spcPts val="600"/>
              </a:spcAft>
              <a:buFontTx/>
              <a:buChar char="-"/>
            </a:pPr>
            <a:r>
              <a:rPr lang="fr-FR" sz="1600" dirty="0">
                <a:solidFill>
                  <a:srgbClr val="3D5A70"/>
                </a:solidFill>
                <a:cs typeface="Arial" panose="020B0604020202020204" pitchFamily="34" charset="0"/>
              </a:rPr>
              <a:t>Le tableau d’</a:t>
            </a:r>
            <a:r>
              <a:rPr lang="fr-FR" sz="1600" b="1" dirty="0">
                <a:solidFill>
                  <a:srgbClr val="639FCC"/>
                </a:solidFill>
                <a:cs typeface="Arial" panose="020B0604020202020204" pitchFamily="34" charset="0"/>
              </a:rPr>
              <a:t>état de la prise en charge </a:t>
            </a:r>
            <a:r>
              <a:rPr lang="fr-FR" sz="1600" dirty="0">
                <a:solidFill>
                  <a:srgbClr val="3D5A70"/>
                </a:solidFill>
                <a:cs typeface="Arial" panose="020B0604020202020204" pitchFamily="34" charset="0"/>
              </a:rPr>
              <a:t>permet de suivre l’avancée de la prise en charge, en ventilant les patients par statut (« Attente de soins », « Attente d’orientation », </a:t>
            </a:r>
            <a:r>
              <a:rPr lang="fr-FR" sz="1600" dirty="0" err="1">
                <a:solidFill>
                  <a:srgbClr val="3D5A70"/>
                </a:solidFill>
                <a:cs typeface="Arial" panose="020B0604020202020204" pitchFamily="34" charset="0"/>
              </a:rPr>
              <a:t>etc</a:t>
            </a:r>
            <a:r>
              <a:rPr lang="fr-FR" sz="1600" dirty="0">
                <a:solidFill>
                  <a:srgbClr val="3D5A70"/>
                </a:solidFill>
                <a:cs typeface="Arial" panose="020B0604020202020204" pitchFamily="34" charset="0"/>
              </a:rPr>
              <a:t>) puis par localisation de l’événement et triage médical (UA, UR, IMP, DCD, NC).</a:t>
            </a:r>
          </a:p>
          <a:p>
            <a:pPr marL="190500" algn="just">
              <a:spcAft>
                <a:spcPts val="600"/>
              </a:spcAft>
            </a:pPr>
            <a:r>
              <a:rPr lang="fr-FR" sz="1600" dirty="0">
                <a:solidFill>
                  <a:srgbClr val="3D5A70"/>
                </a:solidFill>
                <a:cs typeface="Arial" panose="020B0604020202020204" pitchFamily="34" charset="0"/>
              </a:rPr>
              <a:t>Il est possible d’exporter les tableaux de bords au format PDF ou Excel pour gérer opérationnellement la crise et cela permet de figer le situation de l’évènement à un instant T.</a:t>
            </a:r>
          </a:p>
        </p:txBody>
      </p:sp>
      <p:sp>
        <p:nvSpPr>
          <p:cNvPr id="3" name="Espace réservé du pied de page 2">
            <a:extLst>
              <a:ext uri="{FF2B5EF4-FFF2-40B4-BE49-F238E27FC236}">
                <a16:creationId xmlns:a16="http://schemas.microsoft.com/office/drawing/2014/main" id="{754A72AE-3AE8-4B69-8DEB-1B641D860AEC}"/>
              </a:ext>
            </a:extLst>
          </p:cNvPr>
          <p:cNvSpPr>
            <a:spLocks noGrp="1"/>
          </p:cNvSpPr>
          <p:nvPr>
            <p:ph type="ftr" sz="quarter" idx="11"/>
          </p:nvPr>
        </p:nvSpPr>
        <p:spPr>
          <a:xfrm>
            <a:off x="3497656" y="6461353"/>
            <a:ext cx="5196689" cy="365125"/>
          </a:xfrm>
        </p:spPr>
        <p:txBody>
          <a:bodyPr/>
          <a:lstStyle/>
          <a:p>
            <a:pPr>
              <a:defRPr/>
            </a:pPr>
            <a:r>
              <a:rPr lang="fr-FR">
                <a:solidFill>
                  <a:prstClr val="white">
                    <a:lumMod val="75000"/>
                  </a:prstClr>
                </a:solidFill>
              </a:rPr>
              <a:t>Portail SI-Samu - Gestion des patients - Présentation détaillée des fonctionnalités</a:t>
            </a:r>
            <a:endParaRPr lang="fr-FR" dirty="0">
              <a:solidFill>
                <a:prstClr val="white">
                  <a:lumMod val="75000"/>
                </a:prstClr>
              </a:solidFill>
            </a:endParaRPr>
          </a:p>
        </p:txBody>
      </p:sp>
      <p:sp>
        <p:nvSpPr>
          <p:cNvPr id="12" name="Titre 1">
            <a:extLst>
              <a:ext uri="{FF2B5EF4-FFF2-40B4-BE49-F238E27FC236}">
                <a16:creationId xmlns:a16="http://schemas.microsoft.com/office/drawing/2014/main" id="{F20C73E5-0D5F-465D-B1B2-19B56F53A9EE}"/>
              </a:ext>
            </a:extLst>
          </p:cNvPr>
          <p:cNvSpPr txBox="1">
            <a:spLocks/>
          </p:cNvSpPr>
          <p:nvPr/>
        </p:nvSpPr>
        <p:spPr>
          <a:xfrm>
            <a:off x="2608340" y="364187"/>
            <a:ext cx="8918229" cy="103045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lang="fr-FR" sz="4400" b="1" kern="1200" dirty="0">
                <a:solidFill>
                  <a:schemeClr val="tx2"/>
                </a:solidFill>
                <a:latin typeface="Ample" charset="0"/>
                <a:ea typeface="Ample" charset="0"/>
                <a:cs typeface="Ample" charset="0"/>
              </a:defRPr>
            </a:lvl1pPr>
          </a:lstStyle>
          <a:p>
            <a:r>
              <a:rPr lang="fr-FR" sz="3600" dirty="0">
                <a:solidFill>
                  <a:srgbClr val="36576C"/>
                </a:solidFill>
                <a:latin typeface="Ample"/>
                <a:cs typeface="Arial" panose="020B0604020202020204" pitchFamily="34" charset="0"/>
              </a:rPr>
              <a:t>Gestion opérationnelle d’une crise</a:t>
            </a:r>
            <a:endParaRPr lang="fr-FR" sz="3200" b="0" dirty="0">
              <a:solidFill>
                <a:srgbClr val="639FCC"/>
              </a:solidFill>
              <a:latin typeface="Ample"/>
              <a:cs typeface="Arial" charset="0"/>
            </a:endParaRPr>
          </a:p>
        </p:txBody>
      </p:sp>
      <p:sp>
        <p:nvSpPr>
          <p:cNvPr id="6" name="Rectangle 5">
            <a:extLst>
              <a:ext uri="{FF2B5EF4-FFF2-40B4-BE49-F238E27FC236}">
                <a16:creationId xmlns:a16="http://schemas.microsoft.com/office/drawing/2014/main" id="{8FE82E91-B2DA-4CA1-A273-625105431E61}"/>
              </a:ext>
            </a:extLst>
          </p:cNvPr>
          <p:cNvSpPr/>
          <p:nvPr/>
        </p:nvSpPr>
        <p:spPr>
          <a:xfrm>
            <a:off x="268104" y="1893576"/>
            <a:ext cx="2200272" cy="2277547"/>
          </a:xfrm>
          <a:prstGeom prst="rect">
            <a:avLst/>
          </a:prstGeom>
          <a:solidFill>
            <a:schemeClr val="accent1">
              <a:lumMod val="20000"/>
              <a:lumOff val="80000"/>
            </a:schemeClr>
          </a:solidFill>
          <a:effectLst>
            <a:outerShdw blurRad="50800" dist="38100" dir="2700000" algn="tl" rotWithShape="0">
              <a:prstClr val="black">
                <a:alpha val="40000"/>
              </a:prstClr>
            </a:outerShdw>
          </a:effectLst>
        </p:spPr>
        <p:txBody>
          <a:bodyPr wrap="square" lIns="91440" tIns="45720" rIns="91440" bIns="45720" anchor="t">
            <a:spAutoFit/>
          </a:bodyPr>
          <a:lstStyle/>
          <a:p>
            <a:pPr marL="0" marR="0" lvl="0" indent="0" algn="just" defTabSz="914400" rtl="0" eaLnBrk="1" fontAlgn="auto" latinLnBrk="0" hangingPunct="1">
              <a:lnSpc>
                <a:spcPct val="100000"/>
              </a:lnSpc>
              <a:spcBef>
                <a:spcPts val="0"/>
              </a:spcBef>
              <a:spcAft>
                <a:spcPts val="300"/>
              </a:spcAft>
              <a:buClrTx/>
              <a:buSzTx/>
              <a:buFontTx/>
              <a:buNone/>
              <a:tabLst/>
              <a:defRPr/>
            </a:pPr>
            <a:r>
              <a:rPr kumimoji="0" lang="fr-FR" sz="1200" b="0" u="none" strike="noStrike" kern="1200" cap="none" spc="0" normalizeH="0" baseline="0" noProof="0" dirty="0">
                <a:ln>
                  <a:noFill/>
                </a:ln>
                <a:solidFill>
                  <a:srgbClr val="1269B0">
                    <a:lumMod val="50000"/>
                  </a:srgbClr>
                </a:solidFill>
                <a:effectLst/>
                <a:uLnTx/>
                <a:uFillTx/>
                <a:latin typeface="Calibri Light" panose="020F0302020204030204" pitchFamily="34" charset="0"/>
                <a:ea typeface="+mn-ea"/>
                <a:cs typeface="Calibri Light" panose="020F0302020204030204" pitchFamily="34" charset="0"/>
              </a:rPr>
              <a:t>Il est possible à tout moment </a:t>
            </a:r>
            <a:r>
              <a:rPr kumimoji="0" lang="fr-FR" sz="1200" b="1" u="none" strike="noStrike" kern="1200" cap="none" spc="0" normalizeH="0" baseline="0" noProof="0" dirty="0">
                <a:ln>
                  <a:noFill/>
                </a:ln>
                <a:solidFill>
                  <a:srgbClr val="1269B0">
                    <a:lumMod val="50000"/>
                  </a:srgbClr>
                </a:solidFill>
                <a:effectLst/>
                <a:uLnTx/>
                <a:uFillTx/>
                <a:latin typeface="Calibri Light" panose="020F0302020204030204" pitchFamily="34" charset="0"/>
                <a:ea typeface="+mn-ea"/>
                <a:cs typeface="Calibri Light" panose="020F0302020204030204" pitchFamily="34" charset="0"/>
              </a:rPr>
              <a:t>d’extraire les données des tableaux </a:t>
            </a:r>
            <a:r>
              <a:rPr kumimoji="0" lang="fr-FR" sz="1200" u="none" strike="noStrike" kern="1200" cap="none" spc="0" normalizeH="0" baseline="0" noProof="0" dirty="0">
                <a:ln>
                  <a:noFill/>
                </a:ln>
                <a:solidFill>
                  <a:srgbClr val="1269B0">
                    <a:lumMod val="50000"/>
                  </a:srgbClr>
                </a:solidFill>
                <a:effectLst/>
                <a:uLnTx/>
                <a:uFillTx/>
                <a:latin typeface="Calibri Light" panose="020F0302020204030204" pitchFamily="34" charset="0"/>
                <a:ea typeface="+mn-ea"/>
                <a:cs typeface="Calibri Light" panose="020F0302020204030204" pitchFamily="34" charset="0"/>
              </a:rPr>
              <a:t>en utilisant le bouton </a:t>
            </a:r>
            <a:r>
              <a:rPr kumimoji="0" lang="fr-FR" sz="1200" b="1" u="none" strike="noStrike" kern="1200" cap="none" spc="0" normalizeH="0" baseline="0" noProof="0" dirty="0">
                <a:ln>
                  <a:noFill/>
                </a:ln>
                <a:solidFill>
                  <a:srgbClr val="1269B0">
                    <a:lumMod val="50000"/>
                  </a:srgbClr>
                </a:solidFill>
                <a:effectLst/>
                <a:uLnTx/>
                <a:uFillTx/>
                <a:latin typeface="Calibri Light" panose="020F0302020204030204" pitchFamily="34" charset="0"/>
                <a:ea typeface="+mn-ea"/>
                <a:cs typeface="Calibri Light" panose="020F0302020204030204" pitchFamily="34" charset="0"/>
              </a:rPr>
              <a:t>« Exporter le </a:t>
            </a:r>
            <a:r>
              <a:rPr kumimoji="0" lang="fr-FR" sz="1200" b="1" u="none" strike="noStrike" kern="1200" cap="none" spc="0" normalizeH="0" baseline="0" noProof="0" dirty="0" err="1">
                <a:ln>
                  <a:noFill/>
                </a:ln>
                <a:solidFill>
                  <a:srgbClr val="1269B0">
                    <a:lumMod val="50000"/>
                  </a:srgbClr>
                </a:solidFill>
                <a:effectLst/>
                <a:uLnTx/>
                <a:uFillTx/>
                <a:latin typeface="Calibri Light" panose="020F0302020204030204" pitchFamily="34" charset="0"/>
                <a:ea typeface="+mn-ea"/>
                <a:cs typeface="Calibri Light" panose="020F0302020204030204" pitchFamily="34" charset="0"/>
              </a:rPr>
              <a:t>reporting</a:t>
            </a:r>
            <a:r>
              <a:rPr kumimoji="0" lang="fr-FR" sz="1200" b="1" u="none" strike="noStrike" kern="1200" cap="none" spc="0" normalizeH="0" baseline="0" noProof="0" dirty="0">
                <a:ln>
                  <a:noFill/>
                </a:ln>
                <a:solidFill>
                  <a:srgbClr val="1269B0">
                    <a:lumMod val="50000"/>
                  </a:srgbClr>
                </a:solidFill>
                <a:effectLst/>
                <a:uLnTx/>
                <a:uFillTx/>
                <a:latin typeface="Calibri Light" panose="020F0302020204030204" pitchFamily="34" charset="0"/>
                <a:ea typeface="+mn-ea"/>
                <a:cs typeface="Calibri Light" panose="020F0302020204030204" pitchFamily="34" charset="0"/>
              </a:rPr>
              <a:t> » </a:t>
            </a:r>
            <a:r>
              <a:rPr kumimoji="0" lang="fr-FR" sz="1200" b="0" u="none" strike="noStrike" kern="1200" cap="none" spc="0" normalizeH="0" baseline="0" noProof="0" dirty="0">
                <a:ln>
                  <a:noFill/>
                </a:ln>
                <a:solidFill>
                  <a:srgbClr val="1269B0">
                    <a:lumMod val="50000"/>
                  </a:srgbClr>
                </a:solidFill>
                <a:effectLst/>
                <a:uLnTx/>
                <a:uFillTx/>
                <a:latin typeface="Calibri Light" panose="020F0302020204030204" pitchFamily="34" charset="0"/>
                <a:ea typeface="+mn-ea"/>
                <a:cs typeface="Calibri Light" panose="020F0302020204030204" pitchFamily="34" charset="0"/>
              </a:rPr>
              <a:t>:</a:t>
            </a:r>
          </a:p>
          <a:p>
            <a:pPr marL="171450" marR="0" lvl="0" indent="-171450" algn="just" defTabSz="914400" rtl="0" eaLnBrk="1" fontAlgn="auto" latinLnBrk="0" hangingPunct="1">
              <a:lnSpc>
                <a:spcPct val="100000"/>
              </a:lnSpc>
              <a:spcBef>
                <a:spcPts val="0"/>
              </a:spcBef>
              <a:spcAft>
                <a:spcPts val="300"/>
              </a:spcAft>
              <a:buClrTx/>
              <a:buSzTx/>
              <a:buFontTx/>
              <a:buChar char="-"/>
              <a:tabLst/>
              <a:defRPr/>
            </a:pPr>
            <a:r>
              <a:rPr lang="fr-FR" sz="1200" i="1" dirty="0">
                <a:solidFill>
                  <a:srgbClr val="1269B0">
                    <a:lumMod val="50000"/>
                  </a:srgbClr>
                </a:solidFill>
                <a:latin typeface="Calibri Light" panose="020F0302020204030204" pitchFamily="34" charset="0"/>
                <a:cs typeface="Calibri Light" panose="020F0302020204030204" pitchFamily="34" charset="0"/>
              </a:rPr>
              <a:t>Triage médical ;</a:t>
            </a:r>
          </a:p>
          <a:p>
            <a:pPr marL="171450" marR="0" lvl="0" indent="-171450" algn="just" defTabSz="914400" rtl="0" eaLnBrk="1" fontAlgn="auto" latinLnBrk="0" hangingPunct="1">
              <a:lnSpc>
                <a:spcPct val="100000"/>
              </a:lnSpc>
              <a:spcBef>
                <a:spcPts val="0"/>
              </a:spcBef>
              <a:spcAft>
                <a:spcPts val="300"/>
              </a:spcAft>
              <a:buClrTx/>
              <a:buSzTx/>
              <a:buFontTx/>
              <a:buChar char="-"/>
              <a:tabLst/>
              <a:defRPr/>
            </a:pPr>
            <a:r>
              <a:rPr kumimoji="0" lang="fr-FR" sz="1200" b="0" i="1" u="none" strike="noStrike" kern="1200" cap="none" spc="0" normalizeH="0" baseline="0" noProof="0" dirty="0">
                <a:ln>
                  <a:noFill/>
                </a:ln>
                <a:solidFill>
                  <a:srgbClr val="1269B0">
                    <a:lumMod val="50000"/>
                  </a:srgbClr>
                </a:solidFill>
                <a:effectLst/>
                <a:uLnTx/>
                <a:uFillTx/>
                <a:latin typeface="Calibri Light" panose="020F0302020204030204" pitchFamily="34" charset="0"/>
                <a:ea typeface="+mn-ea"/>
                <a:cs typeface="Calibri Light" panose="020F0302020204030204" pitchFamily="34" charset="0"/>
              </a:rPr>
              <a:t>Etablissement receveurs ;</a:t>
            </a:r>
          </a:p>
          <a:p>
            <a:pPr marL="171450" marR="0" lvl="0" indent="-171450" algn="just" defTabSz="914400" rtl="0" eaLnBrk="1" fontAlgn="auto" latinLnBrk="0" hangingPunct="1">
              <a:lnSpc>
                <a:spcPct val="100000"/>
              </a:lnSpc>
              <a:spcBef>
                <a:spcPts val="0"/>
              </a:spcBef>
              <a:spcAft>
                <a:spcPts val="300"/>
              </a:spcAft>
              <a:buClrTx/>
              <a:buSzTx/>
              <a:buFontTx/>
              <a:buChar char="-"/>
              <a:tabLst/>
              <a:defRPr/>
            </a:pPr>
            <a:r>
              <a:rPr lang="fr-FR" sz="1200" i="1" dirty="0">
                <a:solidFill>
                  <a:srgbClr val="1269B0">
                    <a:lumMod val="50000"/>
                  </a:srgbClr>
                </a:solidFill>
                <a:latin typeface="Calibri Light" panose="020F0302020204030204" pitchFamily="34" charset="0"/>
                <a:cs typeface="Calibri Light" panose="020F0302020204030204" pitchFamily="34" charset="0"/>
              </a:rPr>
              <a:t>Etat de la prise en charge ;</a:t>
            </a:r>
          </a:p>
          <a:p>
            <a:pPr marR="0" lvl="0" algn="just" defTabSz="914400" rtl="0" eaLnBrk="1" fontAlgn="auto" latinLnBrk="0" hangingPunct="1">
              <a:lnSpc>
                <a:spcPct val="100000"/>
              </a:lnSpc>
              <a:spcBef>
                <a:spcPts val="0"/>
              </a:spcBef>
              <a:spcAft>
                <a:spcPts val="300"/>
              </a:spcAft>
              <a:buClrTx/>
              <a:buSzTx/>
              <a:tabLst/>
              <a:defRPr/>
            </a:pPr>
            <a:r>
              <a:rPr kumimoji="0" lang="fr-FR" sz="1200" b="0" u="none" strike="noStrike" kern="1200" cap="none" spc="0" normalizeH="0" baseline="0" noProof="0" dirty="0">
                <a:ln>
                  <a:noFill/>
                </a:ln>
                <a:solidFill>
                  <a:srgbClr val="1269B0">
                    <a:lumMod val="50000"/>
                  </a:srgbClr>
                </a:solidFill>
                <a:effectLst/>
                <a:uLnTx/>
                <a:uFillTx/>
                <a:latin typeface="Calibri Light" panose="020F0302020204030204" pitchFamily="34" charset="0"/>
                <a:ea typeface="+mn-ea"/>
                <a:cs typeface="Calibri Light" panose="020F0302020204030204" pitchFamily="34" charset="0"/>
              </a:rPr>
              <a:t>au format EXCEL ou PDF, permettant alors de figer la situation de la crise à un instant T.</a:t>
            </a:r>
          </a:p>
        </p:txBody>
      </p:sp>
      <p:sp>
        <p:nvSpPr>
          <p:cNvPr id="7" name="Rectangle 6">
            <a:extLst>
              <a:ext uri="{FF2B5EF4-FFF2-40B4-BE49-F238E27FC236}">
                <a16:creationId xmlns:a16="http://schemas.microsoft.com/office/drawing/2014/main" id="{5E7DFAB6-AFCD-4FB3-878A-6476165B3D34}"/>
              </a:ext>
            </a:extLst>
          </p:cNvPr>
          <p:cNvSpPr/>
          <p:nvPr/>
        </p:nvSpPr>
        <p:spPr>
          <a:xfrm>
            <a:off x="268104" y="4463729"/>
            <a:ext cx="2200272" cy="1200329"/>
          </a:xfrm>
          <a:prstGeom prst="rect">
            <a:avLst/>
          </a:prstGeom>
          <a:solidFill>
            <a:schemeClr val="accent4">
              <a:lumMod val="20000"/>
              <a:lumOff val="80000"/>
            </a:schemeClr>
          </a:solidFill>
          <a:effectLst>
            <a:outerShdw blurRad="50800" dist="38100" dir="2700000" algn="tl" rotWithShape="0">
              <a:prstClr val="black">
                <a:alpha val="40000"/>
              </a:prstClr>
            </a:outerShdw>
          </a:effectLst>
        </p:spPr>
        <p:txBody>
          <a:bodyPr wrap="square" lIns="91440" tIns="45720" rIns="91440" bIns="45720" anchor="t">
            <a:spAutoFit/>
          </a:bodyPr>
          <a:lstStyle/>
          <a:p>
            <a:pPr marL="0" marR="0" lvl="0" indent="0" algn="just" defTabSz="914400" rtl="0" eaLnBrk="1" fontAlgn="auto" latinLnBrk="0" hangingPunct="1">
              <a:lnSpc>
                <a:spcPct val="100000"/>
              </a:lnSpc>
              <a:spcBef>
                <a:spcPts val="0"/>
              </a:spcBef>
              <a:spcAft>
                <a:spcPts val="300"/>
              </a:spcAft>
              <a:buClrTx/>
              <a:buSzTx/>
              <a:buFontTx/>
              <a:buNone/>
              <a:tabLst/>
              <a:defRPr/>
            </a:pPr>
            <a:r>
              <a:rPr kumimoji="0" lang="fr-FR" sz="1200" b="1" u="none" strike="noStrike" kern="1200" cap="none" spc="0" normalizeH="0" baseline="0" noProof="0" dirty="0">
                <a:ln>
                  <a:noFill/>
                </a:ln>
                <a:solidFill>
                  <a:srgbClr val="1269B0">
                    <a:lumMod val="50000"/>
                  </a:srgbClr>
                </a:solidFill>
                <a:effectLst/>
                <a:uLnTx/>
                <a:uFillTx/>
                <a:latin typeface="Calibri Light" panose="020F0302020204030204" pitchFamily="34" charset="0"/>
                <a:ea typeface="+mn-ea"/>
                <a:cs typeface="Calibri Light" panose="020F0302020204030204" pitchFamily="34" charset="0"/>
              </a:rPr>
              <a:t>A SAVOIR : </a:t>
            </a:r>
            <a:r>
              <a:rPr kumimoji="0" lang="fr-FR" sz="1200" b="0" u="none" strike="noStrike" kern="1200" cap="none" spc="0" normalizeH="0" baseline="0" noProof="0" dirty="0">
                <a:ln>
                  <a:noFill/>
                </a:ln>
                <a:solidFill>
                  <a:srgbClr val="1269B0">
                    <a:lumMod val="50000"/>
                  </a:srgbClr>
                </a:solidFill>
                <a:effectLst/>
                <a:uLnTx/>
                <a:uFillTx/>
                <a:latin typeface="Calibri Light" panose="020F0302020204030204" pitchFamily="34" charset="0"/>
                <a:ea typeface="+mn-ea"/>
                <a:cs typeface="Calibri Light" panose="020F0302020204030204" pitchFamily="34" charset="0"/>
              </a:rPr>
              <a:t>Le tableau « Orientation des patients » est cliquable, cela permet de naviguer facilement vers la fiche d’un patient depuis l’onglet Tableau de bord.</a:t>
            </a:r>
          </a:p>
        </p:txBody>
      </p:sp>
      <p:sp>
        <p:nvSpPr>
          <p:cNvPr id="10" name="ZoneTexte 9">
            <a:extLst>
              <a:ext uri="{FF2B5EF4-FFF2-40B4-BE49-F238E27FC236}">
                <a16:creationId xmlns:a16="http://schemas.microsoft.com/office/drawing/2014/main" id="{160D1955-4785-4615-9F5E-A313ECBB33FB}"/>
              </a:ext>
            </a:extLst>
          </p:cNvPr>
          <p:cNvSpPr txBox="1"/>
          <p:nvPr/>
        </p:nvSpPr>
        <p:spPr>
          <a:xfrm>
            <a:off x="10719303" y="0"/>
            <a:ext cx="1472697" cy="369332"/>
          </a:xfrm>
          <a:prstGeom prst="rect">
            <a:avLst/>
          </a:prstGeom>
          <a:solidFill>
            <a:schemeClr val="accent1">
              <a:lumMod val="50000"/>
            </a:schemeClr>
          </a:solidFill>
        </p:spPr>
        <p:txBody>
          <a:bodyPr wrap="square" rtlCol="0">
            <a:spAutoFit/>
          </a:bodyPr>
          <a:lstStyle/>
          <a:p>
            <a:pPr algn="ctr"/>
            <a:r>
              <a:rPr lang="fr-FR" b="1" dirty="0">
                <a:solidFill>
                  <a:schemeClr val="bg1"/>
                </a:solidFill>
              </a:rPr>
              <a:t>CRRA</a:t>
            </a:r>
          </a:p>
        </p:txBody>
      </p:sp>
    </p:spTree>
    <p:extLst>
      <p:ext uri="{BB962C8B-B14F-4D97-AF65-F5344CB8AC3E}">
        <p14:creationId xmlns:p14="http://schemas.microsoft.com/office/powerpoint/2010/main" val="13730769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C19B0B0C-5E37-A542-B809-6BB319648EF9}" type="slidenum">
              <a:rPr lang="fr-FR" smtClean="0"/>
              <a:pPr/>
              <a:t>28</a:t>
            </a:fld>
            <a:endParaRPr lang="fr-FR" dirty="0"/>
          </a:p>
        </p:txBody>
      </p:sp>
      <p:sp>
        <p:nvSpPr>
          <p:cNvPr id="5" name="Espace réservé du pied de page 4">
            <a:extLst>
              <a:ext uri="{FF2B5EF4-FFF2-40B4-BE49-F238E27FC236}">
                <a16:creationId xmlns:a16="http://schemas.microsoft.com/office/drawing/2014/main" id="{B341EDF2-161D-4103-A853-DE55100BA3FB}"/>
              </a:ext>
            </a:extLst>
          </p:cNvPr>
          <p:cNvSpPr>
            <a:spLocks noGrp="1"/>
          </p:cNvSpPr>
          <p:nvPr>
            <p:ph type="ftr" sz="quarter" idx="11"/>
          </p:nvPr>
        </p:nvSpPr>
        <p:spPr>
          <a:xfrm>
            <a:off x="4038600" y="6356350"/>
            <a:ext cx="4114800" cy="365125"/>
          </a:xfrm>
        </p:spPr>
        <p:txBody>
          <a:bodyPr/>
          <a:lstStyle/>
          <a:p>
            <a:pPr>
              <a:defRPr/>
            </a:pPr>
            <a:r>
              <a:rPr lang="fr-FR">
                <a:solidFill>
                  <a:prstClr val="white">
                    <a:lumMod val="75000"/>
                  </a:prstClr>
                </a:solidFill>
              </a:rPr>
              <a:t>Portail SI-Samu - Gestion des patients - Présentation détaillée des fonctionnalités</a:t>
            </a:r>
            <a:endParaRPr lang="fr-FR" dirty="0">
              <a:solidFill>
                <a:prstClr val="white">
                  <a:lumMod val="75000"/>
                </a:prstClr>
              </a:solidFill>
            </a:endParaRPr>
          </a:p>
        </p:txBody>
      </p:sp>
      <p:pic>
        <p:nvPicPr>
          <p:cNvPr id="2" name="Image 1">
            <a:extLst>
              <a:ext uri="{FF2B5EF4-FFF2-40B4-BE49-F238E27FC236}">
                <a16:creationId xmlns:a16="http://schemas.microsoft.com/office/drawing/2014/main" id="{40F70CDF-F2DD-40BA-8430-77E1787BAD3E}"/>
              </a:ext>
            </a:extLst>
          </p:cNvPr>
          <p:cNvPicPr>
            <a:picLocks noChangeAspect="1"/>
          </p:cNvPicPr>
          <p:nvPr/>
        </p:nvPicPr>
        <p:blipFill>
          <a:blip r:embed="rId2"/>
          <a:stretch>
            <a:fillRect/>
          </a:stretch>
        </p:blipFill>
        <p:spPr>
          <a:xfrm>
            <a:off x="1461202" y="1748922"/>
            <a:ext cx="9269595" cy="3939578"/>
          </a:xfrm>
          <a:prstGeom prst="rect">
            <a:avLst/>
          </a:prstGeom>
          <a:effectLst>
            <a:outerShdw blurRad="50800" dist="38100" dir="2700000" algn="tl" rotWithShape="0">
              <a:prstClr val="black">
                <a:alpha val="40000"/>
              </a:prstClr>
            </a:outerShdw>
          </a:effectLst>
        </p:spPr>
      </p:pic>
      <p:sp>
        <p:nvSpPr>
          <p:cNvPr id="6" name="Titre 1">
            <a:extLst>
              <a:ext uri="{FF2B5EF4-FFF2-40B4-BE49-F238E27FC236}">
                <a16:creationId xmlns:a16="http://schemas.microsoft.com/office/drawing/2014/main" id="{C9A2D68B-6E80-400E-B824-7AA221881CC4}"/>
              </a:ext>
            </a:extLst>
          </p:cNvPr>
          <p:cNvSpPr txBox="1">
            <a:spLocks/>
          </p:cNvSpPr>
          <p:nvPr/>
        </p:nvSpPr>
        <p:spPr>
          <a:xfrm>
            <a:off x="2626446" y="295565"/>
            <a:ext cx="891822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lang="fr-FR" sz="4400" b="1" kern="1200" dirty="0">
                <a:solidFill>
                  <a:schemeClr val="tx2"/>
                </a:solidFill>
                <a:latin typeface="Ample" charset="0"/>
                <a:ea typeface="Ample" charset="0"/>
                <a:cs typeface="Ample" charset="0"/>
              </a:defRPr>
            </a:lvl1pPr>
          </a:lstStyle>
          <a:p>
            <a:r>
              <a:rPr lang="fr-FR" sz="3600" dirty="0">
                <a:solidFill>
                  <a:srgbClr val="36576C"/>
                </a:solidFill>
                <a:latin typeface="Ample"/>
                <a:cs typeface="Arial" panose="020B0604020202020204" pitchFamily="34" charset="0"/>
              </a:rPr>
              <a:t>Extraction PDF</a:t>
            </a:r>
            <a:endParaRPr lang="fr-FR" sz="3200" b="0" dirty="0">
              <a:solidFill>
                <a:srgbClr val="639FCC"/>
              </a:solidFill>
              <a:latin typeface="Ample"/>
              <a:cs typeface="Arial" charset="0"/>
            </a:endParaRPr>
          </a:p>
          <a:p>
            <a:r>
              <a:rPr lang="fr-FR" sz="2000" dirty="0">
                <a:solidFill>
                  <a:srgbClr val="639FCC"/>
                </a:solidFill>
                <a:latin typeface="Ample"/>
                <a:cs typeface="Arial" charset="0"/>
              </a:rPr>
              <a:t>Exemple de l’extraction PDF du tableau « Triage médical »</a:t>
            </a:r>
          </a:p>
        </p:txBody>
      </p:sp>
      <p:sp>
        <p:nvSpPr>
          <p:cNvPr id="8" name="ZoneTexte 7">
            <a:extLst>
              <a:ext uri="{FF2B5EF4-FFF2-40B4-BE49-F238E27FC236}">
                <a16:creationId xmlns:a16="http://schemas.microsoft.com/office/drawing/2014/main" id="{45F3AE75-928F-49BC-AB17-9477E5A925A4}"/>
              </a:ext>
            </a:extLst>
          </p:cNvPr>
          <p:cNvSpPr txBox="1"/>
          <p:nvPr/>
        </p:nvSpPr>
        <p:spPr>
          <a:xfrm>
            <a:off x="10719303" y="0"/>
            <a:ext cx="1472697" cy="369332"/>
          </a:xfrm>
          <a:prstGeom prst="rect">
            <a:avLst/>
          </a:prstGeom>
          <a:solidFill>
            <a:schemeClr val="accent1">
              <a:lumMod val="50000"/>
            </a:schemeClr>
          </a:solidFill>
        </p:spPr>
        <p:txBody>
          <a:bodyPr wrap="square" rtlCol="0">
            <a:spAutoFit/>
          </a:bodyPr>
          <a:lstStyle/>
          <a:p>
            <a:pPr algn="ctr"/>
            <a:r>
              <a:rPr lang="fr-FR" b="1" dirty="0">
                <a:solidFill>
                  <a:schemeClr val="bg1"/>
                </a:solidFill>
              </a:rPr>
              <a:t>CRRA</a:t>
            </a:r>
          </a:p>
        </p:txBody>
      </p:sp>
    </p:spTree>
    <p:extLst>
      <p:ext uri="{BB962C8B-B14F-4D97-AF65-F5344CB8AC3E}">
        <p14:creationId xmlns:p14="http://schemas.microsoft.com/office/powerpoint/2010/main" val="36355182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78D7456A-960B-4AA8-BE0F-7D93999D945C}"/>
              </a:ext>
            </a:extLst>
          </p:cNvPr>
          <p:cNvSpPr>
            <a:spLocks noGrp="1"/>
          </p:cNvSpPr>
          <p:nvPr>
            <p:ph type="ftr" sz="quarter" idx="11"/>
          </p:nvPr>
        </p:nvSpPr>
        <p:spPr/>
        <p:txBody>
          <a:bodyPr/>
          <a:lstStyle/>
          <a:p>
            <a:r>
              <a:rPr lang="fr-FR"/>
              <a:t>Portail SI-Samu - Gestion des patients - Présentation détaillée des fonctionnalités</a:t>
            </a:r>
          </a:p>
        </p:txBody>
      </p:sp>
      <p:sp>
        <p:nvSpPr>
          <p:cNvPr id="3" name="Espace réservé du numéro de diapositive 2">
            <a:extLst>
              <a:ext uri="{FF2B5EF4-FFF2-40B4-BE49-F238E27FC236}">
                <a16:creationId xmlns:a16="http://schemas.microsoft.com/office/drawing/2014/main" id="{A8BEE506-B43B-4DDA-9864-A68C1EB425B6}"/>
              </a:ext>
            </a:extLst>
          </p:cNvPr>
          <p:cNvSpPr>
            <a:spLocks noGrp="1"/>
          </p:cNvSpPr>
          <p:nvPr>
            <p:ph type="sldNum" sz="quarter" idx="12"/>
          </p:nvPr>
        </p:nvSpPr>
        <p:spPr/>
        <p:txBody>
          <a:bodyPr/>
          <a:lstStyle/>
          <a:p>
            <a:fld id="{C19B0B0C-5E37-A542-B809-6BB319648EF9}" type="slidenum">
              <a:rPr lang="fr-FR" smtClean="0"/>
              <a:pPr/>
              <a:t>29</a:t>
            </a:fld>
            <a:endParaRPr lang="fr-FR"/>
          </a:p>
        </p:txBody>
      </p:sp>
      <p:sp>
        <p:nvSpPr>
          <p:cNvPr id="4" name="Titre 3">
            <a:extLst>
              <a:ext uri="{FF2B5EF4-FFF2-40B4-BE49-F238E27FC236}">
                <a16:creationId xmlns:a16="http://schemas.microsoft.com/office/drawing/2014/main" id="{57C6F176-F067-4C04-8071-FFAA1D4F0E18}"/>
              </a:ext>
            </a:extLst>
          </p:cNvPr>
          <p:cNvSpPr>
            <a:spLocks noGrp="1"/>
          </p:cNvSpPr>
          <p:nvPr>
            <p:ph type="title"/>
          </p:nvPr>
        </p:nvSpPr>
        <p:spPr/>
        <p:txBody>
          <a:bodyPr>
            <a:normAutofit fontScale="90000"/>
          </a:bodyPr>
          <a:lstStyle/>
          <a:p>
            <a:r>
              <a:rPr lang="fr-FR" dirty="0"/>
              <a:t>V – Droits et habilitations</a:t>
            </a:r>
          </a:p>
        </p:txBody>
      </p:sp>
    </p:spTree>
    <p:extLst>
      <p:ext uri="{BB962C8B-B14F-4D97-AF65-F5344CB8AC3E}">
        <p14:creationId xmlns:p14="http://schemas.microsoft.com/office/powerpoint/2010/main" val="39645333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re 1"/>
          <p:cNvSpPr txBox="1">
            <a:spLocks/>
          </p:cNvSpPr>
          <p:nvPr/>
        </p:nvSpPr>
        <p:spPr>
          <a:xfrm>
            <a:off x="2687210" y="-11502"/>
            <a:ext cx="8283316"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lang="fr-FR" sz="4400" b="1" kern="1200" dirty="0">
                <a:solidFill>
                  <a:schemeClr val="tx2"/>
                </a:solidFill>
                <a:latin typeface="Ample" charset="0"/>
                <a:ea typeface="Ample" charset="0"/>
                <a:cs typeface="Ample" charset="0"/>
              </a:defRPr>
            </a:lvl1pPr>
          </a:lstStyle>
          <a:p>
            <a:pPr algn="ctr"/>
            <a:r>
              <a:rPr lang="fr-FR" sz="4000" dirty="0">
                <a:solidFill>
                  <a:schemeClr val="accent3"/>
                </a:solidFill>
                <a:latin typeface="Ample"/>
                <a:cs typeface="Arial" panose="020B0604020202020204" pitchFamily="34" charset="0"/>
              </a:rPr>
              <a:t>SOMMAIRE</a:t>
            </a:r>
            <a:endParaRPr lang="fr-FR" sz="3000" b="0" dirty="0">
              <a:solidFill>
                <a:schemeClr val="accent3"/>
              </a:solidFill>
              <a:latin typeface="Ample"/>
              <a:cs typeface="Arial" panose="020B0604020202020204" pitchFamily="34" charset="0"/>
            </a:endParaRPr>
          </a:p>
        </p:txBody>
      </p:sp>
      <p:sp>
        <p:nvSpPr>
          <p:cNvPr id="7" name="Espace réservé du numéro de diapositive 6">
            <a:extLst>
              <a:ext uri="{FF2B5EF4-FFF2-40B4-BE49-F238E27FC236}">
                <a16:creationId xmlns:a16="http://schemas.microsoft.com/office/drawing/2014/main" id="{74D80EF8-7D5C-4F76-A541-6EDAD7426A3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9B0B0C-5E37-A542-B809-6BB319648EF9}" type="slidenum">
              <a:rPr kumimoji="0" lang="fr-FR" sz="10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fr-FR" sz="1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Espace réservé du pied de page 2">
            <a:extLst>
              <a:ext uri="{FF2B5EF4-FFF2-40B4-BE49-F238E27FC236}">
                <a16:creationId xmlns:a16="http://schemas.microsoft.com/office/drawing/2014/main" id="{C50BA237-01BD-498D-B658-F8B0AB9DA559}"/>
              </a:ext>
            </a:extLst>
          </p:cNvPr>
          <p:cNvSpPr>
            <a:spLocks noGrp="1"/>
          </p:cNvSpPr>
          <p:nvPr>
            <p:ph type="ftr" sz="quarter" idx="11"/>
          </p:nvPr>
        </p:nvSpPr>
        <p:spPr>
          <a:xfrm>
            <a:off x="3780918" y="6487594"/>
            <a:ext cx="4714875" cy="365125"/>
          </a:xfrm>
        </p:spPr>
        <p:txBody>
          <a:bodyPr/>
          <a:lstStyle/>
          <a:p>
            <a:pPr>
              <a:defRPr/>
            </a:pPr>
            <a:r>
              <a:rPr lang="fr-FR">
                <a:solidFill>
                  <a:prstClr val="white">
                    <a:lumMod val="75000"/>
                  </a:prstClr>
                </a:solidFill>
              </a:rPr>
              <a:t>Portail SI-Samu - Gestion des patients - Présentation détaillée des fonctionnalités</a:t>
            </a:r>
            <a:endParaRPr lang="fr-FR" dirty="0">
              <a:solidFill>
                <a:prstClr val="white">
                  <a:lumMod val="75000"/>
                </a:prstClr>
              </a:solidFill>
            </a:endParaRPr>
          </a:p>
        </p:txBody>
      </p:sp>
      <p:sp>
        <p:nvSpPr>
          <p:cNvPr id="9" name="Rounded Rectangle 32">
            <a:extLst>
              <a:ext uri="{FF2B5EF4-FFF2-40B4-BE49-F238E27FC236}">
                <a16:creationId xmlns:a16="http://schemas.microsoft.com/office/drawing/2014/main" id="{E904BCA3-FA5C-4346-91EC-6A4F91648D6A}"/>
              </a:ext>
            </a:extLst>
          </p:cNvPr>
          <p:cNvSpPr/>
          <p:nvPr/>
        </p:nvSpPr>
        <p:spPr>
          <a:xfrm flipH="1">
            <a:off x="5110786" y="1420269"/>
            <a:ext cx="927536" cy="3195150"/>
          </a:xfrm>
          <a:custGeom>
            <a:avLst/>
            <a:gdLst>
              <a:gd name="connsiteX0" fmla="*/ 0 w 2011716"/>
              <a:gd name="connsiteY0" fmla="*/ 260698 h 4826000"/>
              <a:gd name="connsiteX1" fmla="*/ 260698 w 2011716"/>
              <a:gd name="connsiteY1" fmla="*/ 0 h 4826000"/>
              <a:gd name="connsiteX2" fmla="*/ 1751018 w 2011716"/>
              <a:gd name="connsiteY2" fmla="*/ 0 h 4826000"/>
              <a:gd name="connsiteX3" fmla="*/ 2011716 w 2011716"/>
              <a:gd name="connsiteY3" fmla="*/ 260698 h 4826000"/>
              <a:gd name="connsiteX4" fmla="*/ 2011716 w 2011716"/>
              <a:gd name="connsiteY4" fmla="*/ 4565302 h 4826000"/>
              <a:gd name="connsiteX5" fmla="*/ 1751018 w 2011716"/>
              <a:gd name="connsiteY5" fmla="*/ 4826000 h 4826000"/>
              <a:gd name="connsiteX6" fmla="*/ 260698 w 2011716"/>
              <a:gd name="connsiteY6" fmla="*/ 4826000 h 4826000"/>
              <a:gd name="connsiteX7" fmla="*/ 0 w 2011716"/>
              <a:gd name="connsiteY7" fmla="*/ 4565302 h 4826000"/>
              <a:gd name="connsiteX8" fmla="*/ 0 w 2011716"/>
              <a:gd name="connsiteY8" fmla="*/ 260698 h 4826000"/>
              <a:gd name="connsiteX0" fmla="*/ 2011716 w 2103156"/>
              <a:gd name="connsiteY0" fmla="*/ 4565302 h 4826000"/>
              <a:gd name="connsiteX1" fmla="*/ 1751018 w 2103156"/>
              <a:gd name="connsiteY1" fmla="*/ 4826000 h 4826000"/>
              <a:gd name="connsiteX2" fmla="*/ 260698 w 2103156"/>
              <a:gd name="connsiteY2" fmla="*/ 4826000 h 4826000"/>
              <a:gd name="connsiteX3" fmla="*/ 0 w 2103156"/>
              <a:gd name="connsiteY3" fmla="*/ 4565302 h 4826000"/>
              <a:gd name="connsiteX4" fmla="*/ 0 w 2103156"/>
              <a:gd name="connsiteY4" fmla="*/ 260698 h 4826000"/>
              <a:gd name="connsiteX5" fmla="*/ 260698 w 2103156"/>
              <a:gd name="connsiteY5" fmla="*/ 0 h 4826000"/>
              <a:gd name="connsiteX6" fmla="*/ 1751018 w 2103156"/>
              <a:gd name="connsiteY6" fmla="*/ 0 h 4826000"/>
              <a:gd name="connsiteX7" fmla="*/ 2011716 w 2103156"/>
              <a:gd name="connsiteY7" fmla="*/ 260698 h 4826000"/>
              <a:gd name="connsiteX8" fmla="*/ 2103156 w 2103156"/>
              <a:gd name="connsiteY8" fmla="*/ 4656742 h 4826000"/>
              <a:gd name="connsiteX0" fmla="*/ 2011716 w 2011716"/>
              <a:gd name="connsiteY0" fmla="*/ 4565302 h 4826000"/>
              <a:gd name="connsiteX1" fmla="*/ 1751018 w 2011716"/>
              <a:gd name="connsiteY1" fmla="*/ 4826000 h 4826000"/>
              <a:gd name="connsiteX2" fmla="*/ 260698 w 2011716"/>
              <a:gd name="connsiteY2" fmla="*/ 4826000 h 4826000"/>
              <a:gd name="connsiteX3" fmla="*/ 0 w 2011716"/>
              <a:gd name="connsiteY3" fmla="*/ 4565302 h 4826000"/>
              <a:gd name="connsiteX4" fmla="*/ 0 w 2011716"/>
              <a:gd name="connsiteY4" fmla="*/ 260698 h 4826000"/>
              <a:gd name="connsiteX5" fmla="*/ 260698 w 2011716"/>
              <a:gd name="connsiteY5" fmla="*/ 0 h 4826000"/>
              <a:gd name="connsiteX6" fmla="*/ 1751018 w 2011716"/>
              <a:gd name="connsiteY6" fmla="*/ 0 h 4826000"/>
              <a:gd name="connsiteX7" fmla="*/ 2011716 w 2011716"/>
              <a:gd name="connsiteY7" fmla="*/ 260698 h 4826000"/>
              <a:gd name="connsiteX0" fmla="*/ 1751018 w 2011716"/>
              <a:gd name="connsiteY0" fmla="*/ 4826000 h 4826000"/>
              <a:gd name="connsiteX1" fmla="*/ 260698 w 2011716"/>
              <a:gd name="connsiteY1" fmla="*/ 4826000 h 4826000"/>
              <a:gd name="connsiteX2" fmla="*/ 0 w 2011716"/>
              <a:gd name="connsiteY2" fmla="*/ 4565302 h 4826000"/>
              <a:gd name="connsiteX3" fmla="*/ 0 w 2011716"/>
              <a:gd name="connsiteY3" fmla="*/ 260698 h 4826000"/>
              <a:gd name="connsiteX4" fmla="*/ 260698 w 2011716"/>
              <a:gd name="connsiteY4" fmla="*/ 0 h 4826000"/>
              <a:gd name="connsiteX5" fmla="*/ 1751018 w 2011716"/>
              <a:gd name="connsiteY5" fmla="*/ 0 h 4826000"/>
              <a:gd name="connsiteX6" fmla="*/ 2011716 w 2011716"/>
              <a:gd name="connsiteY6" fmla="*/ 260698 h 4826000"/>
              <a:gd name="connsiteX0" fmla="*/ 260698 w 2011716"/>
              <a:gd name="connsiteY0" fmla="*/ 4826000 h 4826000"/>
              <a:gd name="connsiteX1" fmla="*/ 0 w 2011716"/>
              <a:gd name="connsiteY1" fmla="*/ 4565302 h 4826000"/>
              <a:gd name="connsiteX2" fmla="*/ 0 w 2011716"/>
              <a:gd name="connsiteY2" fmla="*/ 260698 h 4826000"/>
              <a:gd name="connsiteX3" fmla="*/ 260698 w 2011716"/>
              <a:gd name="connsiteY3" fmla="*/ 0 h 4826000"/>
              <a:gd name="connsiteX4" fmla="*/ 1751018 w 2011716"/>
              <a:gd name="connsiteY4" fmla="*/ 0 h 4826000"/>
              <a:gd name="connsiteX5" fmla="*/ 2011716 w 2011716"/>
              <a:gd name="connsiteY5" fmla="*/ 260698 h 4826000"/>
              <a:gd name="connsiteX0" fmla="*/ 0 w 2011716"/>
              <a:gd name="connsiteY0" fmla="*/ 4565302 h 4565302"/>
              <a:gd name="connsiteX1" fmla="*/ 0 w 2011716"/>
              <a:gd name="connsiteY1" fmla="*/ 260698 h 4565302"/>
              <a:gd name="connsiteX2" fmla="*/ 260698 w 2011716"/>
              <a:gd name="connsiteY2" fmla="*/ 0 h 4565302"/>
              <a:gd name="connsiteX3" fmla="*/ 1751018 w 2011716"/>
              <a:gd name="connsiteY3" fmla="*/ 0 h 4565302"/>
              <a:gd name="connsiteX4" fmla="*/ 2011716 w 2011716"/>
              <a:gd name="connsiteY4" fmla="*/ 260698 h 4565302"/>
              <a:gd name="connsiteX0" fmla="*/ 0 w 1751018"/>
              <a:gd name="connsiteY0" fmla="*/ 4565302 h 4565302"/>
              <a:gd name="connsiteX1" fmla="*/ 0 w 1751018"/>
              <a:gd name="connsiteY1" fmla="*/ 260698 h 4565302"/>
              <a:gd name="connsiteX2" fmla="*/ 260698 w 1751018"/>
              <a:gd name="connsiteY2" fmla="*/ 0 h 4565302"/>
              <a:gd name="connsiteX3" fmla="*/ 1751018 w 1751018"/>
              <a:gd name="connsiteY3" fmla="*/ 0 h 4565302"/>
            </a:gdLst>
            <a:ahLst/>
            <a:cxnLst>
              <a:cxn ang="0">
                <a:pos x="connsiteX0" y="connsiteY0"/>
              </a:cxn>
              <a:cxn ang="0">
                <a:pos x="connsiteX1" y="connsiteY1"/>
              </a:cxn>
              <a:cxn ang="0">
                <a:pos x="connsiteX2" y="connsiteY2"/>
              </a:cxn>
              <a:cxn ang="0">
                <a:pos x="connsiteX3" y="connsiteY3"/>
              </a:cxn>
            </a:cxnLst>
            <a:rect l="l" t="t" r="r" b="b"/>
            <a:pathLst>
              <a:path w="1751018" h="4565302">
                <a:moveTo>
                  <a:pt x="0" y="4565302"/>
                </a:moveTo>
                <a:lnTo>
                  <a:pt x="0" y="260698"/>
                </a:lnTo>
                <a:cubicBezTo>
                  <a:pt x="0" y="116718"/>
                  <a:pt x="116718" y="0"/>
                  <a:pt x="260698" y="0"/>
                </a:cubicBezTo>
                <a:lnTo>
                  <a:pt x="1751018" y="0"/>
                </a:lnTo>
              </a:path>
            </a:pathLst>
          </a:custGeom>
          <a:noFill/>
          <a:ln w="276225">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ounded Rectangle 32">
            <a:extLst>
              <a:ext uri="{FF2B5EF4-FFF2-40B4-BE49-F238E27FC236}">
                <a16:creationId xmlns:a16="http://schemas.microsoft.com/office/drawing/2014/main" id="{9F932247-E9FE-4BAC-BDE4-AD5606BFA67E}"/>
              </a:ext>
            </a:extLst>
          </p:cNvPr>
          <p:cNvSpPr/>
          <p:nvPr/>
        </p:nvSpPr>
        <p:spPr>
          <a:xfrm flipH="1">
            <a:off x="4408211" y="2483145"/>
            <a:ext cx="1368497" cy="2132275"/>
          </a:xfrm>
          <a:custGeom>
            <a:avLst/>
            <a:gdLst>
              <a:gd name="connsiteX0" fmla="*/ 0 w 2011716"/>
              <a:gd name="connsiteY0" fmla="*/ 260698 h 4826000"/>
              <a:gd name="connsiteX1" fmla="*/ 260698 w 2011716"/>
              <a:gd name="connsiteY1" fmla="*/ 0 h 4826000"/>
              <a:gd name="connsiteX2" fmla="*/ 1751018 w 2011716"/>
              <a:gd name="connsiteY2" fmla="*/ 0 h 4826000"/>
              <a:gd name="connsiteX3" fmla="*/ 2011716 w 2011716"/>
              <a:gd name="connsiteY3" fmla="*/ 260698 h 4826000"/>
              <a:gd name="connsiteX4" fmla="*/ 2011716 w 2011716"/>
              <a:gd name="connsiteY4" fmla="*/ 4565302 h 4826000"/>
              <a:gd name="connsiteX5" fmla="*/ 1751018 w 2011716"/>
              <a:gd name="connsiteY5" fmla="*/ 4826000 h 4826000"/>
              <a:gd name="connsiteX6" fmla="*/ 260698 w 2011716"/>
              <a:gd name="connsiteY6" fmla="*/ 4826000 h 4826000"/>
              <a:gd name="connsiteX7" fmla="*/ 0 w 2011716"/>
              <a:gd name="connsiteY7" fmla="*/ 4565302 h 4826000"/>
              <a:gd name="connsiteX8" fmla="*/ 0 w 2011716"/>
              <a:gd name="connsiteY8" fmla="*/ 260698 h 4826000"/>
              <a:gd name="connsiteX0" fmla="*/ 2011716 w 2103156"/>
              <a:gd name="connsiteY0" fmla="*/ 4565302 h 4826000"/>
              <a:gd name="connsiteX1" fmla="*/ 1751018 w 2103156"/>
              <a:gd name="connsiteY1" fmla="*/ 4826000 h 4826000"/>
              <a:gd name="connsiteX2" fmla="*/ 260698 w 2103156"/>
              <a:gd name="connsiteY2" fmla="*/ 4826000 h 4826000"/>
              <a:gd name="connsiteX3" fmla="*/ 0 w 2103156"/>
              <a:gd name="connsiteY3" fmla="*/ 4565302 h 4826000"/>
              <a:gd name="connsiteX4" fmla="*/ 0 w 2103156"/>
              <a:gd name="connsiteY4" fmla="*/ 260698 h 4826000"/>
              <a:gd name="connsiteX5" fmla="*/ 260698 w 2103156"/>
              <a:gd name="connsiteY5" fmla="*/ 0 h 4826000"/>
              <a:gd name="connsiteX6" fmla="*/ 1751018 w 2103156"/>
              <a:gd name="connsiteY6" fmla="*/ 0 h 4826000"/>
              <a:gd name="connsiteX7" fmla="*/ 2011716 w 2103156"/>
              <a:gd name="connsiteY7" fmla="*/ 260698 h 4826000"/>
              <a:gd name="connsiteX8" fmla="*/ 2103156 w 2103156"/>
              <a:gd name="connsiteY8" fmla="*/ 4656742 h 4826000"/>
              <a:gd name="connsiteX0" fmla="*/ 2011716 w 2011716"/>
              <a:gd name="connsiteY0" fmla="*/ 4565302 h 4826000"/>
              <a:gd name="connsiteX1" fmla="*/ 1751018 w 2011716"/>
              <a:gd name="connsiteY1" fmla="*/ 4826000 h 4826000"/>
              <a:gd name="connsiteX2" fmla="*/ 260698 w 2011716"/>
              <a:gd name="connsiteY2" fmla="*/ 4826000 h 4826000"/>
              <a:gd name="connsiteX3" fmla="*/ 0 w 2011716"/>
              <a:gd name="connsiteY3" fmla="*/ 4565302 h 4826000"/>
              <a:gd name="connsiteX4" fmla="*/ 0 w 2011716"/>
              <a:gd name="connsiteY4" fmla="*/ 260698 h 4826000"/>
              <a:gd name="connsiteX5" fmla="*/ 260698 w 2011716"/>
              <a:gd name="connsiteY5" fmla="*/ 0 h 4826000"/>
              <a:gd name="connsiteX6" fmla="*/ 1751018 w 2011716"/>
              <a:gd name="connsiteY6" fmla="*/ 0 h 4826000"/>
              <a:gd name="connsiteX7" fmla="*/ 2011716 w 2011716"/>
              <a:gd name="connsiteY7" fmla="*/ 260698 h 4826000"/>
              <a:gd name="connsiteX0" fmla="*/ 1751018 w 2011716"/>
              <a:gd name="connsiteY0" fmla="*/ 4826000 h 4826000"/>
              <a:gd name="connsiteX1" fmla="*/ 260698 w 2011716"/>
              <a:gd name="connsiteY1" fmla="*/ 4826000 h 4826000"/>
              <a:gd name="connsiteX2" fmla="*/ 0 w 2011716"/>
              <a:gd name="connsiteY2" fmla="*/ 4565302 h 4826000"/>
              <a:gd name="connsiteX3" fmla="*/ 0 w 2011716"/>
              <a:gd name="connsiteY3" fmla="*/ 260698 h 4826000"/>
              <a:gd name="connsiteX4" fmla="*/ 260698 w 2011716"/>
              <a:gd name="connsiteY4" fmla="*/ 0 h 4826000"/>
              <a:gd name="connsiteX5" fmla="*/ 1751018 w 2011716"/>
              <a:gd name="connsiteY5" fmla="*/ 0 h 4826000"/>
              <a:gd name="connsiteX6" fmla="*/ 2011716 w 2011716"/>
              <a:gd name="connsiteY6" fmla="*/ 260698 h 4826000"/>
              <a:gd name="connsiteX0" fmla="*/ 260698 w 2011716"/>
              <a:gd name="connsiteY0" fmla="*/ 4826000 h 4826000"/>
              <a:gd name="connsiteX1" fmla="*/ 0 w 2011716"/>
              <a:gd name="connsiteY1" fmla="*/ 4565302 h 4826000"/>
              <a:gd name="connsiteX2" fmla="*/ 0 w 2011716"/>
              <a:gd name="connsiteY2" fmla="*/ 260698 h 4826000"/>
              <a:gd name="connsiteX3" fmla="*/ 260698 w 2011716"/>
              <a:gd name="connsiteY3" fmla="*/ 0 h 4826000"/>
              <a:gd name="connsiteX4" fmla="*/ 1751018 w 2011716"/>
              <a:gd name="connsiteY4" fmla="*/ 0 h 4826000"/>
              <a:gd name="connsiteX5" fmla="*/ 2011716 w 2011716"/>
              <a:gd name="connsiteY5" fmla="*/ 260698 h 4826000"/>
              <a:gd name="connsiteX0" fmla="*/ 0 w 2011716"/>
              <a:gd name="connsiteY0" fmla="*/ 4565302 h 4565302"/>
              <a:gd name="connsiteX1" fmla="*/ 0 w 2011716"/>
              <a:gd name="connsiteY1" fmla="*/ 260698 h 4565302"/>
              <a:gd name="connsiteX2" fmla="*/ 260698 w 2011716"/>
              <a:gd name="connsiteY2" fmla="*/ 0 h 4565302"/>
              <a:gd name="connsiteX3" fmla="*/ 1751018 w 2011716"/>
              <a:gd name="connsiteY3" fmla="*/ 0 h 4565302"/>
              <a:gd name="connsiteX4" fmla="*/ 2011716 w 2011716"/>
              <a:gd name="connsiteY4" fmla="*/ 260698 h 4565302"/>
              <a:gd name="connsiteX0" fmla="*/ 0 w 1751018"/>
              <a:gd name="connsiteY0" fmla="*/ 4565302 h 4565302"/>
              <a:gd name="connsiteX1" fmla="*/ 0 w 1751018"/>
              <a:gd name="connsiteY1" fmla="*/ 260698 h 4565302"/>
              <a:gd name="connsiteX2" fmla="*/ 260698 w 1751018"/>
              <a:gd name="connsiteY2" fmla="*/ 0 h 4565302"/>
              <a:gd name="connsiteX3" fmla="*/ 1751018 w 1751018"/>
              <a:gd name="connsiteY3" fmla="*/ 0 h 4565302"/>
            </a:gdLst>
            <a:ahLst/>
            <a:cxnLst>
              <a:cxn ang="0">
                <a:pos x="connsiteX0" y="connsiteY0"/>
              </a:cxn>
              <a:cxn ang="0">
                <a:pos x="connsiteX1" y="connsiteY1"/>
              </a:cxn>
              <a:cxn ang="0">
                <a:pos x="connsiteX2" y="connsiteY2"/>
              </a:cxn>
              <a:cxn ang="0">
                <a:pos x="connsiteX3" y="connsiteY3"/>
              </a:cxn>
            </a:cxnLst>
            <a:rect l="l" t="t" r="r" b="b"/>
            <a:pathLst>
              <a:path w="1751018" h="4565302">
                <a:moveTo>
                  <a:pt x="0" y="4565302"/>
                </a:moveTo>
                <a:lnTo>
                  <a:pt x="0" y="260698"/>
                </a:lnTo>
                <a:cubicBezTo>
                  <a:pt x="0" y="116718"/>
                  <a:pt x="116718" y="0"/>
                  <a:pt x="260698" y="0"/>
                </a:cubicBezTo>
                <a:lnTo>
                  <a:pt x="1751018" y="0"/>
                </a:lnTo>
              </a:path>
            </a:pathLst>
          </a:custGeom>
          <a:noFill/>
          <a:ln w="279400">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ounded Rectangle 32">
            <a:extLst>
              <a:ext uri="{FF2B5EF4-FFF2-40B4-BE49-F238E27FC236}">
                <a16:creationId xmlns:a16="http://schemas.microsoft.com/office/drawing/2014/main" id="{E531389C-415D-49C7-964B-C9CB872C8965}"/>
              </a:ext>
            </a:extLst>
          </p:cNvPr>
          <p:cNvSpPr/>
          <p:nvPr/>
        </p:nvSpPr>
        <p:spPr>
          <a:xfrm flipH="1">
            <a:off x="3965810" y="3748227"/>
            <a:ext cx="1560850" cy="867192"/>
          </a:xfrm>
          <a:custGeom>
            <a:avLst/>
            <a:gdLst>
              <a:gd name="connsiteX0" fmla="*/ 0 w 2011716"/>
              <a:gd name="connsiteY0" fmla="*/ 260698 h 4826000"/>
              <a:gd name="connsiteX1" fmla="*/ 260698 w 2011716"/>
              <a:gd name="connsiteY1" fmla="*/ 0 h 4826000"/>
              <a:gd name="connsiteX2" fmla="*/ 1751018 w 2011716"/>
              <a:gd name="connsiteY2" fmla="*/ 0 h 4826000"/>
              <a:gd name="connsiteX3" fmla="*/ 2011716 w 2011716"/>
              <a:gd name="connsiteY3" fmla="*/ 260698 h 4826000"/>
              <a:gd name="connsiteX4" fmla="*/ 2011716 w 2011716"/>
              <a:gd name="connsiteY4" fmla="*/ 4565302 h 4826000"/>
              <a:gd name="connsiteX5" fmla="*/ 1751018 w 2011716"/>
              <a:gd name="connsiteY5" fmla="*/ 4826000 h 4826000"/>
              <a:gd name="connsiteX6" fmla="*/ 260698 w 2011716"/>
              <a:gd name="connsiteY6" fmla="*/ 4826000 h 4826000"/>
              <a:gd name="connsiteX7" fmla="*/ 0 w 2011716"/>
              <a:gd name="connsiteY7" fmla="*/ 4565302 h 4826000"/>
              <a:gd name="connsiteX8" fmla="*/ 0 w 2011716"/>
              <a:gd name="connsiteY8" fmla="*/ 260698 h 4826000"/>
              <a:gd name="connsiteX0" fmla="*/ 2011716 w 2103156"/>
              <a:gd name="connsiteY0" fmla="*/ 4565302 h 4826000"/>
              <a:gd name="connsiteX1" fmla="*/ 1751018 w 2103156"/>
              <a:gd name="connsiteY1" fmla="*/ 4826000 h 4826000"/>
              <a:gd name="connsiteX2" fmla="*/ 260698 w 2103156"/>
              <a:gd name="connsiteY2" fmla="*/ 4826000 h 4826000"/>
              <a:gd name="connsiteX3" fmla="*/ 0 w 2103156"/>
              <a:gd name="connsiteY3" fmla="*/ 4565302 h 4826000"/>
              <a:gd name="connsiteX4" fmla="*/ 0 w 2103156"/>
              <a:gd name="connsiteY4" fmla="*/ 260698 h 4826000"/>
              <a:gd name="connsiteX5" fmla="*/ 260698 w 2103156"/>
              <a:gd name="connsiteY5" fmla="*/ 0 h 4826000"/>
              <a:gd name="connsiteX6" fmla="*/ 1751018 w 2103156"/>
              <a:gd name="connsiteY6" fmla="*/ 0 h 4826000"/>
              <a:gd name="connsiteX7" fmla="*/ 2011716 w 2103156"/>
              <a:gd name="connsiteY7" fmla="*/ 260698 h 4826000"/>
              <a:gd name="connsiteX8" fmla="*/ 2103156 w 2103156"/>
              <a:gd name="connsiteY8" fmla="*/ 4656742 h 4826000"/>
              <a:gd name="connsiteX0" fmla="*/ 2011716 w 2011716"/>
              <a:gd name="connsiteY0" fmla="*/ 4565302 h 4826000"/>
              <a:gd name="connsiteX1" fmla="*/ 1751018 w 2011716"/>
              <a:gd name="connsiteY1" fmla="*/ 4826000 h 4826000"/>
              <a:gd name="connsiteX2" fmla="*/ 260698 w 2011716"/>
              <a:gd name="connsiteY2" fmla="*/ 4826000 h 4826000"/>
              <a:gd name="connsiteX3" fmla="*/ 0 w 2011716"/>
              <a:gd name="connsiteY3" fmla="*/ 4565302 h 4826000"/>
              <a:gd name="connsiteX4" fmla="*/ 0 w 2011716"/>
              <a:gd name="connsiteY4" fmla="*/ 260698 h 4826000"/>
              <a:gd name="connsiteX5" fmla="*/ 260698 w 2011716"/>
              <a:gd name="connsiteY5" fmla="*/ 0 h 4826000"/>
              <a:gd name="connsiteX6" fmla="*/ 1751018 w 2011716"/>
              <a:gd name="connsiteY6" fmla="*/ 0 h 4826000"/>
              <a:gd name="connsiteX7" fmla="*/ 2011716 w 2011716"/>
              <a:gd name="connsiteY7" fmla="*/ 260698 h 4826000"/>
              <a:gd name="connsiteX0" fmla="*/ 1751018 w 2011716"/>
              <a:gd name="connsiteY0" fmla="*/ 4826000 h 4826000"/>
              <a:gd name="connsiteX1" fmla="*/ 260698 w 2011716"/>
              <a:gd name="connsiteY1" fmla="*/ 4826000 h 4826000"/>
              <a:gd name="connsiteX2" fmla="*/ 0 w 2011716"/>
              <a:gd name="connsiteY2" fmla="*/ 4565302 h 4826000"/>
              <a:gd name="connsiteX3" fmla="*/ 0 w 2011716"/>
              <a:gd name="connsiteY3" fmla="*/ 260698 h 4826000"/>
              <a:gd name="connsiteX4" fmla="*/ 260698 w 2011716"/>
              <a:gd name="connsiteY4" fmla="*/ 0 h 4826000"/>
              <a:gd name="connsiteX5" fmla="*/ 1751018 w 2011716"/>
              <a:gd name="connsiteY5" fmla="*/ 0 h 4826000"/>
              <a:gd name="connsiteX6" fmla="*/ 2011716 w 2011716"/>
              <a:gd name="connsiteY6" fmla="*/ 260698 h 4826000"/>
              <a:gd name="connsiteX0" fmla="*/ 260698 w 2011716"/>
              <a:gd name="connsiteY0" fmla="*/ 4826000 h 4826000"/>
              <a:gd name="connsiteX1" fmla="*/ 0 w 2011716"/>
              <a:gd name="connsiteY1" fmla="*/ 4565302 h 4826000"/>
              <a:gd name="connsiteX2" fmla="*/ 0 w 2011716"/>
              <a:gd name="connsiteY2" fmla="*/ 260698 h 4826000"/>
              <a:gd name="connsiteX3" fmla="*/ 260698 w 2011716"/>
              <a:gd name="connsiteY3" fmla="*/ 0 h 4826000"/>
              <a:gd name="connsiteX4" fmla="*/ 1751018 w 2011716"/>
              <a:gd name="connsiteY4" fmla="*/ 0 h 4826000"/>
              <a:gd name="connsiteX5" fmla="*/ 2011716 w 2011716"/>
              <a:gd name="connsiteY5" fmla="*/ 260698 h 4826000"/>
              <a:gd name="connsiteX0" fmla="*/ 0 w 2011716"/>
              <a:gd name="connsiteY0" fmla="*/ 4565302 h 4565302"/>
              <a:gd name="connsiteX1" fmla="*/ 0 w 2011716"/>
              <a:gd name="connsiteY1" fmla="*/ 260698 h 4565302"/>
              <a:gd name="connsiteX2" fmla="*/ 260698 w 2011716"/>
              <a:gd name="connsiteY2" fmla="*/ 0 h 4565302"/>
              <a:gd name="connsiteX3" fmla="*/ 1751018 w 2011716"/>
              <a:gd name="connsiteY3" fmla="*/ 0 h 4565302"/>
              <a:gd name="connsiteX4" fmla="*/ 2011716 w 2011716"/>
              <a:gd name="connsiteY4" fmla="*/ 260698 h 4565302"/>
              <a:gd name="connsiteX0" fmla="*/ 0 w 1751018"/>
              <a:gd name="connsiteY0" fmla="*/ 4565302 h 4565302"/>
              <a:gd name="connsiteX1" fmla="*/ 0 w 1751018"/>
              <a:gd name="connsiteY1" fmla="*/ 260698 h 4565302"/>
              <a:gd name="connsiteX2" fmla="*/ 260698 w 1751018"/>
              <a:gd name="connsiteY2" fmla="*/ 0 h 4565302"/>
              <a:gd name="connsiteX3" fmla="*/ 1751018 w 1751018"/>
              <a:gd name="connsiteY3" fmla="*/ 0 h 4565302"/>
            </a:gdLst>
            <a:ahLst/>
            <a:cxnLst>
              <a:cxn ang="0">
                <a:pos x="connsiteX0" y="connsiteY0"/>
              </a:cxn>
              <a:cxn ang="0">
                <a:pos x="connsiteX1" y="connsiteY1"/>
              </a:cxn>
              <a:cxn ang="0">
                <a:pos x="connsiteX2" y="connsiteY2"/>
              </a:cxn>
              <a:cxn ang="0">
                <a:pos x="connsiteX3" y="connsiteY3"/>
              </a:cxn>
            </a:cxnLst>
            <a:rect l="l" t="t" r="r" b="b"/>
            <a:pathLst>
              <a:path w="1751018" h="4565302">
                <a:moveTo>
                  <a:pt x="0" y="4565302"/>
                </a:moveTo>
                <a:lnTo>
                  <a:pt x="0" y="260698"/>
                </a:lnTo>
                <a:cubicBezTo>
                  <a:pt x="0" y="116718"/>
                  <a:pt x="116718" y="0"/>
                  <a:pt x="260698" y="0"/>
                </a:cubicBezTo>
                <a:lnTo>
                  <a:pt x="1751018" y="0"/>
                </a:lnTo>
              </a:path>
            </a:pathLst>
          </a:custGeom>
          <a:noFill/>
          <a:ln w="2698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0EB0D3-03EA-444B-9903-EA76BE43AAF1}"/>
              </a:ext>
            </a:extLst>
          </p:cNvPr>
          <p:cNvSpPr/>
          <p:nvPr/>
        </p:nvSpPr>
        <p:spPr>
          <a:xfrm>
            <a:off x="5039546" y="4913775"/>
            <a:ext cx="633463" cy="1586049"/>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p>
        </p:txBody>
      </p:sp>
      <p:sp>
        <p:nvSpPr>
          <p:cNvPr id="13" name="Rectangle 12">
            <a:extLst>
              <a:ext uri="{FF2B5EF4-FFF2-40B4-BE49-F238E27FC236}">
                <a16:creationId xmlns:a16="http://schemas.microsoft.com/office/drawing/2014/main" id="{E31C98A1-ABE4-43EA-9FDF-0946F53D11F0}"/>
              </a:ext>
            </a:extLst>
          </p:cNvPr>
          <p:cNvSpPr/>
          <p:nvPr/>
        </p:nvSpPr>
        <p:spPr>
          <a:xfrm>
            <a:off x="5669928" y="4913775"/>
            <a:ext cx="698243" cy="1586049"/>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p>
        </p:txBody>
      </p:sp>
      <p:sp>
        <p:nvSpPr>
          <p:cNvPr id="14" name="Rectangle 13">
            <a:extLst>
              <a:ext uri="{FF2B5EF4-FFF2-40B4-BE49-F238E27FC236}">
                <a16:creationId xmlns:a16="http://schemas.microsoft.com/office/drawing/2014/main" id="{D9ABEB40-D673-4D1F-9D25-2729AB086244}"/>
              </a:ext>
            </a:extLst>
          </p:cNvPr>
          <p:cNvSpPr/>
          <p:nvPr/>
        </p:nvSpPr>
        <p:spPr>
          <a:xfrm>
            <a:off x="6365075" y="4908614"/>
            <a:ext cx="633463" cy="1586049"/>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p>
        </p:txBody>
      </p:sp>
      <p:sp>
        <p:nvSpPr>
          <p:cNvPr id="15" name="Rectangle 14">
            <a:extLst>
              <a:ext uri="{FF2B5EF4-FFF2-40B4-BE49-F238E27FC236}">
                <a16:creationId xmlns:a16="http://schemas.microsoft.com/office/drawing/2014/main" id="{BEF53C62-C05B-4AE7-BDF7-8485FEE523F7}"/>
              </a:ext>
            </a:extLst>
          </p:cNvPr>
          <p:cNvSpPr/>
          <p:nvPr/>
        </p:nvSpPr>
        <p:spPr>
          <a:xfrm>
            <a:off x="4406873" y="4913775"/>
            <a:ext cx="633463" cy="158604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p>
        </p:txBody>
      </p:sp>
      <p:sp>
        <p:nvSpPr>
          <p:cNvPr id="16" name="Rectangle 15">
            <a:extLst>
              <a:ext uri="{FF2B5EF4-FFF2-40B4-BE49-F238E27FC236}">
                <a16:creationId xmlns:a16="http://schemas.microsoft.com/office/drawing/2014/main" id="{E835B035-73E7-45C1-8858-0F33ED467D11}"/>
              </a:ext>
            </a:extLst>
          </p:cNvPr>
          <p:cNvSpPr/>
          <p:nvPr/>
        </p:nvSpPr>
        <p:spPr>
          <a:xfrm>
            <a:off x="6996338" y="4908614"/>
            <a:ext cx="633463" cy="1586049"/>
          </a:xfrm>
          <a:prstGeom prst="rect">
            <a:avLst/>
          </a:prstGeom>
          <a:solidFill>
            <a:srgbClr val="4C698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p>
        </p:txBody>
      </p:sp>
      <p:sp>
        <p:nvSpPr>
          <p:cNvPr id="17" name="Freeform 99">
            <a:extLst>
              <a:ext uri="{FF2B5EF4-FFF2-40B4-BE49-F238E27FC236}">
                <a16:creationId xmlns:a16="http://schemas.microsoft.com/office/drawing/2014/main" id="{AAFB3E89-F11F-4C8E-8511-3707118EABC4}"/>
              </a:ext>
            </a:extLst>
          </p:cNvPr>
          <p:cNvSpPr/>
          <p:nvPr/>
        </p:nvSpPr>
        <p:spPr>
          <a:xfrm>
            <a:off x="4408463" y="4593252"/>
            <a:ext cx="1254369" cy="323084"/>
          </a:xfrm>
          <a:custGeom>
            <a:avLst/>
            <a:gdLst>
              <a:gd name="connsiteX0" fmla="*/ 983443 w 1254369"/>
              <a:gd name="connsiteY0" fmla="*/ 0 h 323084"/>
              <a:gd name="connsiteX1" fmla="*/ 986644 w 1254369"/>
              <a:gd name="connsiteY1" fmla="*/ 0 h 323084"/>
              <a:gd name="connsiteX2" fmla="*/ 1058224 w 1254369"/>
              <a:gd name="connsiteY2" fmla="*/ 0 h 323084"/>
              <a:gd name="connsiteX3" fmla="*/ 1063213 w 1254369"/>
              <a:gd name="connsiteY3" fmla="*/ 0 h 323084"/>
              <a:gd name="connsiteX4" fmla="*/ 1174598 w 1254369"/>
              <a:gd name="connsiteY4" fmla="*/ 0 h 323084"/>
              <a:gd name="connsiteX5" fmla="*/ 1226451 w 1254369"/>
              <a:gd name="connsiteY5" fmla="*/ 0 h 323084"/>
              <a:gd name="connsiteX6" fmla="*/ 1254368 w 1254369"/>
              <a:gd name="connsiteY6" fmla="*/ 0 h 323084"/>
              <a:gd name="connsiteX7" fmla="*/ 1254369 w 1254369"/>
              <a:gd name="connsiteY7" fmla="*/ 0 h 323084"/>
              <a:gd name="connsiteX8" fmla="*/ 632881 w 1254369"/>
              <a:gd name="connsiteY8" fmla="*/ 323084 h 323084"/>
              <a:gd name="connsiteX9" fmla="*/ 488294 w 1254369"/>
              <a:gd name="connsiteY9" fmla="*/ 323084 h 323084"/>
              <a:gd name="connsiteX10" fmla="*/ 436736 w 1254369"/>
              <a:gd name="connsiteY10" fmla="*/ 323084 h 323084"/>
              <a:gd name="connsiteX11" fmla="*/ 408524 w 1254369"/>
              <a:gd name="connsiteY11" fmla="*/ 323084 h 323084"/>
              <a:gd name="connsiteX12" fmla="*/ 297139 w 1254369"/>
              <a:gd name="connsiteY12" fmla="*/ 323084 h 323084"/>
              <a:gd name="connsiteX13" fmla="*/ 239807 w 1254369"/>
              <a:gd name="connsiteY13" fmla="*/ 323084 h 323084"/>
              <a:gd name="connsiteX14" fmla="*/ 217369 w 1254369"/>
              <a:gd name="connsiteY14" fmla="*/ 323084 h 323084"/>
              <a:gd name="connsiteX15" fmla="*/ 0 w 1254369"/>
              <a:gd name="connsiteY15" fmla="*/ 323084 h 323084"/>
              <a:gd name="connsiteX16" fmla="*/ 972326 w 1254369"/>
              <a:gd name="connsiteY16" fmla="*/ 4689 h 323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54369" h="323084">
                <a:moveTo>
                  <a:pt x="983443" y="0"/>
                </a:moveTo>
                <a:lnTo>
                  <a:pt x="986644" y="0"/>
                </a:lnTo>
                <a:lnTo>
                  <a:pt x="1058224" y="0"/>
                </a:lnTo>
                <a:lnTo>
                  <a:pt x="1063213" y="0"/>
                </a:lnTo>
                <a:lnTo>
                  <a:pt x="1174598" y="0"/>
                </a:lnTo>
                <a:lnTo>
                  <a:pt x="1226451" y="0"/>
                </a:lnTo>
                <a:lnTo>
                  <a:pt x="1254368" y="0"/>
                </a:lnTo>
                <a:lnTo>
                  <a:pt x="1254369" y="0"/>
                </a:lnTo>
                <a:lnTo>
                  <a:pt x="632881" y="323084"/>
                </a:lnTo>
                <a:lnTo>
                  <a:pt x="488294" y="323084"/>
                </a:lnTo>
                <a:lnTo>
                  <a:pt x="436736" y="323084"/>
                </a:lnTo>
                <a:lnTo>
                  <a:pt x="408524" y="323084"/>
                </a:lnTo>
                <a:lnTo>
                  <a:pt x="297139" y="323084"/>
                </a:lnTo>
                <a:lnTo>
                  <a:pt x="239807" y="323084"/>
                </a:lnTo>
                <a:lnTo>
                  <a:pt x="217369" y="323084"/>
                </a:lnTo>
                <a:lnTo>
                  <a:pt x="0" y="323084"/>
                </a:lnTo>
                <a:lnTo>
                  <a:pt x="972326" y="4689"/>
                </a:lnTo>
                <a:close/>
              </a:path>
            </a:pathLst>
          </a:cu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a:p>
        </p:txBody>
      </p:sp>
      <p:sp>
        <p:nvSpPr>
          <p:cNvPr id="18" name="Freeform 70">
            <a:extLst>
              <a:ext uri="{FF2B5EF4-FFF2-40B4-BE49-F238E27FC236}">
                <a16:creationId xmlns:a16="http://schemas.microsoft.com/office/drawing/2014/main" id="{C8D13FF6-04A8-4F0B-8092-0367DB5375BC}"/>
              </a:ext>
            </a:extLst>
          </p:cNvPr>
          <p:cNvSpPr/>
          <p:nvPr/>
        </p:nvSpPr>
        <p:spPr>
          <a:xfrm>
            <a:off x="5021971" y="4593252"/>
            <a:ext cx="885826" cy="323084"/>
          </a:xfrm>
          <a:custGeom>
            <a:avLst/>
            <a:gdLst>
              <a:gd name="connsiteX0" fmla="*/ 629306 w 885826"/>
              <a:gd name="connsiteY0" fmla="*/ 0 h 323084"/>
              <a:gd name="connsiteX1" fmla="*/ 629925 w 885826"/>
              <a:gd name="connsiteY1" fmla="*/ 0 h 323084"/>
              <a:gd name="connsiteX2" fmla="*/ 652708 w 885826"/>
              <a:gd name="connsiteY2" fmla="*/ 0 h 323084"/>
              <a:gd name="connsiteX3" fmla="*/ 668782 w 885826"/>
              <a:gd name="connsiteY3" fmla="*/ 0 h 323084"/>
              <a:gd name="connsiteX4" fmla="*/ 827277 w 885826"/>
              <a:gd name="connsiteY4" fmla="*/ 0 h 323084"/>
              <a:gd name="connsiteX5" fmla="*/ 859249 w 885826"/>
              <a:gd name="connsiteY5" fmla="*/ 0 h 323084"/>
              <a:gd name="connsiteX6" fmla="*/ 879231 w 885826"/>
              <a:gd name="connsiteY6" fmla="*/ 0 h 323084"/>
              <a:gd name="connsiteX7" fmla="*/ 885826 w 885826"/>
              <a:gd name="connsiteY7" fmla="*/ 0 h 323084"/>
              <a:gd name="connsiteX8" fmla="*/ 662921 w 885826"/>
              <a:gd name="connsiteY8" fmla="*/ 323084 h 323084"/>
              <a:gd name="connsiteX9" fmla="*/ 472220 w 885826"/>
              <a:gd name="connsiteY9" fmla="*/ 323084 h 323084"/>
              <a:gd name="connsiteX10" fmla="*/ 429803 w 885826"/>
              <a:gd name="connsiteY10" fmla="*/ 323084 h 323084"/>
              <a:gd name="connsiteX11" fmla="*/ 401174 w 885826"/>
              <a:gd name="connsiteY11" fmla="*/ 323084 h 323084"/>
              <a:gd name="connsiteX12" fmla="*/ 281753 w 885826"/>
              <a:gd name="connsiteY12" fmla="*/ 323084 h 323084"/>
              <a:gd name="connsiteX13" fmla="*/ 249925 w 885826"/>
              <a:gd name="connsiteY13" fmla="*/ 323084 h 323084"/>
              <a:gd name="connsiteX14" fmla="*/ 203822 w 885826"/>
              <a:gd name="connsiteY14" fmla="*/ 323084 h 323084"/>
              <a:gd name="connsiteX15" fmla="*/ 0 w 885826"/>
              <a:gd name="connsiteY15" fmla="*/ 323084 h 323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85826" h="323084">
                <a:moveTo>
                  <a:pt x="629306" y="0"/>
                </a:moveTo>
                <a:lnTo>
                  <a:pt x="629925" y="0"/>
                </a:lnTo>
                <a:lnTo>
                  <a:pt x="652708" y="0"/>
                </a:lnTo>
                <a:lnTo>
                  <a:pt x="668782" y="0"/>
                </a:lnTo>
                <a:lnTo>
                  <a:pt x="827277" y="0"/>
                </a:lnTo>
                <a:lnTo>
                  <a:pt x="859249" y="0"/>
                </a:lnTo>
                <a:lnTo>
                  <a:pt x="879231" y="0"/>
                </a:lnTo>
                <a:lnTo>
                  <a:pt x="885826" y="0"/>
                </a:lnTo>
                <a:lnTo>
                  <a:pt x="662921" y="323084"/>
                </a:lnTo>
                <a:lnTo>
                  <a:pt x="472220" y="323084"/>
                </a:lnTo>
                <a:lnTo>
                  <a:pt x="429803" y="323084"/>
                </a:lnTo>
                <a:lnTo>
                  <a:pt x="401174" y="323084"/>
                </a:lnTo>
                <a:lnTo>
                  <a:pt x="281753" y="323084"/>
                </a:lnTo>
                <a:lnTo>
                  <a:pt x="249925" y="323084"/>
                </a:lnTo>
                <a:lnTo>
                  <a:pt x="203822" y="323084"/>
                </a:lnTo>
                <a:lnTo>
                  <a:pt x="0" y="323084"/>
                </a:lnTo>
                <a:close/>
              </a:path>
            </a:pathLst>
          </a:cu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dirty="0"/>
          </a:p>
        </p:txBody>
      </p:sp>
      <p:sp>
        <p:nvSpPr>
          <p:cNvPr id="20" name="Freeform 67">
            <a:extLst>
              <a:ext uri="{FF2B5EF4-FFF2-40B4-BE49-F238E27FC236}">
                <a16:creationId xmlns:a16="http://schemas.microsoft.com/office/drawing/2014/main" id="{454BE837-770C-492B-9F2B-96C6CA51E198}"/>
              </a:ext>
            </a:extLst>
          </p:cNvPr>
          <p:cNvSpPr/>
          <p:nvPr/>
        </p:nvSpPr>
        <p:spPr>
          <a:xfrm flipH="1">
            <a:off x="6138356" y="4593253"/>
            <a:ext cx="879231" cy="323084"/>
          </a:xfrm>
          <a:custGeom>
            <a:avLst/>
            <a:gdLst>
              <a:gd name="connsiteX0" fmla="*/ 879231 w 879231"/>
              <a:gd name="connsiteY0" fmla="*/ 0 h 323084"/>
              <a:gd name="connsiteX1" fmla="*/ 871415 w 879231"/>
              <a:gd name="connsiteY1" fmla="*/ 0 h 323084"/>
              <a:gd name="connsiteX2" fmla="*/ 859249 w 879231"/>
              <a:gd name="connsiteY2" fmla="*/ 0 h 323084"/>
              <a:gd name="connsiteX3" fmla="*/ 827276 w 879231"/>
              <a:gd name="connsiteY3" fmla="*/ 0 h 323084"/>
              <a:gd name="connsiteX4" fmla="*/ 668782 w 879231"/>
              <a:gd name="connsiteY4" fmla="*/ 0 h 323084"/>
              <a:gd name="connsiteX5" fmla="*/ 652708 w 879231"/>
              <a:gd name="connsiteY5" fmla="*/ 0 h 323084"/>
              <a:gd name="connsiteX6" fmla="*/ 629924 w 879231"/>
              <a:gd name="connsiteY6" fmla="*/ 0 h 323084"/>
              <a:gd name="connsiteX7" fmla="*/ 629306 w 879231"/>
              <a:gd name="connsiteY7" fmla="*/ 0 h 323084"/>
              <a:gd name="connsiteX8" fmla="*/ 0 w 879231"/>
              <a:gd name="connsiteY8" fmla="*/ 323084 h 323084"/>
              <a:gd name="connsiteX9" fmla="*/ 203821 w 879231"/>
              <a:gd name="connsiteY9" fmla="*/ 323084 h 323084"/>
              <a:gd name="connsiteX10" fmla="*/ 249925 w 879231"/>
              <a:gd name="connsiteY10" fmla="*/ 323084 h 323084"/>
              <a:gd name="connsiteX11" fmla="*/ 281753 w 879231"/>
              <a:gd name="connsiteY11" fmla="*/ 323084 h 323084"/>
              <a:gd name="connsiteX12" fmla="*/ 401173 w 879231"/>
              <a:gd name="connsiteY12" fmla="*/ 323084 h 323084"/>
              <a:gd name="connsiteX13" fmla="*/ 429803 w 879231"/>
              <a:gd name="connsiteY13" fmla="*/ 323084 h 323084"/>
              <a:gd name="connsiteX14" fmla="*/ 472220 w 879231"/>
              <a:gd name="connsiteY14" fmla="*/ 323084 h 323084"/>
              <a:gd name="connsiteX15" fmla="*/ 648510 w 879231"/>
              <a:gd name="connsiteY15" fmla="*/ 323084 h 323084"/>
              <a:gd name="connsiteX16" fmla="*/ 867128 w 879231"/>
              <a:gd name="connsiteY16" fmla="*/ 6214 h 323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79231" h="323084">
                <a:moveTo>
                  <a:pt x="879231" y="0"/>
                </a:moveTo>
                <a:lnTo>
                  <a:pt x="871415" y="0"/>
                </a:lnTo>
                <a:lnTo>
                  <a:pt x="859249" y="0"/>
                </a:lnTo>
                <a:lnTo>
                  <a:pt x="827276" y="0"/>
                </a:lnTo>
                <a:lnTo>
                  <a:pt x="668782" y="0"/>
                </a:lnTo>
                <a:lnTo>
                  <a:pt x="652708" y="0"/>
                </a:lnTo>
                <a:lnTo>
                  <a:pt x="629924" y="0"/>
                </a:lnTo>
                <a:lnTo>
                  <a:pt x="629306" y="0"/>
                </a:lnTo>
                <a:lnTo>
                  <a:pt x="0" y="323084"/>
                </a:lnTo>
                <a:lnTo>
                  <a:pt x="203821" y="323084"/>
                </a:lnTo>
                <a:lnTo>
                  <a:pt x="249925" y="323084"/>
                </a:lnTo>
                <a:lnTo>
                  <a:pt x="281753" y="323084"/>
                </a:lnTo>
                <a:lnTo>
                  <a:pt x="401173" y="323084"/>
                </a:lnTo>
                <a:lnTo>
                  <a:pt x="429803" y="323084"/>
                </a:lnTo>
                <a:lnTo>
                  <a:pt x="472220" y="323084"/>
                </a:lnTo>
                <a:lnTo>
                  <a:pt x="648510" y="323084"/>
                </a:lnTo>
                <a:lnTo>
                  <a:pt x="867128" y="6214"/>
                </a:lnTo>
                <a:close/>
              </a:path>
            </a:pathLst>
          </a:custGeom>
          <a:solidFill>
            <a:schemeClr val="accent4">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dirty="0"/>
          </a:p>
        </p:txBody>
      </p:sp>
      <p:sp>
        <p:nvSpPr>
          <p:cNvPr id="21" name="Freeform 68">
            <a:extLst>
              <a:ext uri="{FF2B5EF4-FFF2-40B4-BE49-F238E27FC236}">
                <a16:creationId xmlns:a16="http://schemas.microsoft.com/office/drawing/2014/main" id="{24D1C056-80AD-44AE-BBFC-B7F966791F5E}"/>
              </a:ext>
            </a:extLst>
          </p:cNvPr>
          <p:cNvSpPr/>
          <p:nvPr/>
        </p:nvSpPr>
        <p:spPr>
          <a:xfrm>
            <a:off x="5657520" y="4593252"/>
            <a:ext cx="726522" cy="323084"/>
          </a:xfrm>
          <a:custGeom>
            <a:avLst/>
            <a:gdLst>
              <a:gd name="connsiteX0" fmla="*/ 225425 w 726522"/>
              <a:gd name="connsiteY0" fmla="*/ 0 h 323084"/>
              <a:gd name="connsiteX1" fmla="*/ 247330 w 726522"/>
              <a:gd name="connsiteY1" fmla="*/ 0 h 323084"/>
              <a:gd name="connsiteX2" fmla="*/ 304861 w 726522"/>
              <a:gd name="connsiteY2" fmla="*/ 0 h 323084"/>
              <a:gd name="connsiteX3" fmla="*/ 448435 w 726522"/>
              <a:gd name="connsiteY3" fmla="*/ 0 h 323084"/>
              <a:gd name="connsiteX4" fmla="*/ 501097 w 726522"/>
              <a:gd name="connsiteY4" fmla="*/ 0 h 323084"/>
              <a:gd name="connsiteX5" fmla="*/ 504592 w 726522"/>
              <a:gd name="connsiteY5" fmla="*/ 0 h 323084"/>
              <a:gd name="connsiteX6" fmla="*/ 726522 w 726522"/>
              <a:gd name="connsiteY6" fmla="*/ 323084 h 323084"/>
              <a:gd name="connsiteX7" fmla="*/ 548998 w 726522"/>
              <a:gd name="connsiteY7" fmla="*/ 323084 h 323084"/>
              <a:gd name="connsiteX8" fmla="*/ 447355 w 726522"/>
              <a:gd name="connsiteY8" fmla="*/ 323084 h 323084"/>
              <a:gd name="connsiteX9" fmla="*/ 253767 w 726522"/>
              <a:gd name="connsiteY9" fmla="*/ 323084 h 323084"/>
              <a:gd name="connsiteX10" fmla="*/ 204298 w 726522"/>
              <a:gd name="connsiteY10" fmla="*/ 323084 h 323084"/>
              <a:gd name="connsiteX11" fmla="*/ 0 w 726522"/>
              <a:gd name="connsiteY11" fmla="*/ 323084 h 323084"/>
              <a:gd name="connsiteX12" fmla="*/ 235785 w 726522"/>
              <a:gd name="connsiteY12" fmla="*/ 15082 h 323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6522" h="323084">
                <a:moveTo>
                  <a:pt x="225425" y="0"/>
                </a:moveTo>
                <a:lnTo>
                  <a:pt x="247330" y="0"/>
                </a:lnTo>
                <a:lnTo>
                  <a:pt x="304861" y="0"/>
                </a:lnTo>
                <a:lnTo>
                  <a:pt x="448435" y="0"/>
                </a:lnTo>
                <a:lnTo>
                  <a:pt x="501097" y="0"/>
                </a:lnTo>
                <a:lnTo>
                  <a:pt x="504592" y="0"/>
                </a:lnTo>
                <a:lnTo>
                  <a:pt x="726522" y="323084"/>
                </a:lnTo>
                <a:lnTo>
                  <a:pt x="548998" y="323084"/>
                </a:lnTo>
                <a:lnTo>
                  <a:pt x="447355" y="323084"/>
                </a:lnTo>
                <a:lnTo>
                  <a:pt x="253767" y="323084"/>
                </a:lnTo>
                <a:lnTo>
                  <a:pt x="204298" y="323084"/>
                </a:lnTo>
                <a:lnTo>
                  <a:pt x="0" y="323084"/>
                </a:lnTo>
                <a:lnTo>
                  <a:pt x="235785" y="15082"/>
                </a:lnTo>
                <a:close/>
              </a:path>
            </a:pathLst>
          </a:cu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dirty="0"/>
          </a:p>
        </p:txBody>
      </p:sp>
      <p:sp>
        <p:nvSpPr>
          <p:cNvPr id="22" name="Oval 74">
            <a:extLst>
              <a:ext uri="{FF2B5EF4-FFF2-40B4-BE49-F238E27FC236}">
                <a16:creationId xmlns:a16="http://schemas.microsoft.com/office/drawing/2014/main" id="{707E10B1-49B7-4B05-B962-3CEEA024F93B}"/>
              </a:ext>
            </a:extLst>
          </p:cNvPr>
          <p:cNvSpPr/>
          <p:nvPr/>
        </p:nvSpPr>
        <p:spPr>
          <a:xfrm>
            <a:off x="4517395" y="1110001"/>
            <a:ext cx="635000" cy="635000"/>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endParaRPr lang="en-US" dirty="0">
              <a:solidFill>
                <a:schemeClr val="tx1"/>
              </a:solidFill>
            </a:endParaRPr>
          </a:p>
        </p:txBody>
      </p:sp>
      <p:sp>
        <p:nvSpPr>
          <p:cNvPr id="24" name="Oval 75">
            <a:extLst>
              <a:ext uri="{FF2B5EF4-FFF2-40B4-BE49-F238E27FC236}">
                <a16:creationId xmlns:a16="http://schemas.microsoft.com/office/drawing/2014/main" id="{4D85397C-A97A-446C-8790-41B764629755}"/>
              </a:ext>
            </a:extLst>
          </p:cNvPr>
          <p:cNvSpPr/>
          <p:nvPr/>
        </p:nvSpPr>
        <p:spPr>
          <a:xfrm>
            <a:off x="3936370" y="2161307"/>
            <a:ext cx="635000" cy="635000"/>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endParaRPr lang="en-US" dirty="0">
              <a:solidFill>
                <a:srgbClr val="434343"/>
              </a:solidFill>
            </a:endParaRPr>
          </a:p>
        </p:txBody>
      </p:sp>
      <p:sp>
        <p:nvSpPr>
          <p:cNvPr id="25" name="Oval 76">
            <a:extLst>
              <a:ext uri="{FF2B5EF4-FFF2-40B4-BE49-F238E27FC236}">
                <a16:creationId xmlns:a16="http://schemas.microsoft.com/office/drawing/2014/main" id="{ADBEAF0B-6336-420B-8CD2-79F1108DF30C}"/>
              </a:ext>
            </a:extLst>
          </p:cNvPr>
          <p:cNvSpPr/>
          <p:nvPr/>
        </p:nvSpPr>
        <p:spPr>
          <a:xfrm>
            <a:off x="3364870" y="3424221"/>
            <a:ext cx="635000" cy="63500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endParaRPr lang="en-US" dirty="0">
              <a:solidFill>
                <a:srgbClr val="434343"/>
              </a:solidFill>
            </a:endParaRPr>
          </a:p>
        </p:txBody>
      </p:sp>
      <p:sp>
        <p:nvSpPr>
          <p:cNvPr id="27" name="Oval 77">
            <a:extLst>
              <a:ext uri="{FF2B5EF4-FFF2-40B4-BE49-F238E27FC236}">
                <a16:creationId xmlns:a16="http://schemas.microsoft.com/office/drawing/2014/main" id="{628ABD5A-C079-4816-B9CB-E27F73873415}"/>
              </a:ext>
            </a:extLst>
          </p:cNvPr>
          <p:cNvSpPr/>
          <p:nvPr/>
        </p:nvSpPr>
        <p:spPr>
          <a:xfrm>
            <a:off x="6955043" y="1721400"/>
            <a:ext cx="635000" cy="635000"/>
          </a:xfrm>
          <a:prstGeom prst="ellips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endParaRPr lang="en-US" dirty="0">
              <a:solidFill>
                <a:srgbClr val="434343"/>
              </a:solidFill>
            </a:endParaRPr>
          </a:p>
        </p:txBody>
      </p:sp>
      <p:sp>
        <p:nvSpPr>
          <p:cNvPr id="28" name="Oval 78">
            <a:extLst>
              <a:ext uri="{FF2B5EF4-FFF2-40B4-BE49-F238E27FC236}">
                <a16:creationId xmlns:a16="http://schemas.microsoft.com/office/drawing/2014/main" id="{8FA91071-9436-4564-811F-CE93D8B3FD2B}"/>
              </a:ext>
            </a:extLst>
          </p:cNvPr>
          <p:cNvSpPr/>
          <p:nvPr/>
        </p:nvSpPr>
        <p:spPr>
          <a:xfrm>
            <a:off x="7692330" y="2684762"/>
            <a:ext cx="635000" cy="635000"/>
          </a:xfrm>
          <a:prstGeom prst="ellipse">
            <a:avLst/>
          </a:prstGeom>
          <a:solidFill>
            <a:srgbClr val="4C6980"/>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endParaRPr lang="en-US" dirty="0">
              <a:solidFill>
                <a:srgbClr val="434343"/>
              </a:solidFill>
            </a:endParaRPr>
          </a:p>
        </p:txBody>
      </p:sp>
      <p:pic>
        <p:nvPicPr>
          <p:cNvPr id="29" name="Picture 79">
            <a:extLst>
              <a:ext uri="{FF2B5EF4-FFF2-40B4-BE49-F238E27FC236}">
                <a16:creationId xmlns:a16="http://schemas.microsoft.com/office/drawing/2014/main" id="{E9F3A456-8592-4973-8AD3-F8391D9CAFF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60192" y="3554601"/>
            <a:ext cx="427036" cy="360000"/>
          </a:xfrm>
          <a:prstGeom prst="rect">
            <a:avLst/>
          </a:prstGeom>
        </p:spPr>
      </p:pic>
      <p:pic>
        <p:nvPicPr>
          <p:cNvPr id="30" name="Picture 80">
            <a:extLst>
              <a:ext uri="{FF2B5EF4-FFF2-40B4-BE49-F238E27FC236}">
                <a16:creationId xmlns:a16="http://schemas.microsoft.com/office/drawing/2014/main" id="{91A300B9-BAEC-4EDD-848E-3253C45BC464}"/>
              </a:ext>
            </a:extLst>
          </p:cNvPr>
          <p:cNvPicPr>
            <a:picLocks noChangeAspect="1"/>
          </p:cNvPicPr>
          <p:nvPr/>
        </p:nvPicPr>
        <p:blipFill>
          <a:blip r:embed="rId4" cstate="screen">
            <a:duotone>
              <a:prstClr val="black"/>
              <a:schemeClr val="bg1">
                <a:tint val="45000"/>
                <a:satMod val="400000"/>
              </a:schemeClr>
            </a:duotone>
            <a:extLst>
              <a:ext uri="{28A0092B-C50C-407E-A947-70E740481C1C}">
                <a14:useLocalDpi xmlns:a14="http://schemas.microsoft.com/office/drawing/2010/main"/>
              </a:ext>
            </a:extLst>
          </a:blip>
          <a:stretch>
            <a:fillRect/>
          </a:stretch>
        </p:blipFill>
        <p:spPr>
          <a:xfrm>
            <a:off x="7781926" y="2765715"/>
            <a:ext cx="483098" cy="468000"/>
          </a:xfrm>
          <a:prstGeom prst="rect">
            <a:avLst/>
          </a:prstGeom>
        </p:spPr>
      </p:pic>
      <p:pic>
        <p:nvPicPr>
          <p:cNvPr id="31" name="Picture 81">
            <a:extLst>
              <a:ext uri="{FF2B5EF4-FFF2-40B4-BE49-F238E27FC236}">
                <a16:creationId xmlns:a16="http://schemas.microsoft.com/office/drawing/2014/main" id="{62EFB511-D0DC-4803-B900-7CF2234D908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623103" y="1234759"/>
            <a:ext cx="396000" cy="396000"/>
          </a:xfrm>
          <a:prstGeom prst="rect">
            <a:avLst/>
          </a:prstGeom>
        </p:spPr>
      </p:pic>
      <p:sp>
        <p:nvSpPr>
          <p:cNvPr id="35" name="Rectangle 34">
            <a:extLst>
              <a:ext uri="{FF2B5EF4-FFF2-40B4-BE49-F238E27FC236}">
                <a16:creationId xmlns:a16="http://schemas.microsoft.com/office/drawing/2014/main" id="{138764E2-E525-405E-89DB-04C28FDCACD4}"/>
              </a:ext>
            </a:extLst>
          </p:cNvPr>
          <p:cNvSpPr/>
          <p:nvPr/>
        </p:nvSpPr>
        <p:spPr>
          <a:xfrm>
            <a:off x="8353455" y="2660719"/>
            <a:ext cx="965143" cy="646331"/>
          </a:xfrm>
          <a:prstGeom prst="rect">
            <a:avLst/>
          </a:prstGeom>
        </p:spPr>
        <p:txBody>
          <a:bodyPr wrap="square">
            <a:spAutoFit/>
          </a:bodyPr>
          <a:lstStyle/>
          <a:p>
            <a:r>
              <a:rPr lang="en-US" sz="3600" b="1" dirty="0">
                <a:solidFill>
                  <a:srgbClr val="4C6980"/>
                </a:solidFill>
              </a:rPr>
              <a:t>04</a:t>
            </a:r>
          </a:p>
        </p:txBody>
      </p:sp>
      <p:sp>
        <p:nvSpPr>
          <p:cNvPr id="36" name="Rectangle 35">
            <a:extLst>
              <a:ext uri="{FF2B5EF4-FFF2-40B4-BE49-F238E27FC236}">
                <a16:creationId xmlns:a16="http://schemas.microsoft.com/office/drawing/2014/main" id="{60B4972A-0C14-44BB-8700-56F9A699D37D}"/>
              </a:ext>
            </a:extLst>
          </p:cNvPr>
          <p:cNvSpPr/>
          <p:nvPr/>
        </p:nvSpPr>
        <p:spPr>
          <a:xfrm>
            <a:off x="2619810" y="3492132"/>
            <a:ext cx="652743" cy="646331"/>
          </a:xfrm>
          <a:prstGeom prst="rect">
            <a:avLst/>
          </a:prstGeom>
        </p:spPr>
        <p:txBody>
          <a:bodyPr wrap="none">
            <a:spAutoFit/>
          </a:bodyPr>
          <a:lstStyle/>
          <a:p>
            <a:r>
              <a:rPr lang="en-US" sz="3600" b="1" dirty="0">
                <a:solidFill>
                  <a:srgbClr val="1269B0"/>
                </a:solidFill>
              </a:rPr>
              <a:t>05</a:t>
            </a:r>
          </a:p>
        </p:txBody>
      </p:sp>
      <p:sp>
        <p:nvSpPr>
          <p:cNvPr id="37" name="Rectangle 36">
            <a:extLst>
              <a:ext uri="{FF2B5EF4-FFF2-40B4-BE49-F238E27FC236}">
                <a16:creationId xmlns:a16="http://schemas.microsoft.com/office/drawing/2014/main" id="{D43ABC0E-5DB1-46DC-A36E-7E8ED388CEEA}"/>
              </a:ext>
            </a:extLst>
          </p:cNvPr>
          <p:cNvSpPr/>
          <p:nvPr/>
        </p:nvSpPr>
        <p:spPr>
          <a:xfrm>
            <a:off x="3191310" y="2163697"/>
            <a:ext cx="652743" cy="646331"/>
          </a:xfrm>
          <a:prstGeom prst="rect">
            <a:avLst/>
          </a:prstGeom>
        </p:spPr>
        <p:txBody>
          <a:bodyPr wrap="none">
            <a:spAutoFit/>
          </a:bodyPr>
          <a:lstStyle/>
          <a:p>
            <a:r>
              <a:rPr lang="en-US" sz="3600" b="1" dirty="0">
                <a:solidFill>
                  <a:srgbClr val="2B3F36"/>
                </a:solidFill>
              </a:rPr>
              <a:t>03</a:t>
            </a:r>
          </a:p>
        </p:txBody>
      </p:sp>
      <p:sp>
        <p:nvSpPr>
          <p:cNvPr id="38" name="Rectangle 37">
            <a:extLst>
              <a:ext uri="{FF2B5EF4-FFF2-40B4-BE49-F238E27FC236}">
                <a16:creationId xmlns:a16="http://schemas.microsoft.com/office/drawing/2014/main" id="{AA712170-0530-4068-B34A-165B32EB0A8D}"/>
              </a:ext>
            </a:extLst>
          </p:cNvPr>
          <p:cNvSpPr/>
          <p:nvPr/>
        </p:nvSpPr>
        <p:spPr>
          <a:xfrm>
            <a:off x="3838943" y="1062136"/>
            <a:ext cx="652743" cy="646331"/>
          </a:xfrm>
          <a:prstGeom prst="rect">
            <a:avLst/>
          </a:prstGeom>
        </p:spPr>
        <p:txBody>
          <a:bodyPr wrap="none">
            <a:spAutoFit/>
          </a:bodyPr>
          <a:lstStyle/>
          <a:p>
            <a:r>
              <a:rPr lang="en-US" sz="3600" b="1" dirty="0">
                <a:solidFill>
                  <a:srgbClr val="639ECB"/>
                </a:solidFill>
              </a:rPr>
              <a:t>01</a:t>
            </a:r>
          </a:p>
        </p:txBody>
      </p:sp>
      <p:sp>
        <p:nvSpPr>
          <p:cNvPr id="6" name="Rounded Rectangle 32">
            <a:extLst>
              <a:ext uri="{FF2B5EF4-FFF2-40B4-BE49-F238E27FC236}">
                <a16:creationId xmlns:a16="http://schemas.microsoft.com/office/drawing/2014/main" id="{256F62A3-15D4-47B9-AB5E-8C9D7EC0E9ED}"/>
              </a:ext>
            </a:extLst>
          </p:cNvPr>
          <p:cNvSpPr/>
          <p:nvPr/>
        </p:nvSpPr>
        <p:spPr>
          <a:xfrm>
            <a:off x="6303278" y="2030755"/>
            <a:ext cx="719071" cy="2566108"/>
          </a:xfrm>
          <a:custGeom>
            <a:avLst/>
            <a:gdLst>
              <a:gd name="connsiteX0" fmla="*/ 0 w 2011716"/>
              <a:gd name="connsiteY0" fmla="*/ 260698 h 4826000"/>
              <a:gd name="connsiteX1" fmla="*/ 260698 w 2011716"/>
              <a:gd name="connsiteY1" fmla="*/ 0 h 4826000"/>
              <a:gd name="connsiteX2" fmla="*/ 1751018 w 2011716"/>
              <a:gd name="connsiteY2" fmla="*/ 0 h 4826000"/>
              <a:gd name="connsiteX3" fmla="*/ 2011716 w 2011716"/>
              <a:gd name="connsiteY3" fmla="*/ 260698 h 4826000"/>
              <a:gd name="connsiteX4" fmla="*/ 2011716 w 2011716"/>
              <a:gd name="connsiteY4" fmla="*/ 4565302 h 4826000"/>
              <a:gd name="connsiteX5" fmla="*/ 1751018 w 2011716"/>
              <a:gd name="connsiteY5" fmla="*/ 4826000 h 4826000"/>
              <a:gd name="connsiteX6" fmla="*/ 260698 w 2011716"/>
              <a:gd name="connsiteY6" fmla="*/ 4826000 h 4826000"/>
              <a:gd name="connsiteX7" fmla="*/ 0 w 2011716"/>
              <a:gd name="connsiteY7" fmla="*/ 4565302 h 4826000"/>
              <a:gd name="connsiteX8" fmla="*/ 0 w 2011716"/>
              <a:gd name="connsiteY8" fmla="*/ 260698 h 4826000"/>
              <a:gd name="connsiteX0" fmla="*/ 2011716 w 2103156"/>
              <a:gd name="connsiteY0" fmla="*/ 4565302 h 4826000"/>
              <a:gd name="connsiteX1" fmla="*/ 1751018 w 2103156"/>
              <a:gd name="connsiteY1" fmla="*/ 4826000 h 4826000"/>
              <a:gd name="connsiteX2" fmla="*/ 260698 w 2103156"/>
              <a:gd name="connsiteY2" fmla="*/ 4826000 h 4826000"/>
              <a:gd name="connsiteX3" fmla="*/ 0 w 2103156"/>
              <a:gd name="connsiteY3" fmla="*/ 4565302 h 4826000"/>
              <a:gd name="connsiteX4" fmla="*/ 0 w 2103156"/>
              <a:gd name="connsiteY4" fmla="*/ 260698 h 4826000"/>
              <a:gd name="connsiteX5" fmla="*/ 260698 w 2103156"/>
              <a:gd name="connsiteY5" fmla="*/ 0 h 4826000"/>
              <a:gd name="connsiteX6" fmla="*/ 1751018 w 2103156"/>
              <a:gd name="connsiteY6" fmla="*/ 0 h 4826000"/>
              <a:gd name="connsiteX7" fmla="*/ 2011716 w 2103156"/>
              <a:gd name="connsiteY7" fmla="*/ 260698 h 4826000"/>
              <a:gd name="connsiteX8" fmla="*/ 2103156 w 2103156"/>
              <a:gd name="connsiteY8" fmla="*/ 4656742 h 4826000"/>
              <a:gd name="connsiteX0" fmla="*/ 2011716 w 2011716"/>
              <a:gd name="connsiteY0" fmla="*/ 4565302 h 4826000"/>
              <a:gd name="connsiteX1" fmla="*/ 1751018 w 2011716"/>
              <a:gd name="connsiteY1" fmla="*/ 4826000 h 4826000"/>
              <a:gd name="connsiteX2" fmla="*/ 260698 w 2011716"/>
              <a:gd name="connsiteY2" fmla="*/ 4826000 h 4826000"/>
              <a:gd name="connsiteX3" fmla="*/ 0 w 2011716"/>
              <a:gd name="connsiteY3" fmla="*/ 4565302 h 4826000"/>
              <a:gd name="connsiteX4" fmla="*/ 0 w 2011716"/>
              <a:gd name="connsiteY4" fmla="*/ 260698 h 4826000"/>
              <a:gd name="connsiteX5" fmla="*/ 260698 w 2011716"/>
              <a:gd name="connsiteY5" fmla="*/ 0 h 4826000"/>
              <a:gd name="connsiteX6" fmla="*/ 1751018 w 2011716"/>
              <a:gd name="connsiteY6" fmla="*/ 0 h 4826000"/>
              <a:gd name="connsiteX7" fmla="*/ 2011716 w 2011716"/>
              <a:gd name="connsiteY7" fmla="*/ 260698 h 4826000"/>
              <a:gd name="connsiteX0" fmla="*/ 1751018 w 2011716"/>
              <a:gd name="connsiteY0" fmla="*/ 4826000 h 4826000"/>
              <a:gd name="connsiteX1" fmla="*/ 260698 w 2011716"/>
              <a:gd name="connsiteY1" fmla="*/ 4826000 h 4826000"/>
              <a:gd name="connsiteX2" fmla="*/ 0 w 2011716"/>
              <a:gd name="connsiteY2" fmla="*/ 4565302 h 4826000"/>
              <a:gd name="connsiteX3" fmla="*/ 0 w 2011716"/>
              <a:gd name="connsiteY3" fmla="*/ 260698 h 4826000"/>
              <a:gd name="connsiteX4" fmla="*/ 260698 w 2011716"/>
              <a:gd name="connsiteY4" fmla="*/ 0 h 4826000"/>
              <a:gd name="connsiteX5" fmla="*/ 1751018 w 2011716"/>
              <a:gd name="connsiteY5" fmla="*/ 0 h 4826000"/>
              <a:gd name="connsiteX6" fmla="*/ 2011716 w 2011716"/>
              <a:gd name="connsiteY6" fmla="*/ 260698 h 4826000"/>
              <a:gd name="connsiteX0" fmla="*/ 260698 w 2011716"/>
              <a:gd name="connsiteY0" fmla="*/ 4826000 h 4826000"/>
              <a:gd name="connsiteX1" fmla="*/ 0 w 2011716"/>
              <a:gd name="connsiteY1" fmla="*/ 4565302 h 4826000"/>
              <a:gd name="connsiteX2" fmla="*/ 0 w 2011716"/>
              <a:gd name="connsiteY2" fmla="*/ 260698 h 4826000"/>
              <a:gd name="connsiteX3" fmla="*/ 260698 w 2011716"/>
              <a:gd name="connsiteY3" fmla="*/ 0 h 4826000"/>
              <a:gd name="connsiteX4" fmla="*/ 1751018 w 2011716"/>
              <a:gd name="connsiteY4" fmla="*/ 0 h 4826000"/>
              <a:gd name="connsiteX5" fmla="*/ 2011716 w 2011716"/>
              <a:gd name="connsiteY5" fmla="*/ 260698 h 4826000"/>
              <a:gd name="connsiteX0" fmla="*/ 0 w 2011716"/>
              <a:gd name="connsiteY0" fmla="*/ 4565302 h 4565302"/>
              <a:gd name="connsiteX1" fmla="*/ 0 w 2011716"/>
              <a:gd name="connsiteY1" fmla="*/ 260698 h 4565302"/>
              <a:gd name="connsiteX2" fmla="*/ 260698 w 2011716"/>
              <a:gd name="connsiteY2" fmla="*/ 0 h 4565302"/>
              <a:gd name="connsiteX3" fmla="*/ 1751018 w 2011716"/>
              <a:gd name="connsiteY3" fmla="*/ 0 h 4565302"/>
              <a:gd name="connsiteX4" fmla="*/ 2011716 w 2011716"/>
              <a:gd name="connsiteY4" fmla="*/ 260698 h 4565302"/>
              <a:gd name="connsiteX0" fmla="*/ 0 w 1751018"/>
              <a:gd name="connsiteY0" fmla="*/ 4565302 h 4565302"/>
              <a:gd name="connsiteX1" fmla="*/ 0 w 1751018"/>
              <a:gd name="connsiteY1" fmla="*/ 260698 h 4565302"/>
              <a:gd name="connsiteX2" fmla="*/ 260698 w 1751018"/>
              <a:gd name="connsiteY2" fmla="*/ 0 h 4565302"/>
              <a:gd name="connsiteX3" fmla="*/ 1751018 w 1751018"/>
              <a:gd name="connsiteY3" fmla="*/ 0 h 4565302"/>
            </a:gdLst>
            <a:ahLst/>
            <a:cxnLst>
              <a:cxn ang="0">
                <a:pos x="connsiteX0" y="connsiteY0"/>
              </a:cxn>
              <a:cxn ang="0">
                <a:pos x="connsiteX1" y="connsiteY1"/>
              </a:cxn>
              <a:cxn ang="0">
                <a:pos x="connsiteX2" y="connsiteY2"/>
              </a:cxn>
              <a:cxn ang="0">
                <a:pos x="connsiteX3" y="connsiteY3"/>
              </a:cxn>
            </a:cxnLst>
            <a:rect l="l" t="t" r="r" b="b"/>
            <a:pathLst>
              <a:path w="1751018" h="4565302">
                <a:moveTo>
                  <a:pt x="0" y="4565302"/>
                </a:moveTo>
                <a:lnTo>
                  <a:pt x="0" y="260698"/>
                </a:lnTo>
                <a:cubicBezTo>
                  <a:pt x="0" y="116718"/>
                  <a:pt x="116718" y="0"/>
                  <a:pt x="260698" y="0"/>
                </a:cubicBezTo>
                <a:lnTo>
                  <a:pt x="1751018" y="0"/>
                </a:lnTo>
              </a:path>
            </a:pathLst>
          </a:custGeom>
          <a:noFill/>
          <a:ln w="263525">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8D599A16-6CEA-4BF3-91B8-CF20D71E48B1}"/>
              </a:ext>
            </a:extLst>
          </p:cNvPr>
          <p:cNvSpPr/>
          <p:nvPr/>
        </p:nvSpPr>
        <p:spPr>
          <a:xfrm>
            <a:off x="1623414" y="1179236"/>
            <a:ext cx="2219887" cy="461665"/>
          </a:xfrm>
          <a:prstGeom prst="rect">
            <a:avLst/>
          </a:prstGeom>
        </p:spPr>
        <p:txBody>
          <a:bodyPr wrap="square">
            <a:spAutoFit/>
          </a:bodyPr>
          <a:lstStyle/>
          <a:p>
            <a:pPr algn="just"/>
            <a:r>
              <a:rPr lang="fr-FR" sz="2400" b="1" dirty="0">
                <a:solidFill>
                  <a:schemeClr val="accent3"/>
                </a:solidFill>
                <a:cs typeface="Arial" panose="020B0604020202020204" pitchFamily="34" charset="0"/>
              </a:rPr>
              <a:t>INTRODUCTION</a:t>
            </a:r>
            <a:r>
              <a:rPr lang="fr-FR" sz="2400" b="1" dirty="0">
                <a:solidFill>
                  <a:schemeClr val="tx2"/>
                </a:solidFill>
                <a:cs typeface="Arial" panose="020B0604020202020204" pitchFamily="34" charset="0"/>
              </a:rPr>
              <a:t> </a:t>
            </a:r>
          </a:p>
        </p:txBody>
      </p:sp>
      <p:grpSp>
        <p:nvGrpSpPr>
          <p:cNvPr id="4" name="Groupe 3">
            <a:extLst>
              <a:ext uri="{FF2B5EF4-FFF2-40B4-BE49-F238E27FC236}">
                <a16:creationId xmlns:a16="http://schemas.microsoft.com/office/drawing/2014/main" id="{83FCCB35-9FAA-477C-8D89-27F2E1BF720E}"/>
              </a:ext>
            </a:extLst>
          </p:cNvPr>
          <p:cNvGrpSpPr/>
          <p:nvPr/>
        </p:nvGrpSpPr>
        <p:grpSpPr>
          <a:xfrm>
            <a:off x="7646245" y="1635312"/>
            <a:ext cx="3649002" cy="830997"/>
            <a:chOff x="7646245" y="1635312"/>
            <a:chExt cx="3649002" cy="830997"/>
          </a:xfrm>
        </p:grpSpPr>
        <p:sp>
          <p:nvSpPr>
            <p:cNvPr id="34" name="Rectangle 33">
              <a:extLst>
                <a:ext uri="{FF2B5EF4-FFF2-40B4-BE49-F238E27FC236}">
                  <a16:creationId xmlns:a16="http://schemas.microsoft.com/office/drawing/2014/main" id="{2CB851F7-AEA7-4E51-BBFF-47D4E94B57A7}"/>
                </a:ext>
              </a:extLst>
            </p:cNvPr>
            <p:cNvSpPr/>
            <p:nvPr/>
          </p:nvSpPr>
          <p:spPr>
            <a:xfrm>
              <a:off x="7646245" y="1688618"/>
              <a:ext cx="652743" cy="646331"/>
            </a:xfrm>
            <a:prstGeom prst="rect">
              <a:avLst/>
            </a:prstGeom>
          </p:spPr>
          <p:txBody>
            <a:bodyPr wrap="none">
              <a:spAutoFit/>
            </a:bodyPr>
            <a:lstStyle/>
            <a:p>
              <a:r>
                <a:rPr lang="en-US" sz="3600" b="1" dirty="0">
                  <a:solidFill>
                    <a:srgbClr val="5C96A4"/>
                  </a:solidFill>
                </a:rPr>
                <a:t>02</a:t>
              </a:r>
            </a:p>
          </p:txBody>
        </p:sp>
        <p:sp>
          <p:nvSpPr>
            <p:cNvPr id="39" name="Rectangle 38">
              <a:extLst>
                <a:ext uri="{FF2B5EF4-FFF2-40B4-BE49-F238E27FC236}">
                  <a16:creationId xmlns:a16="http://schemas.microsoft.com/office/drawing/2014/main" id="{94A8C2AC-CA16-4C12-850E-F9F389C65A2D}"/>
                </a:ext>
              </a:extLst>
            </p:cNvPr>
            <p:cNvSpPr/>
            <p:nvPr/>
          </p:nvSpPr>
          <p:spPr>
            <a:xfrm>
              <a:off x="8356696" y="1635312"/>
              <a:ext cx="2938551" cy="830997"/>
            </a:xfrm>
            <a:prstGeom prst="rect">
              <a:avLst/>
            </a:prstGeom>
          </p:spPr>
          <p:txBody>
            <a:bodyPr wrap="square">
              <a:spAutoFit/>
            </a:bodyPr>
            <a:lstStyle/>
            <a:p>
              <a:r>
                <a:rPr lang="fr-FR" sz="2400" b="1" dirty="0">
                  <a:solidFill>
                    <a:srgbClr val="5C96A4"/>
                  </a:solidFill>
                  <a:cs typeface="Arial" panose="020B0604020202020204" pitchFamily="34" charset="0"/>
                </a:rPr>
                <a:t>SE FORMER GRÂCE À 2 TUTORIELS VIDÉO</a:t>
              </a:r>
            </a:p>
          </p:txBody>
        </p:sp>
      </p:grpSp>
      <p:sp>
        <p:nvSpPr>
          <p:cNvPr id="40" name="Rectangle 39">
            <a:extLst>
              <a:ext uri="{FF2B5EF4-FFF2-40B4-BE49-F238E27FC236}">
                <a16:creationId xmlns:a16="http://schemas.microsoft.com/office/drawing/2014/main" id="{4E14515D-5CFF-4138-A436-C5DCB3459202}"/>
              </a:ext>
            </a:extLst>
          </p:cNvPr>
          <p:cNvSpPr/>
          <p:nvPr/>
        </p:nvSpPr>
        <p:spPr>
          <a:xfrm>
            <a:off x="9063905" y="2640512"/>
            <a:ext cx="3149221" cy="1200329"/>
          </a:xfrm>
          <a:prstGeom prst="rect">
            <a:avLst/>
          </a:prstGeom>
        </p:spPr>
        <p:txBody>
          <a:bodyPr wrap="square">
            <a:spAutoFit/>
          </a:bodyPr>
          <a:lstStyle/>
          <a:p>
            <a:r>
              <a:rPr lang="fr-FR" sz="2400" b="1" dirty="0">
                <a:solidFill>
                  <a:srgbClr val="4C6980"/>
                </a:solidFill>
                <a:cs typeface="Arial" panose="020B0604020202020204" pitchFamily="34" charset="0"/>
              </a:rPr>
              <a:t>PRÉSENTATION DÉTAILLÉE DE LA GESTION DES PATIENTS</a:t>
            </a:r>
          </a:p>
        </p:txBody>
      </p:sp>
      <p:sp>
        <p:nvSpPr>
          <p:cNvPr id="41" name="Rectangle 40">
            <a:extLst>
              <a:ext uri="{FF2B5EF4-FFF2-40B4-BE49-F238E27FC236}">
                <a16:creationId xmlns:a16="http://schemas.microsoft.com/office/drawing/2014/main" id="{7C6BA9A6-6E9A-4A9B-B8E3-7C39A3C59494}"/>
              </a:ext>
            </a:extLst>
          </p:cNvPr>
          <p:cNvSpPr/>
          <p:nvPr/>
        </p:nvSpPr>
        <p:spPr>
          <a:xfrm>
            <a:off x="432948" y="3458989"/>
            <a:ext cx="2126034" cy="830997"/>
          </a:xfrm>
          <a:prstGeom prst="rect">
            <a:avLst/>
          </a:prstGeom>
        </p:spPr>
        <p:txBody>
          <a:bodyPr wrap="square">
            <a:spAutoFit/>
          </a:bodyPr>
          <a:lstStyle/>
          <a:p>
            <a:pPr algn="r"/>
            <a:r>
              <a:rPr lang="fr-FR" sz="2400" b="1" dirty="0">
                <a:solidFill>
                  <a:srgbClr val="1269B0"/>
                </a:solidFill>
                <a:cs typeface="Arial" panose="020B0604020202020204" pitchFamily="34" charset="0"/>
              </a:rPr>
              <a:t>DROITS ET HABILITATIONS</a:t>
            </a:r>
          </a:p>
        </p:txBody>
      </p:sp>
      <p:sp>
        <p:nvSpPr>
          <p:cNvPr id="42" name="Rectangle 41">
            <a:extLst>
              <a:ext uri="{FF2B5EF4-FFF2-40B4-BE49-F238E27FC236}">
                <a16:creationId xmlns:a16="http://schemas.microsoft.com/office/drawing/2014/main" id="{9B757CA2-D80B-404E-A09B-908CA2D5ADA6}"/>
              </a:ext>
            </a:extLst>
          </p:cNvPr>
          <p:cNvSpPr/>
          <p:nvPr/>
        </p:nvSpPr>
        <p:spPr>
          <a:xfrm>
            <a:off x="516031" y="2085107"/>
            <a:ext cx="2616448" cy="830997"/>
          </a:xfrm>
          <a:prstGeom prst="rect">
            <a:avLst/>
          </a:prstGeom>
        </p:spPr>
        <p:txBody>
          <a:bodyPr wrap="square">
            <a:spAutoFit/>
          </a:bodyPr>
          <a:lstStyle/>
          <a:p>
            <a:pPr algn="r"/>
            <a:r>
              <a:rPr lang="fr-FR" sz="2400" b="1" dirty="0">
                <a:solidFill>
                  <a:srgbClr val="2B3F36"/>
                </a:solidFill>
                <a:cs typeface="Arial" panose="020B0604020202020204" pitchFamily="34" charset="0"/>
              </a:rPr>
              <a:t>LES NOUVELLES FONCTIONNALITÉS </a:t>
            </a:r>
          </a:p>
        </p:txBody>
      </p:sp>
      <p:pic>
        <p:nvPicPr>
          <p:cNvPr id="43" name="Picture 25">
            <a:extLst>
              <a:ext uri="{FF2B5EF4-FFF2-40B4-BE49-F238E27FC236}">
                <a16:creationId xmlns:a16="http://schemas.microsoft.com/office/drawing/2014/main" id="{B1F280C5-A9BB-485E-9789-F9A38DEB5E2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002006" y="1904009"/>
            <a:ext cx="565534" cy="252000"/>
          </a:xfrm>
          <a:prstGeom prst="rect">
            <a:avLst/>
          </a:prstGeom>
          <a:ln w="6350">
            <a:noFill/>
          </a:ln>
        </p:spPr>
      </p:pic>
      <p:pic>
        <p:nvPicPr>
          <p:cNvPr id="44" name="Picture 26">
            <a:extLst>
              <a:ext uri="{FF2B5EF4-FFF2-40B4-BE49-F238E27FC236}">
                <a16:creationId xmlns:a16="http://schemas.microsoft.com/office/drawing/2014/main" id="{B6984737-2E3E-4A02-A275-926FA936269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999870" y="2302523"/>
            <a:ext cx="530066" cy="374162"/>
          </a:xfrm>
          <a:prstGeom prst="rect">
            <a:avLst/>
          </a:prstGeom>
          <a:ln>
            <a:noFill/>
          </a:ln>
        </p:spPr>
      </p:pic>
      <p:sp>
        <p:nvSpPr>
          <p:cNvPr id="45" name="Rectangle 44">
            <a:extLst>
              <a:ext uri="{FF2B5EF4-FFF2-40B4-BE49-F238E27FC236}">
                <a16:creationId xmlns:a16="http://schemas.microsoft.com/office/drawing/2014/main" id="{38DF575D-45CD-4B9E-A71E-E38002372C31}"/>
              </a:ext>
            </a:extLst>
          </p:cNvPr>
          <p:cNvSpPr/>
          <p:nvPr/>
        </p:nvSpPr>
        <p:spPr>
          <a:xfrm>
            <a:off x="7625939" y="4906999"/>
            <a:ext cx="633463" cy="1586049"/>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p>
        </p:txBody>
      </p:sp>
      <p:sp>
        <p:nvSpPr>
          <p:cNvPr id="46" name="Freeform 66">
            <a:extLst>
              <a:ext uri="{FF2B5EF4-FFF2-40B4-BE49-F238E27FC236}">
                <a16:creationId xmlns:a16="http://schemas.microsoft.com/office/drawing/2014/main" id="{8254BC6E-13E0-46B5-B332-61B67D43D3E1}"/>
              </a:ext>
            </a:extLst>
          </p:cNvPr>
          <p:cNvSpPr/>
          <p:nvPr/>
        </p:nvSpPr>
        <p:spPr>
          <a:xfrm flipH="1">
            <a:off x="6661964" y="4593252"/>
            <a:ext cx="1596782" cy="313740"/>
          </a:xfrm>
          <a:custGeom>
            <a:avLst/>
            <a:gdLst>
              <a:gd name="connsiteX0" fmla="*/ 1254369 w 1254369"/>
              <a:gd name="connsiteY0" fmla="*/ 0 h 323084"/>
              <a:gd name="connsiteX1" fmla="*/ 1254368 w 1254369"/>
              <a:gd name="connsiteY1" fmla="*/ 0 h 323084"/>
              <a:gd name="connsiteX2" fmla="*/ 1226451 w 1254369"/>
              <a:gd name="connsiteY2" fmla="*/ 0 h 323084"/>
              <a:gd name="connsiteX3" fmla="*/ 1174598 w 1254369"/>
              <a:gd name="connsiteY3" fmla="*/ 0 h 323084"/>
              <a:gd name="connsiteX4" fmla="*/ 1063213 w 1254369"/>
              <a:gd name="connsiteY4" fmla="*/ 0 h 323084"/>
              <a:gd name="connsiteX5" fmla="*/ 1058224 w 1254369"/>
              <a:gd name="connsiteY5" fmla="*/ 0 h 323084"/>
              <a:gd name="connsiteX6" fmla="*/ 986644 w 1254369"/>
              <a:gd name="connsiteY6" fmla="*/ 0 h 323084"/>
              <a:gd name="connsiteX7" fmla="*/ 983443 w 1254369"/>
              <a:gd name="connsiteY7" fmla="*/ 0 h 323084"/>
              <a:gd name="connsiteX8" fmla="*/ 972326 w 1254369"/>
              <a:gd name="connsiteY8" fmla="*/ 4689 h 323084"/>
              <a:gd name="connsiteX9" fmla="*/ 0 w 1254369"/>
              <a:gd name="connsiteY9" fmla="*/ 323084 h 323084"/>
              <a:gd name="connsiteX10" fmla="*/ 217369 w 1254369"/>
              <a:gd name="connsiteY10" fmla="*/ 323084 h 323084"/>
              <a:gd name="connsiteX11" fmla="*/ 239807 w 1254369"/>
              <a:gd name="connsiteY11" fmla="*/ 323084 h 323084"/>
              <a:gd name="connsiteX12" fmla="*/ 297139 w 1254369"/>
              <a:gd name="connsiteY12" fmla="*/ 323084 h 323084"/>
              <a:gd name="connsiteX13" fmla="*/ 408524 w 1254369"/>
              <a:gd name="connsiteY13" fmla="*/ 323084 h 323084"/>
              <a:gd name="connsiteX14" fmla="*/ 436736 w 1254369"/>
              <a:gd name="connsiteY14" fmla="*/ 323084 h 323084"/>
              <a:gd name="connsiteX15" fmla="*/ 488294 w 1254369"/>
              <a:gd name="connsiteY15" fmla="*/ 323084 h 323084"/>
              <a:gd name="connsiteX16" fmla="*/ 632881 w 1254369"/>
              <a:gd name="connsiteY16" fmla="*/ 323084 h 323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54369" h="323084">
                <a:moveTo>
                  <a:pt x="1254369" y="0"/>
                </a:moveTo>
                <a:lnTo>
                  <a:pt x="1254368" y="0"/>
                </a:lnTo>
                <a:lnTo>
                  <a:pt x="1226451" y="0"/>
                </a:lnTo>
                <a:lnTo>
                  <a:pt x="1174598" y="0"/>
                </a:lnTo>
                <a:lnTo>
                  <a:pt x="1063213" y="0"/>
                </a:lnTo>
                <a:lnTo>
                  <a:pt x="1058224" y="0"/>
                </a:lnTo>
                <a:lnTo>
                  <a:pt x="986644" y="0"/>
                </a:lnTo>
                <a:lnTo>
                  <a:pt x="983443" y="0"/>
                </a:lnTo>
                <a:lnTo>
                  <a:pt x="972326" y="4689"/>
                </a:lnTo>
                <a:lnTo>
                  <a:pt x="0" y="323084"/>
                </a:lnTo>
                <a:lnTo>
                  <a:pt x="217369" y="323084"/>
                </a:lnTo>
                <a:lnTo>
                  <a:pt x="239807" y="323084"/>
                </a:lnTo>
                <a:lnTo>
                  <a:pt x="297139" y="323084"/>
                </a:lnTo>
                <a:lnTo>
                  <a:pt x="408524" y="323084"/>
                </a:lnTo>
                <a:lnTo>
                  <a:pt x="436736" y="323084"/>
                </a:lnTo>
                <a:lnTo>
                  <a:pt x="488294" y="323084"/>
                </a:lnTo>
                <a:lnTo>
                  <a:pt x="632881" y="323084"/>
                </a:lnTo>
                <a:close/>
              </a:path>
            </a:pathLst>
          </a:cu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dirty="0"/>
          </a:p>
        </p:txBody>
      </p:sp>
      <p:sp>
        <p:nvSpPr>
          <p:cNvPr id="48" name="Rounded Rectangle 32">
            <a:extLst>
              <a:ext uri="{FF2B5EF4-FFF2-40B4-BE49-F238E27FC236}">
                <a16:creationId xmlns:a16="http://schemas.microsoft.com/office/drawing/2014/main" id="{BAC83729-3A19-4421-9742-CF44FFE56AD8}"/>
              </a:ext>
            </a:extLst>
          </p:cNvPr>
          <p:cNvSpPr/>
          <p:nvPr/>
        </p:nvSpPr>
        <p:spPr>
          <a:xfrm>
            <a:off x="6828868" y="4223603"/>
            <a:ext cx="1204978" cy="391755"/>
          </a:xfrm>
          <a:custGeom>
            <a:avLst/>
            <a:gdLst>
              <a:gd name="connsiteX0" fmla="*/ 0 w 2011716"/>
              <a:gd name="connsiteY0" fmla="*/ 260698 h 4826000"/>
              <a:gd name="connsiteX1" fmla="*/ 260698 w 2011716"/>
              <a:gd name="connsiteY1" fmla="*/ 0 h 4826000"/>
              <a:gd name="connsiteX2" fmla="*/ 1751018 w 2011716"/>
              <a:gd name="connsiteY2" fmla="*/ 0 h 4826000"/>
              <a:gd name="connsiteX3" fmla="*/ 2011716 w 2011716"/>
              <a:gd name="connsiteY3" fmla="*/ 260698 h 4826000"/>
              <a:gd name="connsiteX4" fmla="*/ 2011716 w 2011716"/>
              <a:gd name="connsiteY4" fmla="*/ 4565302 h 4826000"/>
              <a:gd name="connsiteX5" fmla="*/ 1751018 w 2011716"/>
              <a:gd name="connsiteY5" fmla="*/ 4826000 h 4826000"/>
              <a:gd name="connsiteX6" fmla="*/ 260698 w 2011716"/>
              <a:gd name="connsiteY6" fmla="*/ 4826000 h 4826000"/>
              <a:gd name="connsiteX7" fmla="*/ 0 w 2011716"/>
              <a:gd name="connsiteY7" fmla="*/ 4565302 h 4826000"/>
              <a:gd name="connsiteX8" fmla="*/ 0 w 2011716"/>
              <a:gd name="connsiteY8" fmla="*/ 260698 h 4826000"/>
              <a:gd name="connsiteX0" fmla="*/ 2011716 w 2103156"/>
              <a:gd name="connsiteY0" fmla="*/ 4565302 h 4826000"/>
              <a:gd name="connsiteX1" fmla="*/ 1751018 w 2103156"/>
              <a:gd name="connsiteY1" fmla="*/ 4826000 h 4826000"/>
              <a:gd name="connsiteX2" fmla="*/ 260698 w 2103156"/>
              <a:gd name="connsiteY2" fmla="*/ 4826000 h 4826000"/>
              <a:gd name="connsiteX3" fmla="*/ 0 w 2103156"/>
              <a:gd name="connsiteY3" fmla="*/ 4565302 h 4826000"/>
              <a:gd name="connsiteX4" fmla="*/ 0 w 2103156"/>
              <a:gd name="connsiteY4" fmla="*/ 260698 h 4826000"/>
              <a:gd name="connsiteX5" fmla="*/ 260698 w 2103156"/>
              <a:gd name="connsiteY5" fmla="*/ 0 h 4826000"/>
              <a:gd name="connsiteX6" fmla="*/ 1751018 w 2103156"/>
              <a:gd name="connsiteY6" fmla="*/ 0 h 4826000"/>
              <a:gd name="connsiteX7" fmla="*/ 2011716 w 2103156"/>
              <a:gd name="connsiteY7" fmla="*/ 260698 h 4826000"/>
              <a:gd name="connsiteX8" fmla="*/ 2103156 w 2103156"/>
              <a:gd name="connsiteY8" fmla="*/ 4656742 h 4826000"/>
              <a:gd name="connsiteX0" fmla="*/ 2011716 w 2011716"/>
              <a:gd name="connsiteY0" fmla="*/ 4565302 h 4826000"/>
              <a:gd name="connsiteX1" fmla="*/ 1751018 w 2011716"/>
              <a:gd name="connsiteY1" fmla="*/ 4826000 h 4826000"/>
              <a:gd name="connsiteX2" fmla="*/ 260698 w 2011716"/>
              <a:gd name="connsiteY2" fmla="*/ 4826000 h 4826000"/>
              <a:gd name="connsiteX3" fmla="*/ 0 w 2011716"/>
              <a:gd name="connsiteY3" fmla="*/ 4565302 h 4826000"/>
              <a:gd name="connsiteX4" fmla="*/ 0 w 2011716"/>
              <a:gd name="connsiteY4" fmla="*/ 260698 h 4826000"/>
              <a:gd name="connsiteX5" fmla="*/ 260698 w 2011716"/>
              <a:gd name="connsiteY5" fmla="*/ 0 h 4826000"/>
              <a:gd name="connsiteX6" fmla="*/ 1751018 w 2011716"/>
              <a:gd name="connsiteY6" fmla="*/ 0 h 4826000"/>
              <a:gd name="connsiteX7" fmla="*/ 2011716 w 2011716"/>
              <a:gd name="connsiteY7" fmla="*/ 260698 h 4826000"/>
              <a:gd name="connsiteX0" fmla="*/ 1751018 w 2011716"/>
              <a:gd name="connsiteY0" fmla="*/ 4826000 h 4826000"/>
              <a:gd name="connsiteX1" fmla="*/ 260698 w 2011716"/>
              <a:gd name="connsiteY1" fmla="*/ 4826000 h 4826000"/>
              <a:gd name="connsiteX2" fmla="*/ 0 w 2011716"/>
              <a:gd name="connsiteY2" fmla="*/ 4565302 h 4826000"/>
              <a:gd name="connsiteX3" fmla="*/ 0 w 2011716"/>
              <a:gd name="connsiteY3" fmla="*/ 260698 h 4826000"/>
              <a:gd name="connsiteX4" fmla="*/ 260698 w 2011716"/>
              <a:gd name="connsiteY4" fmla="*/ 0 h 4826000"/>
              <a:gd name="connsiteX5" fmla="*/ 1751018 w 2011716"/>
              <a:gd name="connsiteY5" fmla="*/ 0 h 4826000"/>
              <a:gd name="connsiteX6" fmla="*/ 2011716 w 2011716"/>
              <a:gd name="connsiteY6" fmla="*/ 260698 h 4826000"/>
              <a:gd name="connsiteX0" fmla="*/ 260698 w 2011716"/>
              <a:gd name="connsiteY0" fmla="*/ 4826000 h 4826000"/>
              <a:gd name="connsiteX1" fmla="*/ 0 w 2011716"/>
              <a:gd name="connsiteY1" fmla="*/ 4565302 h 4826000"/>
              <a:gd name="connsiteX2" fmla="*/ 0 w 2011716"/>
              <a:gd name="connsiteY2" fmla="*/ 260698 h 4826000"/>
              <a:gd name="connsiteX3" fmla="*/ 260698 w 2011716"/>
              <a:gd name="connsiteY3" fmla="*/ 0 h 4826000"/>
              <a:gd name="connsiteX4" fmla="*/ 1751018 w 2011716"/>
              <a:gd name="connsiteY4" fmla="*/ 0 h 4826000"/>
              <a:gd name="connsiteX5" fmla="*/ 2011716 w 2011716"/>
              <a:gd name="connsiteY5" fmla="*/ 260698 h 4826000"/>
              <a:gd name="connsiteX0" fmla="*/ 0 w 2011716"/>
              <a:gd name="connsiteY0" fmla="*/ 4565302 h 4565302"/>
              <a:gd name="connsiteX1" fmla="*/ 0 w 2011716"/>
              <a:gd name="connsiteY1" fmla="*/ 260698 h 4565302"/>
              <a:gd name="connsiteX2" fmla="*/ 260698 w 2011716"/>
              <a:gd name="connsiteY2" fmla="*/ 0 h 4565302"/>
              <a:gd name="connsiteX3" fmla="*/ 1751018 w 2011716"/>
              <a:gd name="connsiteY3" fmla="*/ 0 h 4565302"/>
              <a:gd name="connsiteX4" fmla="*/ 2011716 w 2011716"/>
              <a:gd name="connsiteY4" fmla="*/ 260698 h 4565302"/>
              <a:gd name="connsiteX0" fmla="*/ 0 w 1751018"/>
              <a:gd name="connsiteY0" fmla="*/ 4565302 h 4565302"/>
              <a:gd name="connsiteX1" fmla="*/ 0 w 1751018"/>
              <a:gd name="connsiteY1" fmla="*/ 260698 h 4565302"/>
              <a:gd name="connsiteX2" fmla="*/ 260698 w 1751018"/>
              <a:gd name="connsiteY2" fmla="*/ 0 h 4565302"/>
              <a:gd name="connsiteX3" fmla="*/ 1751018 w 1751018"/>
              <a:gd name="connsiteY3" fmla="*/ 0 h 4565302"/>
            </a:gdLst>
            <a:ahLst/>
            <a:cxnLst>
              <a:cxn ang="0">
                <a:pos x="connsiteX0" y="connsiteY0"/>
              </a:cxn>
              <a:cxn ang="0">
                <a:pos x="connsiteX1" y="connsiteY1"/>
              </a:cxn>
              <a:cxn ang="0">
                <a:pos x="connsiteX2" y="connsiteY2"/>
              </a:cxn>
              <a:cxn ang="0">
                <a:pos x="connsiteX3" y="connsiteY3"/>
              </a:cxn>
            </a:cxnLst>
            <a:rect l="l" t="t" r="r" b="b"/>
            <a:pathLst>
              <a:path w="1751018" h="4565302">
                <a:moveTo>
                  <a:pt x="0" y="4565302"/>
                </a:moveTo>
                <a:lnTo>
                  <a:pt x="0" y="260698"/>
                </a:lnTo>
                <a:cubicBezTo>
                  <a:pt x="0" y="116718"/>
                  <a:pt x="116718" y="0"/>
                  <a:pt x="260698" y="0"/>
                </a:cubicBezTo>
                <a:lnTo>
                  <a:pt x="1751018" y="0"/>
                </a:lnTo>
              </a:path>
            </a:pathLst>
          </a:custGeom>
          <a:noFill/>
          <a:ln w="285750">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Freeform 66">
            <a:extLst>
              <a:ext uri="{FF2B5EF4-FFF2-40B4-BE49-F238E27FC236}">
                <a16:creationId xmlns:a16="http://schemas.microsoft.com/office/drawing/2014/main" id="{EB572BE4-2EEE-43A9-9008-83A55382D8FA}"/>
              </a:ext>
            </a:extLst>
          </p:cNvPr>
          <p:cNvSpPr/>
          <p:nvPr/>
        </p:nvSpPr>
        <p:spPr>
          <a:xfrm flipH="1">
            <a:off x="6376976" y="4586586"/>
            <a:ext cx="1254369" cy="323084"/>
          </a:xfrm>
          <a:custGeom>
            <a:avLst/>
            <a:gdLst>
              <a:gd name="connsiteX0" fmla="*/ 1254369 w 1254369"/>
              <a:gd name="connsiteY0" fmla="*/ 0 h 323084"/>
              <a:gd name="connsiteX1" fmla="*/ 1254368 w 1254369"/>
              <a:gd name="connsiteY1" fmla="*/ 0 h 323084"/>
              <a:gd name="connsiteX2" fmla="*/ 1226451 w 1254369"/>
              <a:gd name="connsiteY2" fmla="*/ 0 h 323084"/>
              <a:gd name="connsiteX3" fmla="*/ 1174598 w 1254369"/>
              <a:gd name="connsiteY3" fmla="*/ 0 h 323084"/>
              <a:gd name="connsiteX4" fmla="*/ 1063213 w 1254369"/>
              <a:gd name="connsiteY4" fmla="*/ 0 h 323084"/>
              <a:gd name="connsiteX5" fmla="*/ 1058224 w 1254369"/>
              <a:gd name="connsiteY5" fmla="*/ 0 h 323084"/>
              <a:gd name="connsiteX6" fmla="*/ 986644 w 1254369"/>
              <a:gd name="connsiteY6" fmla="*/ 0 h 323084"/>
              <a:gd name="connsiteX7" fmla="*/ 983443 w 1254369"/>
              <a:gd name="connsiteY7" fmla="*/ 0 h 323084"/>
              <a:gd name="connsiteX8" fmla="*/ 972326 w 1254369"/>
              <a:gd name="connsiteY8" fmla="*/ 4689 h 323084"/>
              <a:gd name="connsiteX9" fmla="*/ 0 w 1254369"/>
              <a:gd name="connsiteY9" fmla="*/ 323084 h 323084"/>
              <a:gd name="connsiteX10" fmla="*/ 217369 w 1254369"/>
              <a:gd name="connsiteY10" fmla="*/ 323084 h 323084"/>
              <a:gd name="connsiteX11" fmla="*/ 239807 w 1254369"/>
              <a:gd name="connsiteY11" fmla="*/ 323084 h 323084"/>
              <a:gd name="connsiteX12" fmla="*/ 297139 w 1254369"/>
              <a:gd name="connsiteY12" fmla="*/ 323084 h 323084"/>
              <a:gd name="connsiteX13" fmla="*/ 408524 w 1254369"/>
              <a:gd name="connsiteY13" fmla="*/ 323084 h 323084"/>
              <a:gd name="connsiteX14" fmla="*/ 436736 w 1254369"/>
              <a:gd name="connsiteY14" fmla="*/ 323084 h 323084"/>
              <a:gd name="connsiteX15" fmla="*/ 488294 w 1254369"/>
              <a:gd name="connsiteY15" fmla="*/ 323084 h 323084"/>
              <a:gd name="connsiteX16" fmla="*/ 632881 w 1254369"/>
              <a:gd name="connsiteY16" fmla="*/ 323084 h 323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54369" h="323084">
                <a:moveTo>
                  <a:pt x="1254369" y="0"/>
                </a:moveTo>
                <a:lnTo>
                  <a:pt x="1254368" y="0"/>
                </a:lnTo>
                <a:lnTo>
                  <a:pt x="1226451" y="0"/>
                </a:lnTo>
                <a:lnTo>
                  <a:pt x="1174598" y="0"/>
                </a:lnTo>
                <a:lnTo>
                  <a:pt x="1063213" y="0"/>
                </a:lnTo>
                <a:lnTo>
                  <a:pt x="1058224" y="0"/>
                </a:lnTo>
                <a:lnTo>
                  <a:pt x="986644" y="0"/>
                </a:lnTo>
                <a:lnTo>
                  <a:pt x="983443" y="0"/>
                </a:lnTo>
                <a:lnTo>
                  <a:pt x="972326" y="4689"/>
                </a:lnTo>
                <a:lnTo>
                  <a:pt x="0" y="323084"/>
                </a:lnTo>
                <a:lnTo>
                  <a:pt x="217369" y="323084"/>
                </a:lnTo>
                <a:lnTo>
                  <a:pt x="239807" y="323084"/>
                </a:lnTo>
                <a:lnTo>
                  <a:pt x="297139" y="323084"/>
                </a:lnTo>
                <a:lnTo>
                  <a:pt x="408524" y="323084"/>
                </a:lnTo>
                <a:lnTo>
                  <a:pt x="436736" y="323084"/>
                </a:lnTo>
                <a:lnTo>
                  <a:pt x="488294" y="323084"/>
                </a:lnTo>
                <a:lnTo>
                  <a:pt x="632881" y="323084"/>
                </a:lnTo>
                <a:close/>
              </a:path>
            </a:pathLst>
          </a:custGeom>
          <a:solidFill>
            <a:srgbClr val="4C6980"/>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a:p>
        </p:txBody>
      </p:sp>
      <p:sp>
        <p:nvSpPr>
          <p:cNvPr id="50" name="Oval 77">
            <a:extLst>
              <a:ext uri="{FF2B5EF4-FFF2-40B4-BE49-F238E27FC236}">
                <a16:creationId xmlns:a16="http://schemas.microsoft.com/office/drawing/2014/main" id="{80464A0A-3D39-4285-A7B9-FD633DBFEEE9}"/>
              </a:ext>
            </a:extLst>
          </p:cNvPr>
          <p:cNvSpPr/>
          <p:nvPr/>
        </p:nvSpPr>
        <p:spPr>
          <a:xfrm>
            <a:off x="7972616" y="3911757"/>
            <a:ext cx="635000" cy="635000"/>
          </a:xfrm>
          <a:prstGeom prst="ellips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endParaRPr lang="en-US" dirty="0">
              <a:solidFill>
                <a:srgbClr val="434343"/>
              </a:solidFill>
            </a:endParaRPr>
          </a:p>
        </p:txBody>
      </p:sp>
      <p:sp>
        <p:nvSpPr>
          <p:cNvPr id="8" name="Rounded Rectangle 32">
            <a:extLst>
              <a:ext uri="{FF2B5EF4-FFF2-40B4-BE49-F238E27FC236}">
                <a16:creationId xmlns:a16="http://schemas.microsoft.com/office/drawing/2014/main" id="{06D4BCE7-B0ED-4E15-A6C9-1404CC90AA40}"/>
              </a:ext>
            </a:extLst>
          </p:cNvPr>
          <p:cNvSpPr/>
          <p:nvPr/>
        </p:nvSpPr>
        <p:spPr>
          <a:xfrm>
            <a:off x="6554065" y="3015328"/>
            <a:ext cx="1204978" cy="1592963"/>
          </a:xfrm>
          <a:custGeom>
            <a:avLst/>
            <a:gdLst>
              <a:gd name="connsiteX0" fmla="*/ 0 w 2011716"/>
              <a:gd name="connsiteY0" fmla="*/ 260698 h 4826000"/>
              <a:gd name="connsiteX1" fmla="*/ 260698 w 2011716"/>
              <a:gd name="connsiteY1" fmla="*/ 0 h 4826000"/>
              <a:gd name="connsiteX2" fmla="*/ 1751018 w 2011716"/>
              <a:gd name="connsiteY2" fmla="*/ 0 h 4826000"/>
              <a:gd name="connsiteX3" fmla="*/ 2011716 w 2011716"/>
              <a:gd name="connsiteY3" fmla="*/ 260698 h 4826000"/>
              <a:gd name="connsiteX4" fmla="*/ 2011716 w 2011716"/>
              <a:gd name="connsiteY4" fmla="*/ 4565302 h 4826000"/>
              <a:gd name="connsiteX5" fmla="*/ 1751018 w 2011716"/>
              <a:gd name="connsiteY5" fmla="*/ 4826000 h 4826000"/>
              <a:gd name="connsiteX6" fmla="*/ 260698 w 2011716"/>
              <a:gd name="connsiteY6" fmla="*/ 4826000 h 4826000"/>
              <a:gd name="connsiteX7" fmla="*/ 0 w 2011716"/>
              <a:gd name="connsiteY7" fmla="*/ 4565302 h 4826000"/>
              <a:gd name="connsiteX8" fmla="*/ 0 w 2011716"/>
              <a:gd name="connsiteY8" fmla="*/ 260698 h 4826000"/>
              <a:gd name="connsiteX0" fmla="*/ 2011716 w 2103156"/>
              <a:gd name="connsiteY0" fmla="*/ 4565302 h 4826000"/>
              <a:gd name="connsiteX1" fmla="*/ 1751018 w 2103156"/>
              <a:gd name="connsiteY1" fmla="*/ 4826000 h 4826000"/>
              <a:gd name="connsiteX2" fmla="*/ 260698 w 2103156"/>
              <a:gd name="connsiteY2" fmla="*/ 4826000 h 4826000"/>
              <a:gd name="connsiteX3" fmla="*/ 0 w 2103156"/>
              <a:gd name="connsiteY3" fmla="*/ 4565302 h 4826000"/>
              <a:gd name="connsiteX4" fmla="*/ 0 w 2103156"/>
              <a:gd name="connsiteY4" fmla="*/ 260698 h 4826000"/>
              <a:gd name="connsiteX5" fmla="*/ 260698 w 2103156"/>
              <a:gd name="connsiteY5" fmla="*/ 0 h 4826000"/>
              <a:gd name="connsiteX6" fmla="*/ 1751018 w 2103156"/>
              <a:gd name="connsiteY6" fmla="*/ 0 h 4826000"/>
              <a:gd name="connsiteX7" fmla="*/ 2011716 w 2103156"/>
              <a:gd name="connsiteY7" fmla="*/ 260698 h 4826000"/>
              <a:gd name="connsiteX8" fmla="*/ 2103156 w 2103156"/>
              <a:gd name="connsiteY8" fmla="*/ 4656742 h 4826000"/>
              <a:gd name="connsiteX0" fmla="*/ 2011716 w 2011716"/>
              <a:gd name="connsiteY0" fmla="*/ 4565302 h 4826000"/>
              <a:gd name="connsiteX1" fmla="*/ 1751018 w 2011716"/>
              <a:gd name="connsiteY1" fmla="*/ 4826000 h 4826000"/>
              <a:gd name="connsiteX2" fmla="*/ 260698 w 2011716"/>
              <a:gd name="connsiteY2" fmla="*/ 4826000 h 4826000"/>
              <a:gd name="connsiteX3" fmla="*/ 0 w 2011716"/>
              <a:gd name="connsiteY3" fmla="*/ 4565302 h 4826000"/>
              <a:gd name="connsiteX4" fmla="*/ 0 w 2011716"/>
              <a:gd name="connsiteY4" fmla="*/ 260698 h 4826000"/>
              <a:gd name="connsiteX5" fmla="*/ 260698 w 2011716"/>
              <a:gd name="connsiteY5" fmla="*/ 0 h 4826000"/>
              <a:gd name="connsiteX6" fmla="*/ 1751018 w 2011716"/>
              <a:gd name="connsiteY6" fmla="*/ 0 h 4826000"/>
              <a:gd name="connsiteX7" fmla="*/ 2011716 w 2011716"/>
              <a:gd name="connsiteY7" fmla="*/ 260698 h 4826000"/>
              <a:gd name="connsiteX0" fmla="*/ 1751018 w 2011716"/>
              <a:gd name="connsiteY0" fmla="*/ 4826000 h 4826000"/>
              <a:gd name="connsiteX1" fmla="*/ 260698 w 2011716"/>
              <a:gd name="connsiteY1" fmla="*/ 4826000 h 4826000"/>
              <a:gd name="connsiteX2" fmla="*/ 0 w 2011716"/>
              <a:gd name="connsiteY2" fmla="*/ 4565302 h 4826000"/>
              <a:gd name="connsiteX3" fmla="*/ 0 w 2011716"/>
              <a:gd name="connsiteY3" fmla="*/ 260698 h 4826000"/>
              <a:gd name="connsiteX4" fmla="*/ 260698 w 2011716"/>
              <a:gd name="connsiteY4" fmla="*/ 0 h 4826000"/>
              <a:gd name="connsiteX5" fmla="*/ 1751018 w 2011716"/>
              <a:gd name="connsiteY5" fmla="*/ 0 h 4826000"/>
              <a:gd name="connsiteX6" fmla="*/ 2011716 w 2011716"/>
              <a:gd name="connsiteY6" fmla="*/ 260698 h 4826000"/>
              <a:gd name="connsiteX0" fmla="*/ 260698 w 2011716"/>
              <a:gd name="connsiteY0" fmla="*/ 4826000 h 4826000"/>
              <a:gd name="connsiteX1" fmla="*/ 0 w 2011716"/>
              <a:gd name="connsiteY1" fmla="*/ 4565302 h 4826000"/>
              <a:gd name="connsiteX2" fmla="*/ 0 w 2011716"/>
              <a:gd name="connsiteY2" fmla="*/ 260698 h 4826000"/>
              <a:gd name="connsiteX3" fmla="*/ 260698 w 2011716"/>
              <a:gd name="connsiteY3" fmla="*/ 0 h 4826000"/>
              <a:gd name="connsiteX4" fmla="*/ 1751018 w 2011716"/>
              <a:gd name="connsiteY4" fmla="*/ 0 h 4826000"/>
              <a:gd name="connsiteX5" fmla="*/ 2011716 w 2011716"/>
              <a:gd name="connsiteY5" fmla="*/ 260698 h 4826000"/>
              <a:gd name="connsiteX0" fmla="*/ 0 w 2011716"/>
              <a:gd name="connsiteY0" fmla="*/ 4565302 h 4565302"/>
              <a:gd name="connsiteX1" fmla="*/ 0 w 2011716"/>
              <a:gd name="connsiteY1" fmla="*/ 260698 h 4565302"/>
              <a:gd name="connsiteX2" fmla="*/ 260698 w 2011716"/>
              <a:gd name="connsiteY2" fmla="*/ 0 h 4565302"/>
              <a:gd name="connsiteX3" fmla="*/ 1751018 w 2011716"/>
              <a:gd name="connsiteY3" fmla="*/ 0 h 4565302"/>
              <a:gd name="connsiteX4" fmla="*/ 2011716 w 2011716"/>
              <a:gd name="connsiteY4" fmla="*/ 260698 h 4565302"/>
              <a:gd name="connsiteX0" fmla="*/ 0 w 1751018"/>
              <a:gd name="connsiteY0" fmla="*/ 4565302 h 4565302"/>
              <a:gd name="connsiteX1" fmla="*/ 0 w 1751018"/>
              <a:gd name="connsiteY1" fmla="*/ 260698 h 4565302"/>
              <a:gd name="connsiteX2" fmla="*/ 260698 w 1751018"/>
              <a:gd name="connsiteY2" fmla="*/ 0 h 4565302"/>
              <a:gd name="connsiteX3" fmla="*/ 1751018 w 1751018"/>
              <a:gd name="connsiteY3" fmla="*/ 0 h 4565302"/>
            </a:gdLst>
            <a:ahLst/>
            <a:cxnLst>
              <a:cxn ang="0">
                <a:pos x="connsiteX0" y="connsiteY0"/>
              </a:cxn>
              <a:cxn ang="0">
                <a:pos x="connsiteX1" y="connsiteY1"/>
              </a:cxn>
              <a:cxn ang="0">
                <a:pos x="connsiteX2" y="connsiteY2"/>
              </a:cxn>
              <a:cxn ang="0">
                <a:pos x="connsiteX3" y="connsiteY3"/>
              </a:cxn>
            </a:cxnLst>
            <a:rect l="l" t="t" r="r" b="b"/>
            <a:pathLst>
              <a:path w="1751018" h="4565302">
                <a:moveTo>
                  <a:pt x="0" y="4565302"/>
                </a:moveTo>
                <a:lnTo>
                  <a:pt x="0" y="260698"/>
                </a:lnTo>
                <a:cubicBezTo>
                  <a:pt x="0" y="116718"/>
                  <a:pt x="116718" y="0"/>
                  <a:pt x="260698" y="0"/>
                </a:cubicBezTo>
                <a:lnTo>
                  <a:pt x="1751018" y="0"/>
                </a:lnTo>
              </a:path>
            </a:pathLst>
          </a:custGeom>
          <a:noFill/>
          <a:ln w="285750">
            <a:solidFill>
              <a:srgbClr val="4C698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1" name="Rectangle 50">
            <a:extLst>
              <a:ext uri="{FF2B5EF4-FFF2-40B4-BE49-F238E27FC236}">
                <a16:creationId xmlns:a16="http://schemas.microsoft.com/office/drawing/2014/main" id="{77390870-11CB-4831-870F-F39E5090B4E8}"/>
              </a:ext>
            </a:extLst>
          </p:cNvPr>
          <p:cNvSpPr/>
          <p:nvPr/>
        </p:nvSpPr>
        <p:spPr>
          <a:xfrm>
            <a:off x="8630314" y="3901662"/>
            <a:ext cx="965143" cy="646331"/>
          </a:xfrm>
          <a:prstGeom prst="rect">
            <a:avLst/>
          </a:prstGeom>
        </p:spPr>
        <p:txBody>
          <a:bodyPr wrap="square">
            <a:spAutoFit/>
          </a:bodyPr>
          <a:lstStyle/>
          <a:p>
            <a:r>
              <a:rPr lang="en-US" sz="3600" b="1" dirty="0">
                <a:solidFill>
                  <a:srgbClr val="5C96A4"/>
                </a:solidFill>
              </a:rPr>
              <a:t>06</a:t>
            </a:r>
          </a:p>
        </p:txBody>
      </p:sp>
      <p:sp>
        <p:nvSpPr>
          <p:cNvPr id="52" name="Rectangle 51">
            <a:extLst>
              <a:ext uri="{FF2B5EF4-FFF2-40B4-BE49-F238E27FC236}">
                <a16:creationId xmlns:a16="http://schemas.microsoft.com/office/drawing/2014/main" id="{2EFDF25E-F415-408D-BB8B-3F2846EE9952}"/>
              </a:ext>
            </a:extLst>
          </p:cNvPr>
          <p:cNvSpPr/>
          <p:nvPr/>
        </p:nvSpPr>
        <p:spPr>
          <a:xfrm>
            <a:off x="9320029" y="3998121"/>
            <a:ext cx="2636971" cy="830997"/>
          </a:xfrm>
          <a:prstGeom prst="rect">
            <a:avLst/>
          </a:prstGeom>
        </p:spPr>
        <p:txBody>
          <a:bodyPr wrap="square">
            <a:spAutoFit/>
          </a:bodyPr>
          <a:lstStyle/>
          <a:p>
            <a:r>
              <a:rPr lang="fr-FR" sz="2400" b="1" dirty="0">
                <a:solidFill>
                  <a:srgbClr val="5C96A4"/>
                </a:solidFill>
                <a:cs typeface="Arial" panose="020B0604020202020204" pitchFamily="34" charset="0"/>
              </a:rPr>
              <a:t>APPROFONDIR SES CONNAISSANCES</a:t>
            </a:r>
          </a:p>
        </p:txBody>
      </p:sp>
      <p:sp>
        <p:nvSpPr>
          <p:cNvPr id="53" name="Freeform 121">
            <a:extLst>
              <a:ext uri="{FF2B5EF4-FFF2-40B4-BE49-F238E27FC236}">
                <a16:creationId xmlns:a16="http://schemas.microsoft.com/office/drawing/2014/main" id="{4619C27F-DBEE-486E-BDA9-D22B36BD4A1D}"/>
              </a:ext>
            </a:extLst>
          </p:cNvPr>
          <p:cNvSpPr>
            <a:spLocks noChangeAspect="1" noEditPoints="1"/>
          </p:cNvSpPr>
          <p:nvPr/>
        </p:nvSpPr>
        <p:spPr bwMode="auto">
          <a:xfrm>
            <a:off x="8098218" y="4049589"/>
            <a:ext cx="442040" cy="360000"/>
          </a:xfrm>
          <a:custGeom>
            <a:avLst/>
            <a:gdLst>
              <a:gd name="T0" fmla="*/ 333 w 703"/>
              <a:gd name="T1" fmla="*/ 406 h 572"/>
              <a:gd name="T2" fmla="*/ 198 w 703"/>
              <a:gd name="T3" fmla="*/ 553 h 572"/>
              <a:gd name="T4" fmla="*/ 157 w 703"/>
              <a:gd name="T5" fmla="*/ 568 h 572"/>
              <a:gd name="T6" fmla="*/ 79 w 703"/>
              <a:gd name="T7" fmla="*/ 460 h 572"/>
              <a:gd name="T8" fmla="*/ 207 w 703"/>
              <a:gd name="T9" fmla="*/ 350 h 572"/>
              <a:gd name="T10" fmla="*/ 112 w 703"/>
              <a:gd name="T11" fmla="*/ 218 h 572"/>
              <a:gd name="T12" fmla="*/ 17 w 703"/>
              <a:gd name="T13" fmla="*/ 75 h 572"/>
              <a:gd name="T14" fmla="*/ 82 w 703"/>
              <a:gd name="T15" fmla="*/ 129 h 572"/>
              <a:gd name="T16" fmla="*/ 76 w 703"/>
              <a:gd name="T17" fmla="*/ 24 h 572"/>
              <a:gd name="T18" fmla="*/ 112 w 703"/>
              <a:gd name="T19" fmla="*/ 8 h 572"/>
              <a:gd name="T20" fmla="*/ 317 w 703"/>
              <a:gd name="T21" fmla="*/ 245 h 572"/>
              <a:gd name="T22" fmla="*/ 381 w 703"/>
              <a:gd name="T23" fmla="*/ 208 h 572"/>
              <a:gd name="T24" fmla="*/ 400 w 703"/>
              <a:gd name="T25" fmla="*/ 75 h 572"/>
              <a:gd name="T26" fmla="*/ 300 w 703"/>
              <a:gd name="T27" fmla="*/ 32 h 572"/>
              <a:gd name="T28" fmla="*/ 563 w 703"/>
              <a:gd name="T29" fmla="*/ 80 h 572"/>
              <a:gd name="T30" fmla="*/ 609 w 703"/>
              <a:gd name="T31" fmla="*/ 172 h 572"/>
              <a:gd name="T32" fmla="*/ 695 w 703"/>
              <a:gd name="T33" fmla="*/ 219 h 572"/>
              <a:gd name="T34" fmla="*/ 611 w 703"/>
              <a:gd name="T35" fmla="*/ 324 h 572"/>
              <a:gd name="T36" fmla="*/ 557 w 703"/>
              <a:gd name="T37" fmla="*/ 265 h 572"/>
              <a:gd name="T38" fmla="*/ 439 w 703"/>
              <a:gd name="T39" fmla="*/ 265 h 572"/>
              <a:gd name="T40" fmla="*/ 402 w 703"/>
              <a:gd name="T41" fmla="*/ 330 h 572"/>
              <a:gd name="T42" fmla="*/ 555 w 703"/>
              <a:gd name="T43" fmla="*/ 556 h 572"/>
              <a:gd name="T44" fmla="*/ 338 w 703"/>
              <a:gd name="T45" fmla="*/ 392 h 572"/>
              <a:gd name="T46" fmla="*/ 545 w 703"/>
              <a:gd name="T47" fmla="*/ 546 h 572"/>
              <a:gd name="T48" fmla="*/ 387 w 703"/>
              <a:gd name="T49" fmla="*/ 336 h 572"/>
              <a:gd name="T50" fmla="*/ 425 w 703"/>
              <a:gd name="T51" fmla="*/ 276 h 572"/>
              <a:gd name="T52" fmla="*/ 423 w 703"/>
              <a:gd name="T53" fmla="*/ 265 h 572"/>
              <a:gd name="T54" fmla="*/ 560 w 703"/>
              <a:gd name="T55" fmla="*/ 217 h 572"/>
              <a:gd name="T56" fmla="*/ 606 w 703"/>
              <a:gd name="T57" fmla="*/ 308 h 572"/>
              <a:gd name="T58" fmla="*/ 685 w 703"/>
              <a:gd name="T59" fmla="*/ 229 h 572"/>
              <a:gd name="T60" fmla="*/ 644 w 703"/>
              <a:gd name="T61" fmla="*/ 193 h 572"/>
              <a:gd name="T62" fmla="*/ 594 w 703"/>
              <a:gd name="T63" fmla="*/ 142 h 572"/>
              <a:gd name="T64" fmla="*/ 314 w 703"/>
              <a:gd name="T65" fmla="*/ 28 h 572"/>
              <a:gd name="T66" fmla="*/ 324 w 703"/>
              <a:gd name="T67" fmla="*/ 29 h 572"/>
              <a:gd name="T68" fmla="*/ 414 w 703"/>
              <a:gd name="T69" fmla="*/ 195 h 572"/>
              <a:gd name="T70" fmla="*/ 377 w 703"/>
              <a:gd name="T71" fmla="*/ 222 h 572"/>
              <a:gd name="T72" fmla="*/ 359 w 703"/>
              <a:gd name="T73" fmla="*/ 230 h 572"/>
              <a:gd name="T74" fmla="*/ 200 w 703"/>
              <a:gd name="T75" fmla="*/ 148 h 572"/>
              <a:gd name="T76" fmla="*/ 112 w 703"/>
              <a:gd name="T77" fmla="*/ 22 h 572"/>
              <a:gd name="T78" fmla="*/ 131 w 703"/>
              <a:gd name="T79" fmla="*/ 132 h 572"/>
              <a:gd name="T80" fmla="*/ 22 w 703"/>
              <a:gd name="T81" fmla="*/ 95 h 572"/>
              <a:gd name="T82" fmla="*/ 140 w 703"/>
              <a:gd name="T83" fmla="*/ 199 h 572"/>
              <a:gd name="T84" fmla="*/ 255 w 703"/>
              <a:gd name="T85" fmla="*/ 318 h 572"/>
              <a:gd name="T86" fmla="*/ 98 w 703"/>
              <a:gd name="T87" fmla="*/ 464 h 572"/>
              <a:gd name="T88" fmla="*/ 142 w 703"/>
              <a:gd name="T89" fmla="*/ 533 h 572"/>
              <a:gd name="T90" fmla="*/ 178 w 703"/>
              <a:gd name="T91" fmla="*/ 557 h 572"/>
              <a:gd name="T92" fmla="*/ 299 w 703"/>
              <a:gd name="T93" fmla="*/ 417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03" h="572">
                <a:moveTo>
                  <a:pt x="518" y="572"/>
                </a:moveTo>
                <a:cubicBezTo>
                  <a:pt x="505" y="572"/>
                  <a:pt x="494" y="568"/>
                  <a:pt x="486" y="559"/>
                </a:cubicBezTo>
                <a:cubicBezTo>
                  <a:pt x="333" y="406"/>
                  <a:pt x="333" y="406"/>
                  <a:pt x="333" y="406"/>
                </a:cubicBezTo>
                <a:cubicBezTo>
                  <a:pt x="324" y="414"/>
                  <a:pt x="316" y="421"/>
                  <a:pt x="308" y="428"/>
                </a:cubicBezTo>
                <a:cubicBezTo>
                  <a:pt x="296" y="438"/>
                  <a:pt x="285" y="448"/>
                  <a:pt x="272" y="461"/>
                </a:cubicBezTo>
                <a:cubicBezTo>
                  <a:pt x="252" y="481"/>
                  <a:pt x="216" y="530"/>
                  <a:pt x="198" y="553"/>
                </a:cubicBezTo>
                <a:cubicBezTo>
                  <a:pt x="190" y="565"/>
                  <a:pt x="188" y="567"/>
                  <a:pt x="187" y="568"/>
                </a:cubicBezTo>
                <a:cubicBezTo>
                  <a:pt x="184" y="571"/>
                  <a:pt x="177" y="572"/>
                  <a:pt x="172" y="572"/>
                </a:cubicBezTo>
                <a:cubicBezTo>
                  <a:pt x="167" y="572"/>
                  <a:pt x="160" y="571"/>
                  <a:pt x="157" y="568"/>
                </a:cubicBezTo>
                <a:cubicBezTo>
                  <a:pt x="155" y="566"/>
                  <a:pt x="145" y="556"/>
                  <a:pt x="132" y="543"/>
                </a:cubicBezTo>
                <a:cubicBezTo>
                  <a:pt x="132" y="543"/>
                  <a:pt x="83" y="494"/>
                  <a:pt x="79" y="490"/>
                </a:cubicBezTo>
                <a:cubicBezTo>
                  <a:pt x="74" y="484"/>
                  <a:pt x="73" y="466"/>
                  <a:pt x="79" y="460"/>
                </a:cubicBezTo>
                <a:cubicBezTo>
                  <a:pt x="80" y="459"/>
                  <a:pt x="82" y="457"/>
                  <a:pt x="90" y="452"/>
                </a:cubicBezTo>
                <a:cubicBezTo>
                  <a:pt x="108" y="441"/>
                  <a:pt x="144" y="418"/>
                  <a:pt x="163" y="398"/>
                </a:cubicBezTo>
                <a:cubicBezTo>
                  <a:pt x="176" y="385"/>
                  <a:pt x="191" y="368"/>
                  <a:pt x="207" y="350"/>
                </a:cubicBezTo>
                <a:cubicBezTo>
                  <a:pt x="218" y="338"/>
                  <a:pt x="229" y="325"/>
                  <a:pt x="240" y="314"/>
                </a:cubicBezTo>
                <a:cubicBezTo>
                  <a:pt x="140" y="214"/>
                  <a:pt x="140" y="214"/>
                  <a:pt x="140" y="214"/>
                </a:cubicBezTo>
                <a:cubicBezTo>
                  <a:pt x="131" y="216"/>
                  <a:pt x="121" y="218"/>
                  <a:pt x="112" y="218"/>
                </a:cubicBezTo>
                <a:cubicBezTo>
                  <a:pt x="84" y="218"/>
                  <a:pt x="57" y="207"/>
                  <a:pt x="37" y="187"/>
                </a:cubicBezTo>
                <a:cubicBezTo>
                  <a:pt x="9" y="159"/>
                  <a:pt x="0" y="118"/>
                  <a:pt x="12" y="80"/>
                </a:cubicBezTo>
                <a:cubicBezTo>
                  <a:pt x="13" y="77"/>
                  <a:pt x="15" y="76"/>
                  <a:pt x="17" y="75"/>
                </a:cubicBezTo>
                <a:cubicBezTo>
                  <a:pt x="19" y="74"/>
                  <a:pt x="22" y="75"/>
                  <a:pt x="24" y="77"/>
                </a:cubicBezTo>
                <a:cubicBezTo>
                  <a:pt x="75" y="128"/>
                  <a:pt x="75" y="128"/>
                  <a:pt x="75" y="128"/>
                </a:cubicBezTo>
                <a:cubicBezTo>
                  <a:pt x="76" y="129"/>
                  <a:pt x="78" y="129"/>
                  <a:pt x="82" y="129"/>
                </a:cubicBezTo>
                <a:cubicBezTo>
                  <a:pt x="96" y="129"/>
                  <a:pt x="117" y="125"/>
                  <a:pt x="121" y="122"/>
                </a:cubicBezTo>
                <a:cubicBezTo>
                  <a:pt x="125" y="115"/>
                  <a:pt x="129" y="83"/>
                  <a:pt x="127" y="76"/>
                </a:cubicBezTo>
                <a:cubicBezTo>
                  <a:pt x="76" y="24"/>
                  <a:pt x="76" y="24"/>
                  <a:pt x="76" y="24"/>
                </a:cubicBezTo>
                <a:cubicBezTo>
                  <a:pt x="74" y="23"/>
                  <a:pt x="74" y="20"/>
                  <a:pt x="74" y="18"/>
                </a:cubicBezTo>
                <a:cubicBezTo>
                  <a:pt x="75" y="15"/>
                  <a:pt x="77" y="14"/>
                  <a:pt x="79" y="13"/>
                </a:cubicBezTo>
                <a:cubicBezTo>
                  <a:pt x="89" y="9"/>
                  <a:pt x="101" y="8"/>
                  <a:pt x="112" y="8"/>
                </a:cubicBezTo>
                <a:cubicBezTo>
                  <a:pt x="140" y="8"/>
                  <a:pt x="166" y="18"/>
                  <a:pt x="186" y="38"/>
                </a:cubicBezTo>
                <a:cubicBezTo>
                  <a:pt x="213" y="65"/>
                  <a:pt x="223" y="104"/>
                  <a:pt x="213" y="141"/>
                </a:cubicBezTo>
                <a:cubicBezTo>
                  <a:pt x="317" y="245"/>
                  <a:pt x="317" y="245"/>
                  <a:pt x="317" y="245"/>
                </a:cubicBezTo>
                <a:cubicBezTo>
                  <a:pt x="330" y="235"/>
                  <a:pt x="342" y="226"/>
                  <a:pt x="351" y="219"/>
                </a:cubicBezTo>
                <a:cubicBezTo>
                  <a:pt x="356" y="215"/>
                  <a:pt x="360" y="212"/>
                  <a:pt x="362" y="211"/>
                </a:cubicBezTo>
                <a:cubicBezTo>
                  <a:pt x="368" y="206"/>
                  <a:pt x="375" y="205"/>
                  <a:pt x="381" y="208"/>
                </a:cubicBezTo>
                <a:cubicBezTo>
                  <a:pt x="387" y="203"/>
                  <a:pt x="387" y="203"/>
                  <a:pt x="387" y="203"/>
                </a:cubicBezTo>
                <a:cubicBezTo>
                  <a:pt x="404" y="185"/>
                  <a:pt x="404" y="185"/>
                  <a:pt x="404" y="185"/>
                </a:cubicBezTo>
                <a:cubicBezTo>
                  <a:pt x="424" y="165"/>
                  <a:pt x="450" y="125"/>
                  <a:pt x="400" y="75"/>
                </a:cubicBezTo>
                <a:cubicBezTo>
                  <a:pt x="369" y="45"/>
                  <a:pt x="332" y="43"/>
                  <a:pt x="324" y="43"/>
                </a:cubicBezTo>
                <a:cubicBezTo>
                  <a:pt x="321" y="43"/>
                  <a:pt x="319" y="43"/>
                  <a:pt x="318" y="43"/>
                </a:cubicBezTo>
                <a:cubicBezTo>
                  <a:pt x="310" y="45"/>
                  <a:pt x="302" y="40"/>
                  <a:pt x="300" y="32"/>
                </a:cubicBezTo>
                <a:cubicBezTo>
                  <a:pt x="299" y="25"/>
                  <a:pt x="301" y="19"/>
                  <a:pt x="307" y="16"/>
                </a:cubicBezTo>
                <a:cubicBezTo>
                  <a:pt x="325" y="6"/>
                  <a:pt x="354" y="0"/>
                  <a:pt x="383" y="0"/>
                </a:cubicBezTo>
                <a:cubicBezTo>
                  <a:pt x="429" y="0"/>
                  <a:pt x="497" y="14"/>
                  <a:pt x="563" y="80"/>
                </a:cubicBezTo>
                <a:cubicBezTo>
                  <a:pt x="593" y="110"/>
                  <a:pt x="606" y="127"/>
                  <a:pt x="608" y="140"/>
                </a:cubicBezTo>
                <a:cubicBezTo>
                  <a:pt x="609" y="146"/>
                  <a:pt x="608" y="152"/>
                  <a:pt x="608" y="157"/>
                </a:cubicBezTo>
                <a:cubicBezTo>
                  <a:pt x="607" y="164"/>
                  <a:pt x="607" y="169"/>
                  <a:pt x="609" y="172"/>
                </a:cubicBezTo>
                <a:cubicBezTo>
                  <a:pt x="617" y="179"/>
                  <a:pt x="627" y="181"/>
                  <a:pt x="642" y="179"/>
                </a:cubicBezTo>
                <a:cubicBezTo>
                  <a:pt x="649" y="178"/>
                  <a:pt x="657" y="181"/>
                  <a:pt x="662" y="186"/>
                </a:cubicBezTo>
                <a:cubicBezTo>
                  <a:pt x="695" y="219"/>
                  <a:pt x="695" y="219"/>
                  <a:pt x="695" y="219"/>
                </a:cubicBezTo>
                <a:cubicBezTo>
                  <a:pt x="703" y="227"/>
                  <a:pt x="703" y="240"/>
                  <a:pt x="695" y="249"/>
                </a:cubicBezTo>
                <a:cubicBezTo>
                  <a:pt x="626" y="318"/>
                  <a:pt x="626" y="318"/>
                  <a:pt x="626" y="318"/>
                </a:cubicBezTo>
                <a:cubicBezTo>
                  <a:pt x="622" y="322"/>
                  <a:pt x="616" y="324"/>
                  <a:pt x="611" y="324"/>
                </a:cubicBezTo>
                <a:cubicBezTo>
                  <a:pt x="605" y="324"/>
                  <a:pt x="600" y="322"/>
                  <a:pt x="596" y="318"/>
                </a:cubicBezTo>
                <a:cubicBezTo>
                  <a:pt x="563" y="285"/>
                  <a:pt x="563" y="285"/>
                  <a:pt x="563" y="285"/>
                </a:cubicBezTo>
                <a:cubicBezTo>
                  <a:pt x="558" y="280"/>
                  <a:pt x="556" y="273"/>
                  <a:pt x="557" y="265"/>
                </a:cubicBezTo>
                <a:cubicBezTo>
                  <a:pt x="561" y="247"/>
                  <a:pt x="558" y="235"/>
                  <a:pt x="550" y="227"/>
                </a:cubicBezTo>
                <a:cubicBezTo>
                  <a:pt x="537" y="214"/>
                  <a:pt x="528" y="210"/>
                  <a:pt x="512" y="212"/>
                </a:cubicBezTo>
                <a:cubicBezTo>
                  <a:pt x="498" y="214"/>
                  <a:pt x="471" y="234"/>
                  <a:pt x="439" y="265"/>
                </a:cubicBezTo>
                <a:cubicBezTo>
                  <a:pt x="442" y="272"/>
                  <a:pt x="442" y="279"/>
                  <a:pt x="436" y="285"/>
                </a:cubicBezTo>
                <a:cubicBezTo>
                  <a:pt x="435" y="287"/>
                  <a:pt x="432" y="291"/>
                  <a:pt x="428" y="296"/>
                </a:cubicBezTo>
                <a:cubicBezTo>
                  <a:pt x="421" y="305"/>
                  <a:pt x="412" y="317"/>
                  <a:pt x="402" y="330"/>
                </a:cubicBezTo>
                <a:cubicBezTo>
                  <a:pt x="559" y="487"/>
                  <a:pt x="559" y="487"/>
                  <a:pt x="559" y="487"/>
                </a:cubicBezTo>
                <a:cubicBezTo>
                  <a:pt x="567" y="496"/>
                  <a:pt x="572" y="508"/>
                  <a:pt x="571" y="521"/>
                </a:cubicBezTo>
                <a:cubicBezTo>
                  <a:pt x="570" y="534"/>
                  <a:pt x="565" y="546"/>
                  <a:pt x="555" y="556"/>
                </a:cubicBezTo>
                <a:cubicBezTo>
                  <a:pt x="545" y="566"/>
                  <a:pt x="531" y="572"/>
                  <a:pt x="518" y="572"/>
                </a:cubicBezTo>
                <a:close/>
                <a:moveTo>
                  <a:pt x="333" y="390"/>
                </a:moveTo>
                <a:cubicBezTo>
                  <a:pt x="335" y="390"/>
                  <a:pt x="337" y="390"/>
                  <a:pt x="338" y="392"/>
                </a:cubicBezTo>
                <a:cubicBezTo>
                  <a:pt x="496" y="550"/>
                  <a:pt x="496" y="550"/>
                  <a:pt x="496" y="550"/>
                </a:cubicBezTo>
                <a:cubicBezTo>
                  <a:pt x="502" y="555"/>
                  <a:pt x="509" y="558"/>
                  <a:pt x="518" y="558"/>
                </a:cubicBezTo>
                <a:cubicBezTo>
                  <a:pt x="527" y="558"/>
                  <a:pt x="538" y="554"/>
                  <a:pt x="545" y="546"/>
                </a:cubicBezTo>
                <a:cubicBezTo>
                  <a:pt x="552" y="539"/>
                  <a:pt x="557" y="530"/>
                  <a:pt x="557" y="520"/>
                </a:cubicBezTo>
                <a:cubicBezTo>
                  <a:pt x="558" y="511"/>
                  <a:pt x="555" y="503"/>
                  <a:pt x="549" y="497"/>
                </a:cubicBezTo>
                <a:cubicBezTo>
                  <a:pt x="387" y="336"/>
                  <a:pt x="387" y="336"/>
                  <a:pt x="387" y="336"/>
                </a:cubicBezTo>
                <a:cubicBezTo>
                  <a:pt x="385" y="333"/>
                  <a:pt x="385" y="329"/>
                  <a:pt x="387" y="326"/>
                </a:cubicBezTo>
                <a:cubicBezTo>
                  <a:pt x="399" y="312"/>
                  <a:pt x="409" y="297"/>
                  <a:pt x="416" y="288"/>
                </a:cubicBezTo>
                <a:cubicBezTo>
                  <a:pt x="421" y="282"/>
                  <a:pt x="424" y="278"/>
                  <a:pt x="425" y="276"/>
                </a:cubicBezTo>
                <a:cubicBezTo>
                  <a:pt x="428" y="274"/>
                  <a:pt x="428" y="272"/>
                  <a:pt x="425" y="270"/>
                </a:cubicBezTo>
                <a:cubicBezTo>
                  <a:pt x="425" y="270"/>
                  <a:pt x="425" y="269"/>
                  <a:pt x="425" y="269"/>
                </a:cubicBezTo>
                <a:cubicBezTo>
                  <a:pt x="423" y="268"/>
                  <a:pt x="423" y="267"/>
                  <a:pt x="423" y="265"/>
                </a:cubicBezTo>
                <a:cubicBezTo>
                  <a:pt x="422" y="263"/>
                  <a:pt x="423" y="261"/>
                  <a:pt x="425" y="259"/>
                </a:cubicBezTo>
                <a:cubicBezTo>
                  <a:pt x="451" y="233"/>
                  <a:pt x="487" y="201"/>
                  <a:pt x="511" y="198"/>
                </a:cubicBezTo>
                <a:cubicBezTo>
                  <a:pt x="534" y="196"/>
                  <a:pt x="547" y="204"/>
                  <a:pt x="560" y="217"/>
                </a:cubicBezTo>
                <a:cubicBezTo>
                  <a:pt x="571" y="228"/>
                  <a:pt x="575" y="245"/>
                  <a:pt x="571" y="267"/>
                </a:cubicBezTo>
                <a:cubicBezTo>
                  <a:pt x="571" y="269"/>
                  <a:pt x="570" y="273"/>
                  <a:pt x="573" y="275"/>
                </a:cubicBezTo>
                <a:cubicBezTo>
                  <a:pt x="606" y="308"/>
                  <a:pt x="606" y="308"/>
                  <a:pt x="606" y="308"/>
                </a:cubicBezTo>
                <a:cubicBezTo>
                  <a:pt x="608" y="310"/>
                  <a:pt x="613" y="310"/>
                  <a:pt x="616" y="308"/>
                </a:cubicBezTo>
                <a:cubicBezTo>
                  <a:pt x="685" y="239"/>
                  <a:pt x="685" y="239"/>
                  <a:pt x="685" y="239"/>
                </a:cubicBezTo>
                <a:cubicBezTo>
                  <a:pt x="687" y="236"/>
                  <a:pt x="687" y="232"/>
                  <a:pt x="685" y="229"/>
                </a:cubicBezTo>
                <a:cubicBezTo>
                  <a:pt x="652" y="196"/>
                  <a:pt x="652" y="196"/>
                  <a:pt x="652" y="196"/>
                </a:cubicBezTo>
                <a:cubicBezTo>
                  <a:pt x="650" y="194"/>
                  <a:pt x="647" y="193"/>
                  <a:pt x="645" y="193"/>
                </a:cubicBezTo>
                <a:cubicBezTo>
                  <a:pt x="645" y="193"/>
                  <a:pt x="644" y="193"/>
                  <a:pt x="644" y="193"/>
                </a:cubicBezTo>
                <a:cubicBezTo>
                  <a:pt x="624" y="196"/>
                  <a:pt x="610" y="192"/>
                  <a:pt x="600" y="182"/>
                </a:cubicBezTo>
                <a:cubicBezTo>
                  <a:pt x="592" y="174"/>
                  <a:pt x="593" y="164"/>
                  <a:pt x="594" y="155"/>
                </a:cubicBezTo>
                <a:cubicBezTo>
                  <a:pt x="594" y="151"/>
                  <a:pt x="595" y="146"/>
                  <a:pt x="594" y="142"/>
                </a:cubicBezTo>
                <a:cubicBezTo>
                  <a:pt x="592" y="129"/>
                  <a:pt x="563" y="100"/>
                  <a:pt x="553" y="90"/>
                </a:cubicBezTo>
                <a:cubicBezTo>
                  <a:pt x="490" y="27"/>
                  <a:pt x="426" y="14"/>
                  <a:pt x="383" y="14"/>
                </a:cubicBezTo>
                <a:cubicBezTo>
                  <a:pt x="351" y="14"/>
                  <a:pt x="326" y="21"/>
                  <a:pt x="314" y="28"/>
                </a:cubicBezTo>
                <a:cubicBezTo>
                  <a:pt x="314" y="28"/>
                  <a:pt x="314" y="29"/>
                  <a:pt x="314" y="29"/>
                </a:cubicBezTo>
                <a:cubicBezTo>
                  <a:pt x="315" y="30"/>
                  <a:pt x="315" y="30"/>
                  <a:pt x="315" y="30"/>
                </a:cubicBezTo>
                <a:cubicBezTo>
                  <a:pt x="318" y="29"/>
                  <a:pt x="321" y="29"/>
                  <a:pt x="324" y="29"/>
                </a:cubicBezTo>
                <a:cubicBezTo>
                  <a:pt x="333" y="29"/>
                  <a:pt x="375" y="31"/>
                  <a:pt x="410" y="65"/>
                </a:cubicBezTo>
                <a:cubicBezTo>
                  <a:pt x="435" y="90"/>
                  <a:pt x="446" y="116"/>
                  <a:pt x="442" y="143"/>
                </a:cubicBezTo>
                <a:cubicBezTo>
                  <a:pt x="439" y="168"/>
                  <a:pt x="423" y="186"/>
                  <a:pt x="414" y="195"/>
                </a:cubicBezTo>
                <a:cubicBezTo>
                  <a:pt x="396" y="213"/>
                  <a:pt x="396" y="213"/>
                  <a:pt x="396" y="213"/>
                </a:cubicBezTo>
                <a:cubicBezTo>
                  <a:pt x="387" y="222"/>
                  <a:pt x="387" y="222"/>
                  <a:pt x="387" y="222"/>
                </a:cubicBezTo>
                <a:cubicBezTo>
                  <a:pt x="384" y="224"/>
                  <a:pt x="380" y="224"/>
                  <a:pt x="377" y="222"/>
                </a:cubicBezTo>
                <a:cubicBezTo>
                  <a:pt x="376" y="221"/>
                  <a:pt x="375" y="220"/>
                  <a:pt x="374" y="220"/>
                </a:cubicBezTo>
                <a:cubicBezTo>
                  <a:pt x="373" y="220"/>
                  <a:pt x="372" y="220"/>
                  <a:pt x="371" y="222"/>
                </a:cubicBezTo>
                <a:cubicBezTo>
                  <a:pt x="369" y="223"/>
                  <a:pt x="365" y="226"/>
                  <a:pt x="359" y="230"/>
                </a:cubicBezTo>
                <a:cubicBezTo>
                  <a:pt x="350" y="237"/>
                  <a:pt x="336" y="248"/>
                  <a:pt x="321" y="260"/>
                </a:cubicBezTo>
                <a:cubicBezTo>
                  <a:pt x="318" y="262"/>
                  <a:pt x="314" y="262"/>
                  <a:pt x="311" y="260"/>
                </a:cubicBezTo>
                <a:cubicBezTo>
                  <a:pt x="200" y="148"/>
                  <a:pt x="200" y="148"/>
                  <a:pt x="200" y="148"/>
                </a:cubicBezTo>
                <a:cubicBezTo>
                  <a:pt x="198" y="146"/>
                  <a:pt x="197" y="144"/>
                  <a:pt x="198" y="141"/>
                </a:cubicBezTo>
                <a:cubicBezTo>
                  <a:pt x="209" y="108"/>
                  <a:pt x="201" y="73"/>
                  <a:pt x="176" y="48"/>
                </a:cubicBezTo>
                <a:cubicBezTo>
                  <a:pt x="159" y="31"/>
                  <a:pt x="136" y="22"/>
                  <a:pt x="112" y="22"/>
                </a:cubicBezTo>
                <a:cubicBezTo>
                  <a:pt x="106" y="22"/>
                  <a:pt x="100" y="22"/>
                  <a:pt x="95" y="23"/>
                </a:cubicBezTo>
                <a:cubicBezTo>
                  <a:pt x="138" y="66"/>
                  <a:pt x="138" y="66"/>
                  <a:pt x="138" y="66"/>
                </a:cubicBezTo>
                <a:cubicBezTo>
                  <a:pt x="147" y="75"/>
                  <a:pt x="138" y="125"/>
                  <a:pt x="131" y="132"/>
                </a:cubicBezTo>
                <a:cubicBezTo>
                  <a:pt x="124" y="139"/>
                  <a:pt x="95" y="143"/>
                  <a:pt x="82" y="143"/>
                </a:cubicBezTo>
                <a:cubicBezTo>
                  <a:pt x="73" y="143"/>
                  <a:pt x="69" y="142"/>
                  <a:pt x="66" y="139"/>
                </a:cubicBezTo>
                <a:cubicBezTo>
                  <a:pt x="22" y="95"/>
                  <a:pt x="22" y="95"/>
                  <a:pt x="22" y="95"/>
                </a:cubicBezTo>
                <a:cubicBezTo>
                  <a:pt x="17" y="125"/>
                  <a:pt x="26" y="155"/>
                  <a:pt x="47" y="177"/>
                </a:cubicBezTo>
                <a:cubicBezTo>
                  <a:pt x="65" y="194"/>
                  <a:pt x="87" y="204"/>
                  <a:pt x="112" y="204"/>
                </a:cubicBezTo>
                <a:cubicBezTo>
                  <a:pt x="121" y="204"/>
                  <a:pt x="131" y="202"/>
                  <a:pt x="140" y="199"/>
                </a:cubicBezTo>
                <a:cubicBezTo>
                  <a:pt x="143" y="198"/>
                  <a:pt x="145" y="199"/>
                  <a:pt x="147" y="201"/>
                </a:cubicBezTo>
                <a:cubicBezTo>
                  <a:pt x="255" y="308"/>
                  <a:pt x="255" y="308"/>
                  <a:pt x="255" y="308"/>
                </a:cubicBezTo>
                <a:cubicBezTo>
                  <a:pt x="258" y="311"/>
                  <a:pt x="258" y="315"/>
                  <a:pt x="255" y="318"/>
                </a:cubicBezTo>
                <a:cubicBezTo>
                  <a:pt x="243" y="331"/>
                  <a:pt x="230" y="346"/>
                  <a:pt x="217" y="360"/>
                </a:cubicBezTo>
                <a:cubicBezTo>
                  <a:pt x="201" y="378"/>
                  <a:pt x="186" y="395"/>
                  <a:pt x="173" y="408"/>
                </a:cubicBezTo>
                <a:cubicBezTo>
                  <a:pt x="152" y="428"/>
                  <a:pt x="116" y="452"/>
                  <a:pt x="98" y="464"/>
                </a:cubicBezTo>
                <a:cubicBezTo>
                  <a:pt x="95" y="466"/>
                  <a:pt x="91" y="468"/>
                  <a:pt x="89" y="469"/>
                </a:cubicBezTo>
                <a:cubicBezTo>
                  <a:pt x="89" y="472"/>
                  <a:pt x="89" y="479"/>
                  <a:pt x="90" y="481"/>
                </a:cubicBezTo>
                <a:cubicBezTo>
                  <a:pt x="95" y="486"/>
                  <a:pt x="142" y="533"/>
                  <a:pt x="142" y="533"/>
                </a:cubicBezTo>
                <a:cubicBezTo>
                  <a:pt x="154" y="545"/>
                  <a:pt x="164" y="555"/>
                  <a:pt x="166" y="557"/>
                </a:cubicBezTo>
                <a:cubicBezTo>
                  <a:pt x="167" y="558"/>
                  <a:pt x="169" y="558"/>
                  <a:pt x="172" y="558"/>
                </a:cubicBezTo>
                <a:cubicBezTo>
                  <a:pt x="175" y="558"/>
                  <a:pt x="177" y="558"/>
                  <a:pt x="178" y="557"/>
                </a:cubicBezTo>
                <a:cubicBezTo>
                  <a:pt x="179" y="556"/>
                  <a:pt x="183" y="551"/>
                  <a:pt x="187" y="545"/>
                </a:cubicBezTo>
                <a:cubicBezTo>
                  <a:pt x="204" y="521"/>
                  <a:pt x="241" y="472"/>
                  <a:pt x="262" y="451"/>
                </a:cubicBezTo>
                <a:cubicBezTo>
                  <a:pt x="275" y="438"/>
                  <a:pt x="287" y="428"/>
                  <a:pt x="299" y="417"/>
                </a:cubicBezTo>
                <a:cubicBezTo>
                  <a:pt x="309" y="409"/>
                  <a:pt x="318" y="401"/>
                  <a:pt x="329" y="392"/>
                </a:cubicBezTo>
                <a:cubicBezTo>
                  <a:pt x="330" y="390"/>
                  <a:pt x="332" y="390"/>
                  <a:pt x="333" y="390"/>
                </a:cubicBezTo>
                <a:close/>
              </a:path>
            </a:pathLst>
          </a:custGeom>
          <a:solidFill>
            <a:srgbClr val="FFFFFF"/>
          </a:solidFill>
          <a:ln>
            <a:solidFill>
              <a:schemeClr val="bg1"/>
            </a:solidFill>
          </a:ln>
        </p:spPr>
        <p:txBody>
          <a:bodyPr vert="horz" wrap="square" lIns="68580" tIns="34290" rIns="68580" bIns="34290" numCol="1" anchor="t" anchorCtr="0" compatLnSpc="1">
            <a:prstTxWarp prst="textNoShape">
              <a:avLst/>
            </a:prstTxWarp>
          </a:bodyPr>
          <a:lstStyle/>
          <a:p>
            <a:endParaRPr lang="en-US" sz="1800"/>
          </a:p>
        </p:txBody>
      </p:sp>
    </p:spTree>
    <p:extLst>
      <p:ext uri="{BB962C8B-B14F-4D97-AF65-F5344CB8AC3E}">
        <p14:creationId xmlns:p14="http://schemas.microsoft.com/office/powerpoint/2010/main" val="4130411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300"/>
                                        <p:tgtEl>
                                          <p:spTgt spid="15"/>
                                        </p:tgtEl>
                                      </p:cBhvr>
                                    </p:animEffect>
                                  </p:childTnLst>
                                </p:cTn>
                              </p:par>
                              <p:par>
                                <p:cTn id="8" presetID="22" presetClass="entr" presetSubtype="4" fill="hold" grpId="0" nodeType="withEffect">
                                  <p:stCondLst>
                                    <p:cond delay="20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200"/>
                                        <p:tgtEl>
                                          <p:spTgt spid="17"/>
                                        </p:tgtEl>
                                      </p:cBhvr>
                                    </p:animEffect>
                                  </p:childTnLst>
                                </p:cTn>
                              </p:par>
                              <p:par>
                                <p:cTn id="11" presetID="22" presetClass="entr" presetSubtype="4" fill="hold" grpId="0" nodeType="withEffect">
                                  <p:stCondLst>
                                    <p:cond delay="30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300"/>
                                        <p:tgtEl>
                                          <p:spTgt spid="11"/>
                                        </p:tgtEl>
                                      </p:cBhvr>
                                    </p:animEffect>
                                  </p:childTnLst>
                                </p:cTn>
                              </p:par>
                              <p:par>
                                <p:cTn id="14" presetID="10" presetClass="entr" presetSubtype="0" fill="hold" grpId="0" nodeType="withEffect">
                                  <p:stCondLst>
                                    <p:cond delay="500"/>
                                  </p:stCondLst>
                                  <p:childTnLst>
                                    <p:set>
                                      <p:cBhvr>
                                        <p:cTn id="15" dur="1" fill="hold">
                                          <p:stCondLst>
                                            <p:cond delay="0"/>
                                          </p:stCondLst>
                                        </p:cTn>
                                        <p:tgtEl>
                                          <p:spTgt spid="25"/>
                                        </p:tgtEl>
                                        <p:attrNameLst>
                                          <p:attrName>style.visibility</p:attrName>
                                        </p:attrNameLst>
                                      </p:cBhvr>
                                      <p:to>
                                        <p:strVal val="visible"/>
                                      </p:to>
                                    </p:set>
                                    <p:animEffect transition="in" filter="fade">
                                      <p:cBhvr>
                                        <p:cTn id="16" dur="300"/>
                                        <p:tgtEl>
                                          <p:spTgt spid="25"/>
                                        </p:tgtEl>
                                      </p:cBhvr>
                                    </p:animEffect>
                                  </p:childTnLst>
                                </p:cTn>
                              </p:par>
                              <p:par>
                                <p:cTn id="17" presetID="10" presetClass="entr" presetSubtype="0" fill="hold" nodeType="withEffect">
                                  <p:stCondLst>
                                    <p:cond delay="500"/>
                                  </p:stCondLst>
                                  <p:childTnLst>
                                    <p:set>
                                      <p:cBhvr>
                                        <p:cTn id="18" dur="1" fill="hold">
                                          <p:stCondLst>
                                            <p:cond delay="0"/>
                                          </p:stCondLst>
                                        </p:cTn>
                                        <p:tgtEl>
                                          <p:spTgt spid="29"/>
                                        </p:tgtEl>
                                        <p:attrNameLst>
                                          <p:attrName>style.visibility</p:attrName>
                                        </p:attrNameLst>
                                      </p:cBhvr>
                                      <p:to>
                                        <p:strVal val="visible"/>
                                      </p:to>
                                    </p:set>
                                    <p:animEffect transition="in" filter="fade">
                                      <p:cBhvr>
                                        <p:cTn id="19" dur="300"/>
                                        <p:tgtEl>
                                          <p:spTgt spid="29"/>
                                        </p:tgtEl>
                                      </p:cBhvr>
                                    </p:animEffect>
                                  </p:childTnLst>
                                </p:cTn>
                              </p:par>
                              <p:par>
                                <p:cTn id="20" presetID="10" presetClass="entr" presetSubtype="0" fill="hold" grpId="0" nodeType="withEffect">
                                  <p:stCondLst>
                                    <p:cond delay="500"/>
                                  </p:stCondLst>
                                  <p:childTnLst>
                                    <p:set>
                                      <p:cBhvr>
                                        <p:cTn id="21" dur="1" fill="hold">
                                          <p:stCondLst>
                                            <p:cond delay="0"/>
                                          </p:stCondLst>
                                        </p:cTn>
                                        <p:tgtEl>
                                          <p:spTgt spid="36"/>
                                        </p:tgtEl>
                                        <p:attrNameLst>
                                          <p:attrName>style.visibility</p:attrName>
                                        </p:attrNameLst>
                                      </p:cBhvr>
                                      <p:to>
                                        <p:strVal val="visible"/>
                                      </p:to>
                                    </p:set>
                                    <p:animEffect transition="in" filter="fade">
                                      <p:cBhvr>
                                        <p:cTn id="22" dur="300"/>
                                        <p:tgtEl>
                                          <p:spTgt spid="36"/>
                                        </p:tgtEl>
                                      </p:cBhvr>
                                    </p:animEffect>
                                  </p:childTnLst>
                                </p:cTn>
                              </p:par>
                              <p:par>
                                <p:cTn id="23" presetID="22" presetClass="entr" presetSubtype="4" fill="hold" grpId="0" nodeType="withEffect">
                                  <p:stCondLst>
                                    <p:cond delay="200"/>
                                  </p:stCondLst>
                                  <p:childTnLst>
                                    <p:set>
                                      <p:cBhvr>
                                        <p:cTn id="24" dur="1" fill="hold">
                                          <p:stCondLst>
                                            <p:cond delay="0"/>
                                          </p:stCondLst>
                                        </p:cTn>
                                        <p:tgtEl>
                                          <p:spTgt spid="12"/>
                                        </p:tgtEl>
                                        <p:attrNameLst>
                                          <p:attrName>style.visibility</p:attrName>
                                        </p:attrNameLst>
                                      </p:cBhvr>
                                      <p:to>
                                        <p:strVal val="visible"/>
                                      </p:to>
                                    </p:set>
                                    <p:animEffect transition="in" filter="wipe(down)">
                                      <p:cBhvr>
                                        <p:cTn id="25" dur="300"/>
                                        <p:tgtEl>
                                          <p:spTgt spid="12"/>
                                        </p:tgtEl>
                                      </p:cBhvr>
                                    </p:animEffect>
                                  </p:childTnLst>
                                </p:cTn>
                              </p:par>
                              <p:par>
                                <p:cTn id="26" presetID="22" presetClass="entr" presetSubtype="4" fill="hold" grpId="0" nodeType="withEffect">
                                  <p:stCondLst>
                                    <p:cond delay="300"/>
                                  </p:stCondLst>
                                  <p:childTnLst>
                                    <p:set>
                                      <p:cBhvr>
                                        <p:cTn id="27" dur="1" fill="hold">
                                          <p:stCondLst>
                                            <p:cond delay="0"/>
                                          </p:stCondLst>
                                        </p:cTn>
                                        <p:tgtEl>
                                          <p:spTgt spid="18"/>
                                        </p:tgtEl>
                                        <p:attrNameLst>
                                          <p:attrName>style.visibility</p:attrName>
                                        </p:attrNameLst>
                                      </p:cBhvr>
                                      <p:to>
                                        <p:strVal val="visible"/>
                                      </p:to>
                                    </p:set>
                                    <p:animEffect transition="in" filter="wipe(down)">
                                      <p:cBhvr>
                                        <p:cTn id="28" dur="200"/>
                                        <p:tgtEl>
                                          <p:spTgt spid="18"/>
                                        </p:tgtEl>
                                      </p:cBhvr>
                                    </p:animEffect>
                                  </p:childTnLst>
                                </p:cTn>
                              </p:par>
                              <p:par>
                                <p:cTn id="29" presetID="22" presetClass="entr" presetSubtype="4" fill="hold" grpId="0" nodeType="withEffect">
                                  <p:stCondLst>
                                    <p:cond delay="400"/>
                                  </p:stCondLst>
                                  <p:childTnLst>
                                    <p:set>
                                      <p:cBhvr>
                                        <p:cTn id="30" dur="1" fill="hold">
                                          <p:stCondLst>
                                            <p:cond delay="0"/>
                                          </p:stCondLst>
                                        </p:cTn>
                                        <p:tgtEl>
                                          <p:spTgt spid="10"/>
                                        </p:tgtEl>
                                        <p:attrNameLst>
                                          <p:attrName>style.visibility</p:attrName>
                                        </p:attrNameLst>
                                      </p:cBhvr>
                                      <p:to>
                                        <p:strVal val="visible"/>
                                      </p:to>
                                    </p:set>
                                    <p:animEffect transition="in" filter="wipe(down)">
                                      <p:cBhvr>
                                        <p:cTn id="31" dur="300"/>
                                        <p:tgtEl>
                                          <p:spTgt spid="10"/>
                                        </p:tgtEl>
                                      </p:cBhvr>
                                    </p:animEffect>
                                  </p:childTnLst>
                                </p:cTn>
                              </p:par>
                              <p:par>
                                <p:cTn id="32" presetID="10" presetClass="entr" presetSubtype="0" fill="hold" grpId="0" nodeType="withEffect">
                                  <p:stCondLst>
                                    <p:cond delay="600"/>
                                  </p:stCondLst>
                                  <p:childTnLst>
                                    <p:set>
                                      <p:cBhvr>
                                        <p:cTn id="33" dur="1" fill="hold">
                                          <p:stCondLst>
                                            <p:cond delay="0"/>
                                          </p:stCondLst>
                                        </p:cTn>
                                        <p:tgtEl>
                                          <p:spTgt spid="24"/>
                                        </p:tgtEl>
                                        <p:attrNameLst>
                                          <p:attrName>style.visibility</p:attrName>
                                        </p:attrNameLst>
                                      </p:cBhvr>
                                      <p:to>
                                        <p:strVal val="visible"/>
                                      </p:to>
                                    </p:set>
                                    <p:animEffect transition="in" filter="fade">
                                      <p:cBhvr>
                                        <p:cTn id="34" dur="300"/>
                                        <p:tgtEl>
                                          <p:spTgt spid="24"/>
                                        </p:tgtEl>
                                      </p:cBhvr>
                                    </p:animEffect>
                                  </p:childTnLst>
                                </p:cTn>
                              </p:par>
                              <p:par>
                                <p:cTn id="35" presetID="10" presetClass="entr" presetSubtype="0" fill="hold" nodeType="withEffect">
                                  <p:stCondLst>
                                    <p:cond delay="600"/>
                                  </p:stCondLst>
                                  <p:childTnLst>
                                    <p:set>
                                      <p:cBhvr>
                                        <p:cTn id="36" dur="1" fill="hold">
                                          <p:stCondLst>
                                            <p:cond delay="0"/>
                                          </p:stCondLst>
                                        </p:cTn>
                                        <p:tgtEl>
                                          <p:spTgt spid="30"/>
                                        </p:tgtEl>
                                        <p:attrNameLst>
                                          <p:attrName>style.visibility</p:attrName>
                                        </p:attrNameLst>
                                      </p:cBhvr>
                                      <p:to>
                                        <p:strVal val="visible"/>
                                      </p:to>
                                    </p:set>
                                    <p:animEffect transition="in" filter="fade">
                                      <p:cBhvr>
                                        <p:cTn id="37" dur="300"/>
                                        <p:tgtEl>
                                          <p:spTgt spid="30"/>
                                        </p:tgtEl>
                                      </p:cBhvr>
                                    </p:animEffect>
                                  </p:childTnLst>
                                </p:cTn>
                              </p:par>
                              <p:par>
                                <p:cTn id="38" presetID="10" presetClass="entr" presetSubtype="0" fill="hold" grpId="0" nodeType="withEffect">
                                  <p:stCondLst>
                                    <p:cond delay="600"/>
                                  </p:stCondLst>
                                  <p:childTnLst>
                                    <p:set>
                                      <p:cBhvr>
                                        <p:cTn id="39" dur="1" fill="hold">
                                          <p:stCondLst>
                                            <p:cond delay="0"/>
                                          </p:stCondLst>
                                        </p:cTn>
                                        <p:tgtEl>
                                          <p:spTgt spid="37"/>
                                        </p:tgtEl>
                                        <p:attrNameLst>
                                          <p:attrName>style.visibility</p:attrName>
                                        </p:attrNameLst>
                                      </p:cBhvr>
                                      <p:to>
                                        <p:strVal val="visible"/>
                                      </p:to>
                                    </p:set>
                                    <p:animEffect transition="in" filter="fade">
                                      <p:cBhvr>
                                        <p:cTn id="40" dur="300"/>
                                        <p:tgtEl>
                                          <p:spTgt spid="37"/>
                                        </p:tgtEl>
                                      </p:cBhvr>
                                    </p:animEffect>
                                  </p:childTnLst>
                                </p:cTn>
                              </p:par>
                              <p:par>
                                <p:cTn id="41" presetID="22" presetClass="entr" presetSubtype="4" fill="hold" grpId="0" nodeType="withEffect">
                                  <p:stCondLst>
                                    <p:cond delay="400"/>
                                  </p:stCondLst>
                                  <p:childTnLst>
                                    <p:set>
                                      <p:cBhvr>
                                        <p:cTn id="42" dur="1" fill="hold">
                                          <p:stCondLst>
                                            <p:cond delay="0"/>
                                          </p:stCondLst>
                                        </p:cTn>
                                        <p:tgtEl>
                                          <p:spTgt spid="13"/>
                                        </p:tgtEl>
                                        <p:attrNameLst>
                                          <p:attrName>style.visibility</p:attrName>
                                        </p:attrNameLst>
                                      </p:cBhvr>
                                      <p:to>
                                        <p:strVal val="visible"/>
                                      </p:to>
                                    </p:set>
                                    <p:animEffect transition="in" filter="wipe(down)">
                                      <p:cBhvr>
                                        <p:cTn id="43" dur="300"/>
                                        <p:tgtEl>
                                          <p:spTgt spid="13"/>
                                        </p:tgtEl>
                                      </p:cBhvr>
                                    </p:animEffect>
                                  </p:childTnLst>
                                </p:cTn>
                              </p:par>
                              <p:par>
                                <p:cTn id="44" presetID="22" presetClass="entr" presetSubtype="4" fill="hold" grpId="0" nodeType="withEffect">
                                  <p:stCondLst>
                                    <p:cond delay="500"/>
                                  </p:stCondLst>
                                  <p:childTnLst>
                                    <p:set>
                                      <p:cBhvr>
                                        <p:cTn id="45" dur="1" fill="hold">
                                          <p:stCondLst>
                                            <p:cond delay="0"/>
                                          </p:stCondLst>
                                        </p:cTn>
                                        <p:tgtEl>
                                          <p:spTgt spid="21"/>
                                        </p:tgtEl>
                                        <p:attrNameLst>
                                          <p:attrName>style.visibility</p:attrName>
                                        </p:attrNameLst>
                                      </p:cBhvr>
                                      <p:to>
                                        <p:strVal val="visible"/>
                                      </p:to>
                                    </p:set>
                                    <p:animEffect transition="in" filter="wipe(down)">
                                      <p:cBhvr>
                                        <p:cTn id="46" dur="300"/>
                                        <p:tgtEl>
                                          <p:spTgt spid="21"/>
                                        </p:tgtEl>
                                      </p:cBhvr>
                                    </p:animEffect>
                                  </p:childTnLst>
                                </p:cTn>
                              </p:par>
                              <p:par>
                                <p:cTn id="47" presetID="22" presetClass="entr" presetSubtype="4" fill="hold" grpId="0" nodeType="withEffect">
                                  <p:stCondLst>
                                    <p:cond delay="600"/>
                                  </p:stCondLst>
                                  <p:childTnLst>
                                    <p:set>
                                      <p:cBhvr>
                                        <p:cTn id="48" dur="1" fill="hold">
                                          <p:stCondLst>
                                            <p:cond delay="0"/>
                                          </p:stCondLst>
                                        </p:cTn>
                                        <p:tgtEl>
                                          <p:spTgt spid="9"/>
                                        </p:tgtEl>
                                        <p:attrNameLst>
                                          <p:attrName>style.visibility</p:attrName>
                                        </p:attrNameLst>
                                      </p:cBhvr>
                                      <p:to>
                                        <p:strVal val="visible"/>
                                      </p:to>
                                    </p:set>
                                    <p:animEffect transition="in" filter="wipe(down)">
                                      <p:cBhvr>
                                        <p:cTn id="49" dur="300"/>
                                        <p:tgtEl>
                                          <p:spTgt spid="9"/>
                                        </p:tgtEl>
                                      </p:cBhvr>
                                    </p:animEffect>
                                  </p:childTnLst>
                                </p:cTn>
                              </p:par>
                              <p:par>
                                <p:cTn id="50" presetID="10" presetClass="entr" presetSubtype="0" fill="hold" grpId="0" nodeType="withEffect">
                                  <p:stCondLst>
                                    <p:cond delay="800"/>
                                  </p:stCondLst>
                                  <p:childTnLst>
                                    <p:set>
                                      <p:cBhvr>
                                        <p:cTn id="51" dur="1" fill="hold">
                                          <p:stCondLst>
                                            <p:cond delay="0"/>
                                          </p:stCondLst>
                                        </p:cTn>
                                        <p:tgtEl>
                                          <p:spTgt spid="22"/>
                                        </p:tgtEl>
                                        <p:attrNameLst>
                                          <p:attrName>style.visibility</p:attrName>
                                        </p:attrNameLst>
                                      </p:cBhvr>
                                      <p:to>
                                        <p:strVal val="visible"/>
                                      </p:to>
                                    </p:set>
                                    <p:animEffect transition="in" filter="fade">
                                      <p:cBhvr>
                                        <p:cTn id="52" dur="300"/>
                                        <p:tgtEl>
                                          <p:spTgt spid="22"/>
                                        </p:tgtEl>
                                      </p:cBhvr>
                                    </p:animEffect>
                                  </p:childTnLst>
                                </p:cTn>
                              </p:par>
                              <p:par>
                                <p:cTn id="53" presetID="10" presetClass="entr" presetSubtype="0" fill="hold" nodeType="withEffect">
                                  <p:stCondLst>
                                    <p:cond delay="800"/>
                                  </p:stCondLst>
                                  <p:childTnLst>
                                    <p:set>
                                      <p:cBhvr>
                                        <p:cTn id="54" dur="1" fill="hold">
                                          <p:stCondLst>
                                            <p:cond delay="0"/>
                                          </p:stCondLst>
                                        </p:cTn>
                                        <p:tgtEl>
                                          <p:spTgt spid="31"/>
                                        </p:tgtEl>
                                        <p:attrNameLst>
                                          <p:attrName>style.visibility</p:attrName>
                                        </p:attrNameLst>
                                      </p:cBhvr>
                                      <p:to>
                                        <p:strVal val="visible"/>
                                      </p:to>
                                    </p:set>
                                    <p:animEffect transition="in" filter="fade">
                                      <p:cBhvr>
                                        <p:cTn id="55" dur="300"/>
                                        <p:tgtEl>
                                          <p:spTgt spid="31"/>
                                        </p:tgtEl>
                                      </p:cBhvr>
                                    </p:animEffect>
                                  </p:childTnLst>
                                </p:cTn>
                              </p:par>
                              <p:par>
                                <p:cTn id="56" presetID="10" presetClass="entr" presetSubtype="0" fill="hold" grpId="0" nodeType="withEffect">
                                  <p:stCondLst>
                                    <p:cond delay="800"/>
                                  </p:stCondLst>
                                  <p:childTnLst>
                                    <p:set>
                                      <p:cBhvr>
                                        <p:cTn id="57" dur="1" fill="hold">
                                          <p:stCondLst>
                                            <p:cond delay="0"/>
                                          </p:stCondLst>
                                        </p:cTn>
                                        <p:tgtEl>
                                          <p:spTgt spid="38"/>
                                        </p:tgtEl>
                                        <p:attrNameLst>
                                          <p:attrName>style.visibility</p:attrName>
                                        </p:attrNameLst>
                                      </p:cBhvr>
                                      <p:to>
                                        <p:strVal val="visible"/>
                                      </p:to>
                                    </p:set>
                                    <p:animEffect transition="in" filter="fade">
                                      <p:cBhvr>
                                        <p:cTn id="58" dur="300"/>
                                        <p:tgtEl>
                                          <p:spTgt spid="38"/>
                                        </p:tgtEl>
                                      </p:cBhvr>
                                    </p:animEffect>
                                  </p:childTnLst>
                                </p:cTn>
                              </p:par>
                              <p:par>
                                <p:cTn id="59" presetID="22" presetClass="entr" presetSubtype="4" fill="hold" grpId="0" nodeType="withEffect">
                                  <p:stCondLst>
                                    <p:cond delay="600"/>
                                  </p:stCondLst>
                                  <p:childTnLst>
                                    <p:set>
                                      <p:cBhvr>
                                        <p:cTn id="60" dur="1" fill="hold">
                                          <p:stCondLst>
                                            <p:cond delay="0"/>
                                          </p:stCondLst>
                                        </p:cTn>
                                        <p:tgtEl>
                                          <p:spTgt spid="14"/>
                                        </p:tgtEl>
                                        <p:attrNameLst>
                                          <p:attrName>style.visibility</p:attrName>
                                        </p:attrNameLst>
                                      </p:cBhvr>
                                      <p:to>
                                        <p:strVal val="visible"/>
                                      </p:to>
                                    </p:set>
                                    <p:animEffect transition="in" filter="wipe(down)">
                                      <p:cBhvr>
                                        <p:cTn id="61" dur="300"/>
                                        <p:tgtEl>
                                          <p:spTgt spid="14"/>
                                        </p:tgtEl>
                                      </p:cBhvr>
                                    </p:animEffect>
                                  </p:childTnLst>
                                </p:cTn>
                              </p:par>
                              <p:par>
                                <p:cTn id="62" presetID="22" presetClass="entr" presetSubtype="4" fill="hold" grpId="0" nodeType="withEffect">
                                  <p:stCondLst>
                                    <p:cond delay="700"/>
                                  </p:stCondLst>
                                  <p:childTnLst>
                                    <p:set>
                                      <p:cBhvr>
                                        <p:cTn id="63" dur="1" fill="hold">
                                          <p:stCondLst>
                                            <p:cond delay="0"/>
                                          </p:stCondLst>
                                        </p:cTn>
                                        <p:tgtEl>
                                          <p:spTgt spid="20"/>
                                        </p:tgtEl>
                                        <p:attrNameLst>
                                          <p:attrName>style.visibility</p:attrName>
                                        </p:attrNameLst>
                                      </p:cBhvr>
                                      <p:to>
                                        <p:strVal val="visible"/>
                                      </p:to>
                                    </p:set>
                                    <p:animEffect transition="in" filter="wipe(down)">
                                      <p:cBhvr>
                                        <p:cTn id="64" dur="200"/>
                                        <p:tgtEl>
                                          <p:spTgt spid="20"/>
                                        </p:tgtEl>
                                      </p:cBhvr>
                                    </p:animEffect>
                                  </p:childTnLst>
                                </p:cTn>
                              </p:par>
                              <p:par>
                                <p:cTn id="65" presetID="22" presetClass="entr" presetSubtype="4" fill="hold" grpId="0" nodeType="withEffect">
                                  <p:stCondLst>
                                    <p:cond delay="800"/>
                                  </p:stCondLst>
                                  <p:childTnLst>
                                    <p:set>
                                      <p:cBhvr>
                                        <p:cTn id="66" dur="1" fill="hold">
                                          <p:stCondLst>
                                            <p:cond delay="0"/>
                                          </p:stCondLst>
                                        </p:cTn>
                                        <p:tgtEl>
                                          <p:spTgt spid="6"/>
                                        </p:tgtEl>
                                        <p:attrNameLst>
                                          <p:attrName>style.visibility</p:attrName>
                                        </p:attrNameLst>
                                      </p:cBhvr>
                                      <p:to>
                                        <p:strVal val="visible"/>
                                      </p:to>
                                    </p:set>
                                    <p:animEffect transition="in" filter="wipe(down)">
                                      <p:cBhvr>
                                        <p:cTn id="67" dur="300"/>
                                        <p:tgtEl>
                                          <p:spTgt spid="6"/>
                                        </p:tgtEl>
                                      </p:cBhvr>
                                    </p:animEffect>
                                  </p:childTnLst>
                                </p:cTn>
                              </p:par>
                              <p:par>
                                <p:cTn id="68" presetID="10" presetClass="entr" presetSubtype="0" fill="hold" grpId="0" nodeType="withEffect">
                                  <p:stCondLst>
                                    <p:cond delay="1000"/>
                                  </p:stCondLst>
                                  <p:childTnLst>
                                    <p:set>
                                      <p:cBhvr>
                                        <p:cTn id="69" dur="1" fill="hold">
                                          <p:stCondLst>
                                            <p:cond delay="0"/>
                                          </p:stCondLst>
                                        </p:cTn>
                                        <p:tgtEl>
                                          <p:spTgt spid="27"/>
                                        </p:tgtEl>
                                        <p:attrNameLst>
                                          <p:attrName>style.visibility</p:attrName>
                                        </p:attrNameLst>
                                      </p:cBhvr>
                                      <p:to>
                                        <p:strVal val="visible"/>
                                      </p:to>
                                    </p:set>
                                    <p:animEffect transition="in" filter="fade">
                                      <p:cBhvr>
                                        <p:cTn id="70" dur="300"/>
                                        <p:tgtEl>
                                          <p:spTgt spid="27"/>
                                        </p:tgtEl>
                                      </p:cBhvr>
                                    </p:animEffect>
                                  </p:childTnLst>
                                </p:cTn>
                              </p:par>
                              <p:par>
                                <p:cTn id="71" presetID="22" presetClass="entr" presetSubtype="4" fill="hold" grpId="0" nodeType="withEffect">
                                  <p:stCondLst>
                                    <p:cond delay="800"/>
                                  </p:stCondLst>
                                  <p:childTnLst>
                                    <p:set>
                                      <p:cBhvr>
                                        <p:cTn id="72" dur="1" fill="hold">
                                          <p:stCondLst>
                                            <p:cond delay="0"/>
                                          </p:stCondLst>
                                        </p:cTn>
                                        <p:tgtEl>
                                          <p:spTgt spid="16"/>
                                        </p:tgtEl>
                                        <p:attrNameLst>
                                          <p:attrName>style.visibility</p:attrName>
                                        </p:attrNameLst>
                                      </p:cBhvr>
                                      <p:to>
                                        <p:strVal val="visible"/>
                                      </p:to>
                                    </p:set>
                                    <p:animEffect transition="in" filter="wipe(down)">
                                      <p:cBhvr>
                                        <p:cTn id="73" dur="300"/>
                                        <p:tgtEl>
                                          <p:spTgt spid="16"/>
                                        </p:tgtEl>
                                      </p:cBhvr>
                                    </p:animEffect>
                                  </p:childTnLst>
                                </p:cTn>
                              </p:par>
                              <p:par>
                                <p:cTn id="74" presetID="22" presetClass="entr" presetSubtype="4" fill="hold" grpId="0" nodeType="withEffect">
                                  <p:stCondLst>
                                    <p:cond delay="900"/>
                                  </p:stCondLst>
                                  <p:childTnLst>
                                    <p:set>
                                      <p:cBhvr>
                                        <p:cTn id="75" dur="1" fill="hold">
                                          <p:stCondLst>
                                            <p:cond delay="0"/>
                                          </p:stCondLst>
                                        </p:cTn>
                                        <p:tgtEl>
                                          <p:spTgt spid="19"/>
                                        </p:tgtEl>
                                        <p:attrNameLst>
                                          <p:attrName>style.visibility</p:attrName>
                                        </p:attrNameLst>
                                      </p:cBhvr>
                                      <p:to>
                                        <p:strVal val="visible"/>
                                      </p:to>
                                    </p:set>
                                    <p:animEffect transition="in" filter="wipe(down)">
                                      <p:cBhvr>
                                        <p:cTn id="76" dur="200"/>
                                        <p:tgtEl>
                                          <p:spTgt spid="19"/>
                                        </p:tgtEl>
                                      </p:cBhvr>
                                    </p:animEffect>
                                  </p:childTnLst>
                                </p:cTn>
                              </p:par>
                              <p:par>
                                <p:cTn id="77" presetID="22" presetClass="entr" presetSubtype="4" fill="hold" grpId="0" nodeType="withEffect">
                                  <p:stCondLst>
                                    <p:cond delay="1000"/>
                                  </p:stCondLst>
                                  <p:childTnLst>
                                    <p:set>
                                      <p:cBhvr>
                                        <p:cTn id="78" dur="1" fill="hold">
                                          <p:stCondLst>
                                            <p:cond delay="0"/>
                                          </p:stCondLst>
                                        </p:cTn>
                                        <p:tgtEl>
                                          <p:spTgt spid="8"/>
                                        </p:tgtEl>
                                        <p:attrNameLst>
                                          <p:attrName>style.visibility</p:attrName>
                                        </p:attrNameLst>
                                      </p:cBhvr>
                                      <p:to>
                                        <p:strVal val="visible"/>
                                      </p:to>
                                    </p:set>
                                    <p:animEffect transition="in" filter="wipe(down)">
                                      <p:cBhvr>
                                        <p:cTn id="79" dur="300"/>
                                        <p:tgtEl>
                                          <p:spTgt spid="8"/>
                                        </p:tgtEl>
                                      </p:cBhvr>
                                    </p:animEffect>
                                  </p:childTnLst>
                                </p:cTn>
                              </p:par>
                              <p:par>
                                <p:cTn id="80" presetID="10" presetClass="entr" presetSubtype="0" fill="hold" grpId="0" nodeType="withEffect">
                                  <p:stCondLst>
                                    <p:cond delay="1200"/>
                                  </p:stCondLst>
                                  <p:childTnLst>
                                    <p:set>
                                      <p:cBhvr>
                                        <p:cTn id="81" dur="1" fill="hold">
                                          <p:stCondLst>
                                            <p:cond delay="0"/>
                                          </p:stCondLst>
                                        </p:cTn>
                                        <p:tgtEl>
                                          <p:spTgt spid="28"/>
                                        </p:tgtEl>
                                        <p:attrNameLst>
                                          <p:attrName>style.visibility</p:attrName>
                                        </p:attrNameLst>
                                      </p:cBhvr>
                                      <p:to>
                                        <p:strVal val="visible"/>
                                      </p:to>
                                    </p:set>
                                    <p:animEffect transition="in" filter="fade">
                                      <p:cBhvr>
                                        <p:cTn id="82" dur="300"/>
                                        <p:tgtEl>
                                          <p:spTgt spid="28"/>
                                        </p:tgtEl>
                                      </p:cBhvr>
                                    </p:animEffect>
                                  </p:childTnLst>
                                </p:cTn>
                              </p:par>
                              <p:par>
                                <p:cTn id="83" presetID="10" presetClass="entr" presetSubtype="0" fill="hold" grpId="0" nodeType="withEffect">
                                  <p:stCondLst>
                                    <p:cond delay="1200"/>
                                  </p:stCondLst>
                                  <p:childTnLst>
                                    <p:set>
                                      <p:cBhvr>
                                        <p:cTn id="84" dur="1" fill="hold">
                                          <p:stCondLst>
                                            <p:cond delay="0"/>
                                          </p:stCondLst>
                                        </p:cTn>
                                        <p:tgtEl>
                                          <p:spTgt spid="35"/>
                                        </p:tgtEl>
                                        <p:attrNameLst>
                                          <p:attrName>style.visibility</p:attrName>
                                        </p:attrNameLst>
                                      </p:cBhvr>
                                      <p:to>
                                        <p:strVal val="visible"/>
                                      </p:to>
                                    </p:set>
                                    <p:animEffect transition="in" filter="fade">
                                      <p:cBhvr>
                                        <p:cTn id="85" dur="300"/>
                                        <p:tgtEl>
                                          <p:spTgt spid="35"/>
                                        </p:tgtEl>
                                      </p:cBhvr>
                                    </p:animEffect>
                                  </p:childTnLst>
                                </p:cTn>
                              </p:par>
                              <p:par>
                                <p:cTn id="86" presetID="22" presetClass="entr" presetSubtype="4" fill="hold" grpId="0" nodeType="withEffect">
                                  <p:stCondLst>
                                    <p:cond delay="800"/>
                                  </p:stCondLst>
                                  <p:childTnLst>
                                    <p:set>
                                      <p:cBhvr>
                                        <p:cTn id="87" dur="1" fill="hold">
                                          <p:stCondLst>
                                            <p:cond delay="0"/>
                                          </p:stCondLst>
                                        </p:cTn>
                                        <p:tgtEl>
                                          <p:spTgt spid="45"/>
                                        </p:tgtEl>
                                        <p:attrNameLst>
                                          <p:attrName>style.visibility</p:attrName>
                                        </p:attrNameLst>
                                      </p:cBhvr>
                                      <p:to>
                                        <p:strVal val="visible"/>
                                      </p:to>
                                    </p:set>
                                    <p:animEffect transition="in" filter="wipe(down)">
                                      <p:cBhvr>
                                        <p:cTn id="88" dur="300"/>
                                        <p:tgtEl>
                                          <p:spTgt spid="45"/>
                                        </p:tgtEl>
                                      </p:cBhvr>
                                    </p:animEffect>
                                  </p:childTnLst>
                                </p:cTn>
                              </p:par>
                              <p:par>
                                <p:cTn id="89" presetID="22" presetClass="entr" presetSubtype="4" fill="hold" grpId="0" nodeType="withEffect">
                                  <p:stCondLst>
                                    <p:cond delay="900"/>
                                  </p:stCondLst>
                                  <p:childTnLst>
                                    <p:set>
                                      <p:cBhvr>
                                        <p:cTn id="90" dur="1" fill="hold">
                                          <p:stCondLst>
                                            <p:cond delay="0"/>
                                          </p:stCondLst>
                                        </p:cTn>
                                        <p:tgtEl>
                                          <p:spTgt spid="46"/>
                                        </p:tgtEl>
                                        <p:attrNameLst>
                                          <p:attrName>style.visibility</p:attrName>
                                        </p:attrNameLst>
                                      </p:cBhvr>
                                      <p:to>
                                        <p:strVal val="visible"/>
                                      </p:to>
                                    </p:set>
                                    <p:animEffect transition="in" filter="wipe(down)">
                                      <p:cBhvr>
                                        <p:cTn id="91" dur="200"/>
                                        <p:tgtEl>
                                          <p:spTgt spid="46"/>
                                        </p:tgtEl>
                                      </p:cBhvr>
                                    </p:animEffect>
                                  </p:childTnLst>
                                </p:cTn>
                              </p:par>
                              <p:par>
                                <p:cTn id="92" presetID="22" presetClass="entr" presetSubtype="4" fill="hold" grpId="0" nodeType="withEffect">
                                  <p:stCondLst>
                                    <p:cond delay="1000"/>
                                  </p:stCondLst>
                                  <p:childTnLst>
                                    <p:set>
                                      <p:cBhvr>
                                        <p:cTn id="93" dur="1" fill="hold">
                                          <p:stCondLst>
                                            <p:cond delay="0"/>
                                          </p:stCondLst>
                                        </p:cTn>
                                        <p:tgtEl>
                                          <p:spTgt spid="48"/>
                                        </p:tgtEl>
                                        <p:attrNameLst>
                                          <p:attrName>style.visibility</p:attrName>
                                        </p:attrNameLst>
                                      </p:cBhvr>
                                      <p:to>
                                        <p:strVal val="visible"/>
                                      </p:to>
                                    </p:set>
                                    <p:animEffect transition="in" filter="wipe(down)">
                                      <p:cBhvr>
                                        <p:cTn id="94" dur="300"/>
                                        <p:tgtEl>
                                          <p:spTgt spid="48"/>
                                        </p:tgtEl>
                                      </p:cBhvr>
                                    </p:animEffect>
                                  </p:childTnLst>
                                </p:cTn>
                              </p:par>
                              <p:par>
                                <p:cTn id="95" presetID="10" presetClass="entr" presetSubtype="0" fill="hold" grpId="0" nodeType="withEffect">
                                  <p:stCondLst>
                                    <p:cond delay="1000"/>
                                  </p:stCondLst>
                                  <p:childTnLst>
                                    <p:set>
                                      <p:cBhvr>
                                        <p:cTn id="96" dur="1" fill="hold">
                                          <p:stCondLst>
                                            <p:cond delay="0"/>
                                          </p:stCondLst>
                                        </p:cTn>
                                        <p:tgtEl>
                                          <p:spTgt spid="50"/>
                                        </p:tgtEl>
                                        <p:attrNameLst>
                                          <p:attrName>style.visibility</p:attrName>
                                        </p:attrNameLst>
                                      </p:cBhvr>
                                      <p:to>
                                        <p:strVal val="visible"/>
                                      </p:to>
                                    </p:set>
                                    <p:animEffect transition="in" filter="fade">
                                      <p:cBhvr>
                                        <p:cTn id="97" dur="300"/>
                                        <p:tgtEl>
                                          <p:spTgt spid="50"/>
                                        </p:tgtEl>
                                      </p:cBhvr>
                                    </p:animEffect>
                                  </p:childTnLst>
                                </p:cTn>
                              </p:par>
                              <p:par>
                                <p:cTn id="98" presetID="10" presetClass="entr" presetSubtype="0" fill="hold" grpId="0" nodeType="withEffect">
                                  <p:stCondLst>
                                    <p:cond delay="1200"/>
                                  </p:stCondLst>
                                  <p:childTnLst>
                                    <p:set>
                                      <p:cBhvr>
                                        <p:cTn id="99" dur="1" fill="hold">
                                          <p:stCondLst>
                                            <p:cond delay="0"/>
                                          </p:stCondLst>
                                        </p:cTn>
                                        <p:tgtEl>
                                          <p:spTgt spid="51"/>
                                        </p:tgtEl>
                                        <p:attrNameLst>
                                          <p:attrName>style.visibility</p:attrName>
                                        </p:attrNameLst>
                                      </p:cBhvr>
                                      <p:to>
                                        <p:strVal val="visible"/>
                                      </p:to>
                                    </p:set>
                                    <p:animEffect transition="in" filter="fade">
                                      <p:cBhvr>
                                        <p:cTn id="100" dur="3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20" grpId="0" animBg="1"/>
      <p:bldP spid="21" grpId="0" animBg="1"/>
      <p:bldP spid="22" grpId="0" animBg="1"/>
      <p:bldP spid="24" grpId="0" animBg="1"/>
      <p:bldP spid="25" grpId="0" animBg="1"/>
      <p:bldP spid="27" grpId="0" animBg="1"/>
      <p:bldP spid="28" grpId="0" animBg="1"/>
      <p:bldP spid="35" grpId="0"/>
      <p:bldP spid="36" grpId="0"/>
      <p:bldP spid="37" grpId="0"/>
      <p:bldP spid="38" grpId="0"/>
      <p:bldP spid="6" grpId="0" animBg="1"/>
      <p:bldP spid="45" grpId="0" animBg="1"/>
      <p:bldP spid="46" grpId="0" animBg="1"/>
      <p:bldP spid="48" grpId="0" animBg="1"/>
      <p:bldP spid="19" grpId="0" animBg="1"/>
      <p:bldP spid="50" grpId="0" animBg="1"/>
      <p:bldP spid="8" grpId="0" animBg="1"/>
      <p:bldP spid="5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C19B0B0C-5E37-A542-B809-6BB319648EF9}" type="slidenum">
              <a:rPr lang="fr-FR" smtClean="0"/>
              <a:pPr/>
              <a:t>30</a:t>
            </a:fld>
            <a:endParaRPr lang="fr-FR" dirty="0"/>
          </a:p>
        </p:txBody>
      </p:sp>
      <p:sp>
        <p:nvSpPr>
          <p:cNvPr id="3" name="Espace réservé du pied de page 2">
            <a:extLst>
              <a:ext uri="{FF2B5EF4-FFF2-40B4-BE49-F238E27FC236}">
                <a16:creationId xmlns:a16="http://schemas.microsoft.com/office/drawing/2014/main" id="{754A72AE-3AE8-4B69-8DEB-1B641D860AEC}"/>
              </a:ext>
            </a:extLst>
          </p:cNvPr>
          <p:cNvSpPr>
            <a:spLocks noGrp="1"/>
          </p:cNvSpPr>
          <p:nvPr>
            <p:ph type="ftr" sz="quarter" idx="11"/>
          </p:nvPr>
        </p:nvSpPr>
        <p:spPr>
          <a:xfrm>
            <a:off x="3497655" y="6351336"/>
            <a:ext cx="5196689" cy="365125"/>
          </a:xfrm>
        </p:spPr>
        <p:txBody>
          <a:bodyPr/>
          <a:lstStyle/>
          <a:p>
            <a:pPr>
              <a:defRPr/>
            </a:pPr>
            <a:r>
              <a:rPr lang="fr-FR" dirty="0">
                <a:solidFill>
                  <a:prstClr val="white">
                    <a:lumMod val="75000"/>
                  </a:prstClr>
                </a:solidFill>
              </a:rPr>
              <a:t>Portail SI-Samu - Gestion des patients - Présentation détaillée des fonctionnalités</a:t>
            </a:r>
          </a:p>
        </p:txBody>
      </p:sp>
      <p:sp>
        <p:nvSpPr>
          <p:cNvPr id="12" name="Titre 1">
            <a:extLst>
              <a:ext uri="{FF2B5EF4-FFF2-40B4-BE49-F238E27FC236}">
                <a16:creationId xmlns:a16="http://schemas.microsoft.com/office/drawing/2014/main" id="{F20C73E5-0D5F-465D-B1B2-19B56F53A9EE}"/>
              </a:ext>
            </a:extLst>
          </p:cNvPr>
          <p:cNvSpPr txBox="1">
            <a:spLocks/>
          </p:cNvSpPr>
          <p:nvPr/>
        </p:nvSpPr>
        <p:spPr>
          <a:xfrm>
            <a:off x="2514752" y="-14040"/>
            <a:ext cx="8918229" cy="103045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lang="fr-FR" sz="4400" b="1" kern="1200" dirty="0">
                <a:solidFill>
                  <a:schemeClr val="tx2"/>
                </a:solidFill>
                <a:latin typeface="Ample" charset="0"/>
                <a:ea typeface="Ample" charset="0"/>
                <a:cs typeface="Ample" charset="0"/>
              </a:defRPr>
            </a:lvl1pPr>
          </a:lstStyle>
          <a:p>
            <a:r>
              <a:rPr lang="fr-FR" sz="3600" dirty="0">
                <a:solidFill>
                  <a:srgbClr val="36576C"/>
                </a:solidFill>
                <a:latin typeface="Ample"/>
                <a:cs typeface="Arial" panose="020B0604020202020204" pitchFamily="34" charset="0"/>
              </a:rPr>
              <a:t>Matrice des droits et des habilitations </a:t>
            </a:r>
            <a:endParaRPr lang="fr-FR" sz="3200" b="0" dirty="0">
              <a:solidFill>
                <a:srgbClr val="639FCC"/>
              </a:solidFill>
              <a:latin typeface="Ample"/>
              <a:cs typeface="Arial" charset="0"/>
            </a:endParaRPr>
          </a:p>
        </p:txBody>
      </p:sp>
      <p:sp>
        <p:nvSpPr>
          <p:cNvPr id="6" name="Rectangle 5">
            <a:extLst>
              <a:ext uri="{FF2B5EF4-FFF2-40B4-BE49-F238E27FC236}">
                <a16:creationId xmlns:a16="http://schemas.microsoft.com/office/drawing/2014/main" id="{701AA775-92B7-413C-A34A-E0ADF5C4BE71}"/>
              </a:ext>
            </a:extLst>
          </p:cNvPr>
          <p:cNvSpPr/>
          <p:nvPr/>
        </p:nvSpPr>
        <p:spPr>
          <a:xfrm>
            <a:off x="9877329" y="982943"/>
            <a:ext cx="2082708" cy="2239074"/>
          </a:xfrm>
          <a:prstGeom prst="rect">
            <a:avLst/>
          </a:prstGeom>
          <a:solidFill>
            <a:schemeClr val="accent4">
              <a:lumMod val="20000"/>
              <a:lumOff val="80000"/>
            </a:schemeClr>
          </a:solidFill>
          <a:effectLst>
            <a:outerShdw blurRad="50800" dist="38100" dir="2700000" algn="tl" rotWithShape="0">
              <a:prstClr val="black">
                <a:alpha val="40000"/>
              </a:prstClr>
            </a:outerShdw>
          </a:effectLst>
        </p:spPr>
        <p:txBody>
          <a:bodyPr wrap="square" lIns="91440" tIns="45720" rIns="91440" bIns="45720" anchor="t">
            <a:spAutoFit/>
          </a:bodyPr>
          <a:lstStyle/>
          <a:p>
            <a:pPr lvl="0" algn="ctr">
              <a:spcAft>
                <a:spcPts val="300"/>
              </a:spcAft>
              <a:defRPr/>
            </a:pPr>
            <a:r>
              <a:rPr lang="fr-FR" sz="1200" b="1" dirty="0">
                <a:solidFill>
                  <a:srgbClr val="1269B0">
                    <a:lumMod val="50000"/>
                  </a:srgbClr>
                </a:solidFill>
                <a:latin typeface="Calibri Light" panose="020F0302020204030204" pitchFamily="34" charset="0"/>
                <a:cs typeface="Calibri Light" panose="020F0302020204030204" pitchFamily="34" charset="0"/>
              </a:rPr>
              <a:t>EVT-1</a:t>
            </a:r>
          </a:p>
          <a:p>
            <a:pPr algn="ctr">
              <a:spcAft>
                <a:spcPts val="300"/>
              </a:spcAft>
              <a:defRPr/>
            </a:pPr>
            <a:r>
              <a:rPr lang="fr-FR" sz="1200" dirty="0">
                <a:solidFill>
                  <a:srgbClr val="1269B0">
                    <a:lumMod val="50000"/>
                  </a:srgbClr>
                </a:solidFill>
                <a:latin typeface="Calibri Light" panose="020F0302020204030204" pitchFamily="34" charset="0"/>
                <a:cs typeface="Calibri Light" panose="020F0302020204030204" pitchFamily="34" charset="0"/>
              </a:rPr>
              <a:t>Habilitation qui permet d’accéder à un événement en mode lecture</a:t>
            </a:r>
          </a:p>
          <a:p>
            <a:pPr lvl="0" algn="ctr">
              <a:spcAft>
                <a:spcPts val="300"/>
              </a:spcAft>
              <a:defRPr/>
            </a:pPr>
            <a:r>
              <a:rPr lang="fr-FR" sz="1200" b="1" dirty="0">
                <a:solidFill>
                  <a:srgbClr val="1269B0">
                    <a:lumMod val="50000"/>
                  </a:srgbClr>
                </a:solidFill>
                <a:latin typeface="Calibri Light" panose="020F0302020204030204" pitchFamily="34" charset="0"/>
                <a:cs typeface="Calibri Light" panose="020F0302020204030204" pitchFamily="34" charset="0"/>
              </a:rPr>
              <a:t>EVT-2</a:t>
            </a:r>
          </a:p>
          <a:p>
            <a:pPr lvl="0" algn="just">
              <a:spcAft>
                <a:spcPts val="300"/>
              </a:spcAft>
              <a:defRPr/>
            </a:pPr>
            <a:r>
              <a:rPr lang="fr-FR" sz="1200" b="1" dirty="0">
                <a:solidFill>
                  <a:srgbClr val="1269B0">
                    <a:lumMod val="50000"/>
                  </a:srgbClr>
                </a:solidFill>
                <a:latin typeface="Calibri Light" panose="020F0302020204030204" pitchFamily="34" charset="0"/>
                <a:cs typeface="Calibri Light" panose="020F0302020204030204" pitchFamily="34" charset="0"/>
              </a:rPr>
              <a:t>Habilitation qui permet de : </a:t>
            </a:r>
            <a:r>
              <a:rPr lang="fr-FR" sz="1200" dirty="0">
                <a:solidFill>
                  <a:srgbClr val="1269B0">
                    <a:lumMod val="50000"/>
                  </a:srgbClr>
                </a:solidFill>
                <a:latin typeface="Calibri Light" panose="020F0302020204030204" pitchFamily="34" charset="0"/>
                <a:cs typeface="Calibri Light" panose="020F0302020204030204" pitchFamily="34" charset="0"/>
              </a:rPr>
              <a:t>créer, modifier, clôturer, rouvrir un événement ; publier, commenter, créer, modifier, supprimer les données en cas d’erreur de saisie</a:t>
            </a:r>
            <a:endParaRPr kumimoji="0" lang="fr-FR" sz="1200" b="0" u="none" strike="noStrike" kern="1200" cap="none" spc="0" normalizeH="0" baseline="0" noProof="0" dirty="0">
              <a:ln>
                <a:noFill/>
              </a:ln>
              <a:solidFill>
                <a:srgbClr val="1269B0">
                  <a:lumMod val="50000"/>
                </a:srgbClr>
              </a:solidFill>
              <a:effectLst/>
              <a:uLnTx/>
              <a:uFillTx/>
              <a:latin typeface="Calibri Light" panose="020F0302020204030204" pitchFamily="34" charset="0"/>
              <a:ea typeface="+mn-ea"/>
              <a:cs typeface="Calibri Light" panose="020F0302020204030204" pitchFamily="34" charset="0"/>
            </a:endParaRPr>
          </a:p>
        </p:txBody>
      </p:sp>
      <p:grpSp>
        <p:nvGrpSpPr>
          <p:cNvPr id="50" name="Groupe 49">
            <a:extLst>
              <a:ext uri="{FF2B5EF4-FFF2-40B4-BE49-F238E27FC236}">
                <a16:creationId xmlns:a16="http://schemas.microsoft.com/office/drawing/2014/main" id="{B93FA7BB-024B-407C-B656-3E2D7DF1D39F}"/>
              </a:ext>
            </a:extLst>
          </p:cNvPr>
          <p:cNvGrpSpPr/>
          <p:nvPr/>
        </p:nvGrpSpPr>
        <p:grpSpPr>
          <a:xfrm>
            <a:off x="9931650" y="4765335"/>
            <a:ext cx="1974067" cy="1498280"/>
            <a:chOff x="10076614" y="3995202"/>
            <a:chExt cx="1883425" cy="1606365"/>
          </a:xfrm>
        </p:grpSpPr>
        <p:sp>
          <p:nvSpPr>
            <p:cNvPr id="47" name="Rectangle 46">
              <a:extLst>
                <a:ext uri="{FF2B5EF4-FFF2-40B4-BE49-F238E27FC236}">
                  <a16:creationId xmlns:a16="http://schemas.microsoft.com/office/drawing/2014/main" id="{C959E1D7-347C-47F3-81C5-380858B8F8D8}"/>
                </a:ext>
              </a:extLst>
            </p:cNvPr>
            <p:cNvSpPr/>
            <p:nvPr/>
          </p:nvSpPr>
          <p:spPr>
            <a:xfrm>
              <a:off x="10076614" y="3995202"/>
              <a:ext cx="1883425" cy="1606365"/>
            </a:xfrm>
            <a:prstGeom prst="rect">
              <a:avLst/>
            </a:prstGeom>
            <a:ln w="38100">
              <a:solidFill>
                <a:schemeClr val="bg1">
                  <a:lumMod val="50000"/>
                </a:schemeClr>
              </a:solidFill>
              <a:prstDash val="lgDashDotDot"/>
            </a:ln>
          </p:spPr>
          <p:txBody>
            <a:bodyPr wrap="square" lIns="216000" tIns="144000" rIns="216000" bIns="144000">
              <a:spAutoFit/>
            </a:bodyPr>
            <a:lstStyle/>
            <a:p>
              <a:pPr algn="ctr">
                <a:lnSpc>
                  <a:spcPct val="107000"/>
                </a:lnSpc>
                <a:spcAft>
                  <a:spcPts val="800"/>
                </a:spcAft>
              </a:pPr>
              <a:r>
                <a:rPr lang="fr-FR" sz="1200" b="1" dirty="0">
                  <a:solidFill>
                    <a:srgbClr val="3D5A70"/>
                  </a:solidFill>
                  <a:cs typeface="Arial" panose="020B0604020202020204" pitchFamily="34" charset="0"/>
                </a:rPr>
                <a:t>LEGENDE</a:t>
              </a:r>
            </a:p>
            <a:p>
              <a:pPr>
                <a:lnSpc>
                  <a:spcPct val="107000"/>
                </a:lnSpc>
                <a:spcAft>
                  <a:spcPts val="800"/>
                </a:spcAft>
              </a:pPr>
              <a:r>
                <a:rPr lang="fr-FR" sz="1200" dirty="0">
                  <a:solidFill>
                    <a:srgbClr val="3D5A70"/>
                  </a:solidFill>
                  <a:cs typeface="Arial" panose="020B0604020202020204" pitchFamily="34" charset="0"/>
                </a:rPr>
                <a:t>Lecture + Ecriture</a:t>
              </a:r>
            </a:p>
            <a:p>
              <a:pPr>
                <a:lnSpc>
                  <a:spcPct val="107000"/>
                </a:lnSpc>
                <a:spcAft>
                  <a:spcPts val="800"/>
                </a:spcAft>
              </a:pPr>
              <a:r>
                <a:rPr lang="fr-FR" sz="1200" dirty="0">
                  <a:solidFill>
                    <a:srgbClr val="3D5A70"/>
                  </a:solidFill>
                  <a:cs typeface="Arial" panose="020B0604020202020204" pitchFamily="34" charset="0"/>
                </a:rPr>
                <a:t>Lecture uniquement  </a:t>
              </a:r>
              <a:r>
                <a:rPr lang="fr-FR" sz="2000" dirty="0">
                  <a:solidFill>
                    <a:schemeClr val="bg1"/>
                  </a:solidFill>
                  <a:cs typeface="Arial" panose="020B0604020202020204" pitchFamily="34" charset="0"/>
                </a:rPr>
                <a:t>S</a:t>
              </a:r>
              <a:endParaRPr lang="fr-FR" sz="1050" dirty="0">
                <a:solidFill>
                  <a:schemeClr val="bg1"/>
                </a:solidFill>
                <a:cs typeface="Arial" panose="020B0604020202020204" pitchFamily="34" charset="0"/>
              </a:endParaRPr>
            </a:p>
            <a:p>
              <a:pPr>
                <a:lnSpc>
                  <a:spcPct val="107000"/>
                </a:lnSpc>
                <a:spcAft>
                  <a:spcPts val="800"/>
                </a:spcAft>
              </a:pPr>
              <a:r>
                <a:rPr lang="fr-FR" sz="1200" dirty="0">
                  <a:solidFill>
                    <a:srgbClr val="3D5A70"/>
                  </a:solidFill>
                  <a:cs typeface="Arial" panose="020B0604020202020204" pitchFamily="34" charset="0"/>
                </a:rPr>
                <a:t>Ni lecture ni écriture   </a:t>
              </a:r>
              <a:r>
                <a:rPr lang="fr-FR" b="1" dirty="0">
                  <a:solidFill>
                    <a:schemeClr val="accent5"/>
                  </a:solidFill>
                  <a:cs typeface="Arial" panose="020B0604020202020204" pitchFamily="34" charset="0"/>
                </a:rPr>
                <a:t>X</a:t>
              </a:r>
              <a:r>
                <a:rPr lang="fr-FR" sz="1200" dirty="0">
                  <a:solidFill>
                    <a:srgbClr val="3D5A70"/>
                  </a:solidFill>
                  <a:cs typeface="Arial" panose="020B0604020202020204" pitchFamily="34" charset="0"/>
                </a:rPr>
                <a:t> </a:t>
              </a:r>
              <a:endParaRPr lang="fr-FR" sz="1050" dirty="0">
                <a:solidFill>
                  <a:srgbClr val="3D5A70"/>
                </a:solidFill>
                <a:cs typeface="Arial" panose="020B0604020202020204" pitchFamily="34" charset="0"/>
              </a:endParaRPr>
            </a:p>
          </p:txBody>
        </p:sp>
        <p:pic>
          <p:nvPicPr>
            <p:cNvPr id="48" name="Graphique 47">
              <a:extLst>
                <a:ext uri="{FF2B5EF4-FFF2-40B4-BE49-F238E27FC236}">
                  <a16:creationId xmlns:a16="http://schemas.microsoft.com/office/drawing/2014/main" id="{7B62BD6C-E551-4580-9A7A-A085CBA26C53}"/>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8173" t="18450" r="20000" b="20885"/>
            <a:stretch/>
          </p:blipFill>
          <p:spPr>
            <a:xfrm>
              <a:off x="11462898" y="4459454"/>
              <a:ext cx="256827" cy="252000"/>
            </a:xfrm>
            <a:prstGeom prst="rect">
              <a:avLst/>
            </a:prstGeom>
          </p:spPr>
        </p:pic>
        <p:pic>
          <p:nvPicPr>
            <p:cNvPr id="49" name="Graphique 48">
              <a:extLst>
                <a:ext uri="{FF2B5EF4-FFF2-40B4-BE49-F238E27FC236}">
                  <a16:creationId xmlns:a16="http://schemas.microsoft.com/office/drawing/2014/main" id="{98AC795F-2E2C-451C-B308-A35768F4F54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550750" y="4894090"/>
              <a:ext cx="324000" cy="324001"/>
            </a:xfrm>
            <a:prstGeom prst="rect">
              <a:avLst/>
            </a:prstGeom>
          </p:spPr>
        </p:pic>
      </p:grpSp>
      <p:sp>
        <p:nvSpPr>
          <p:cNvPr id="25" name="Rectangle 24">
            <a:extLst>
              <a:ext uri="{FF2B5EF4-FFF2-40B4-BE49-F238E27FC236}">
                <a16:creationId xmlns:a16="http://schemas.microsoft.com/office/drawing/2014/main" id="{FABB055A-C383-4B64-BADB-C2AD06B61816}"/>
              </a:ext>
            </a:extLst>
          </p:cNvPr>
          <p:cNvSpPr/>
          <p:nvPr/>
        </p:nvSpPr>
        <p:spPr>
          <a:xfrm>
            <a:off x="9877329" y="3407382"/>
            <a:ext cx="2082708" cy="1169551"/>
          </a:xfrm>
          <a:prstGeom prst="rect">
            <a:avLst/>
          </a:prstGeom>
          <a:solidFill>
            <a:schemeClr val="bg1">
              <a:lumMod val="95000"/>
            </a:schemeClr>
          </a:solidFill>
          <a:effectLst>
            <a:outerShdw blurRad="50800" dist="38100" dir="2700000" algn="tl" rotWithShape="0">
              <a:prstClr val="black">
                <a:alpha val="40000"/>
              </a:prstClr>
            </a:outerShdw>
          </a:effectLst>
        </p:spPr>
        <p:txBody>
          <a:bodyPr wrap="square" lIns="91440" tIns="45720" rIns="91440" bIns="45720" anchor="t">
            <a:spAutoFit/>
          </a:bodyPr>
          <a:lstStyle/>
          <a:p>
            <a:pPr lvl="0" algn="ctr">
              <a:spcAft>
                <a:spcPts val="300"/>
              </a:spcAft>
              <a:defRPr/>
            </a:pPr>
            <a:r>
              <a:rPr lang="fr-FR" sz="1200" b="1" dirty="0">
                <a:solidFill>
                  <a:srgbClr val="1269B0">
                    <a:lumMod val="50000"/>
                  </a:srgbClr>
                </a:solidFill>
                <a:latin typeface="Calibri Light" panose="020F0302020204030204" pitchFamily="34" charset="0"/>
                <a:cs typeface="Calibri Light" panose="020F0302020204030204" pitchFamily="34" charset="0"/>
              </a:rPr>
              <a:t>TABLEAU</a:t>
            </a:r>
          </a:p>
          <a:p>
            <a:pPr lvl="0" algn="just">
              <a:spcAft>
                <a:spcPts val="300"/>
              </a:spcAft>
              <a:defRPr/>
            </a:pPr>
            <a:r>
              <a:rPr lang="fr-FR" sz="1200" b="1" dirty="0">
                <a:solidFill>
                  <a:srgbClr val="1269B0">
                    <a:lumMod val="50000"/>
                  </a:srgbClr>
                </a:solidFill>
                <a:latin typeface="Calibri Light" panose="020F0302020204030204" pitchFamily="34" charset="0"/>
                <a:cs typeface="Calibri Light" panose="020F0302020204030204" pitchFamily="34" charset="0"/>
              </a:rPr>
              <a:t>TB1 : </a:t>
            </a:r>
            <a:r>
              <a:rPr lang="fr-FR" sz="1200" dirty="0">
                <a:solidFill>
                  <a:srgbClr val="1269B0">
                    <a:lumMod val="50000"/>
                  </a:srgbClr>
                </a:solidFill>
                <a:latin typeface="Calibri Light" panose="020F0302020204030204" pitchFamily="34" charset="0"/>
                <a:cs typeface="Calibri Light" panose="020F0302020204030204" pitchFamily="34" charset="0"/>
              </a:rPr>
              <a:t>Triage médical</a:t>
            </a:r>
          </a:p>
          <a:p>
            <a:pPr lvl="0" algn="just">
              <a:spcAft>
                <a:spcPts val="300"/>
              </a:spcAft>
              <a:defRPr/>
            </a:pPr>
            <a:r>
              <a:rPr kumimoji="0" lang="fr-FR" sz="1200" b="1" u="none" strike="noStrike" kern="1200" cap="none" spc="0" normalizeH="0" baseline="0" noProof="0" dirty="0">
                <a:ln>
                  <a:noFill/>
                </a:ln>
                <a:solidFill>
                  <a:srgbClr val="1269B0">
                    <a:lumMod val="50000"/>
                  </a:srgbClr>
                </a:solidFill>
                <a:effectLst/>
                <a:uLnTx/>
                <a:uFillTx/>
                <a:latin typeface="Calibri Light" panose="020F0302020204030204" pitchFamily="34" charset="0"/>
                <a:ea typeface="+mn-ea"/>
                <a:cs typeface="Calibri Light" panose="020F0302020204030204" pitchFamily="34" charset="0"/>
              </a:rPr>
              <a:t>TB2 : </a:t>
            </a:r>
            <a:r>
              <a:rPr kumimoji="0" lang="fr-FR" sz="1200" u="none" strike="noStrike" kern="1200" cap="none" spc="0" normalizeH="0" baseline="0" noProof="0" dirty="0">
                <a:ln>
                  <a:noFill/>
                </a:ln>
                <a:solidFill>
                  <a:srgbClr val="1269B0">
                    <a:lumMod val="50000"/>
                  </a:srgbClr>
                </a:solidFill>
                <a:effectLst/>
                <a:uLnTx/>
                <a:uFillTx/>
                <a:latin typeface="Calibri Light" panose="020F0302020204030204" pitchFamily="34" charset="0"/>
                <a:ea typeface="+mn-ea"/>
                <a:cs typeface="Calibri Light" panose="020F0302020204030204" pitchFamily="34" charset="0"/>
              </a:rPr>
              <a:t>Orientation des patients</a:t>
            </a:r>
          </a:p>
          <a:p>
            <a:pPr lvl="0" algn="just">
              <a:spcAft>
                <a:spcPts val="300"/>
              </a:spcAft>
              <a:defRPr/>
            </a:pPr>
            <a:r>
              <a:rPr lang="fr-FR" sz="1200" b="1" dirty="0">
                <a:solidFill>
                  <a:srgbClr val="1269B0">
                    <a:lumMod val="50000"/>
                  </a:srgbClr>
                </a:solidFill>
                <a:latin typeface="Calibri Light" panose="020F0302020204030204" pitchFamily="34" charset="0"/>
                <a:cs typeface="Calibri Light" panose="020F0302020204030204" pitchFamily="34" charset="0"/>
              </a:rPr>
              <a:t>TB3 :</a:t>
            </a:r>
            <a:r>
              <a:rPr lang="fr-FR" sz="1200" dirty="0">
                <a:solidFill>
                  <a:srgbClr val="1269B0">
                    <a:lumMod val="50000"/>
                  </a:srgbClr>
                </a:solidFill>
                <a:latin typeface="Calibri Light" panose="020F0302020204030204" pitchFamily="34" charset="0"/>
                <a:cs typeface="Calibri Light" panose="020F0302020204030204" pitchFamily="34" charset="0"/>
              </a:rPr>
              <a:t> Etablissements receveurs</a:t>
            </a:r>
          </a:p>
          <a:p>
            <a:pPr lvl="0" algn="just">
              <a:spcAft>
                <a:spcPts val="300"/>
              </a:spcAft>
              <a:defRPr/>
            </a:pPr>
            <a:r>
              <a:rPr kumimoji="0" lang="fr-FR" sz="1200" b="1" u="none" strike="noStrike" kern="1200" cap="none" spc="0" normalizeH="0" baseline="0" noProof="0" dirty="0">
                <a:ln>
                  <a:noFill/>
                </a:ln>
                <a:solidFill>
                  <a:srgbClr val="1269B0">
                    <a:lumMod val="50000"/>
                  </a:srgbClr>
                </a:solidFill>
                <a:effectLst/>
                <a:uLnTx/>
                <a:uFillTx/>
                <a:latin typeface="Calibri Light" panose="020F0302020204030204" pitchFamily="34" charset="0"/>
                <a:ea typeface="+mn-ea"/>
                <a:cs typeface="Calibri Light" panose="020F0302020204030204" pitchFamily="34" charset="0"/>
              </a:rPr>
              <a:t>TB4 :</a:t>
            </a:r>
            <a:r>
              <a:rPr kumimoji="0" lang="fr-FR" sz="1200" u="none" strike="noStrike" kern="1200" cap="none" spc="0" normalizeH="0" baseline="0" noProof="0" dirty="0">
                <a:ln>
                  <a:noFill/>
                </a:ln>
                <a:solidFill>
                  <a:srgbClr val="1269B0">
                    <a:lumMod val="50000"/>
                  </a:srgbClr>
                </a:solidFill>
                <a:effectLst/>
                <a:uLnTx/>
                <a:uFillTx/>
                <a:latin typeface="Calibri Light" panose="020F0302020204030204" pitchFamily="34" charset="0"/>
                <a:ea typeface="+mn-ea"/>
                <a:cs typeface="Calibri Light" panose="020F0302020204030204" pitchFamily="34" charset="0"/>
              </a:rPr>
              <a:t> Etat de la prise en charge</a:t>
            </a:r>
          </a:p>
        </p:txBody>
      </p:sp>
      <p:pic>
        <p:nvPicPr>
          <p:cNvPr id="10" name="Image 9">
            <a:extLst>
              <a:ext uri="{FF2B5EF4-FFF2-40B4-BE49-F238E27FC236}">
                <a16:creationId xmlns:a16="http://schemas.microsoft.com/office/drawing/2014/main" id="{5042A900-5253-4175-8384-2D3B1DDA68E1}"/>
              </a:ext>
            </a:extLst>
          </p:cNvPr>
          <p:cNvPicPr>
            <a:picLocks noChangeAspect="1"/>
          </p:cNvPicPr>
          <p:nvPr/>
        </p:nvPicPr>
        <p:blipFill>
          <a:blip r:embed="rId7"/>
          <a:stretch>
            <a:fillRect/>
          </a:stretch>
        </p:blipFill>
        <p:spPr>
          <a:xfrm>
            <a:off x="83798" y="1052265"/>
            <a:ext cx="9595973" cy="5134416"/>
          </a:xfrm>
          <a:prstGeom prst="rect">
            <a:avLst/>
          </a:prstGeom>
        </p:spPr>
      </p:pic>
    </p:spTree>
    <p:extLst>
      <p:ext uri="{BB962C8B-B14F-4D97-AF65-F5344CB8AC3E}">
        <p14:creationId xmlns:p14="http://schemas.microsoft.com/office/powerpoint/2010/main" val="16472185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C19B0B0C-5E37-A542-B809-6BB319648EF9}" type="slidenum">
              <a:rPr lang="fr-FR" smtClean="0"/>
              <a:pPr/>
              <a:t>31</a:t>
            </a:fld>
            <a:endParaRPr lang="fr-FR" dirty="0"/>
          </a:p>
        </p:txBody>
      </p:sp>
      <p:sp>
        <p:nvSpPr>
          <p:cNvPr id="3" name="Espace réservé du pied de page 2">
            <a:extLst>
              <a:ext uri="{FF2B5EF4-FFF2-40B4-BE49-F238E27FC236}">
                <a16:creationId xmlns:a16="http://schemas.microsoft.com/office/drawing/2014/main" id="{754A72AE-3AE8-4B69-8DEB-1B641D860AEC}"/>
              </a:ext>
            </a:extLst>
          </p:cNvPr>
          <p:cNvSpPr>
            <a:spLocks noGrp="1"/>
          </p:cNvSpPr>
          <p:nvPr>
            <p:ph type="ftr" sz="quarter" idx="11"/>
          </p:nvPr>
        </p:nvSpPr>
        <p:spPr>
          <a:xfrm>
            <a:off x="3497655" y="6351336"/>
            <a:ext cx="5196689" cy="365125"/>
          </a:xfrm>
        </p:spPr>
        <p:txBody>
          <a:bodyPr/>
          <a:lstStyle/>
          <a:p>
            <a:pPr>
              <a:defRPr/>
            </a:pPr>
            <a:r>
              <a:rPr lang="fr-FR" dirty="0">
                <a:solidFill>
                  <a:prstClr val="white">
                    <a:lumMod val="75000"/>
                  </a:prstClr>
                </a:solidFill>
              </a:rPr>
              <a:t>Portail SI-Samu - Gestion des patients - Présentation détaillée des fonctionnalités</a:t>
            </a:r>
          </a:p>
        </p:txBody>
      </p:sp>
      <p:sp>
        <p:nvSpPr>
          <p:cNvPr id="12" name="Titre 1">
            <a:extLst>
              <a:ext uri="{FF2B5EF4-FFF2-40B4-BE49-F238E27FC236}">
                <a16:creationId xmlns:a16="http://schemas.microsoft.com/office/drawing/2014/main" id="{F20C73E5-0D5F-465D-B1B2-19B56F53A9EE}"/>
              </a:ext>
            </a:extLst>
          </p:cNvPr>
          <p:cNvSpPr txBox="1">
            <a:spLocks/>
          </p:cNvSpPr>
          <p:nvPr/>
        </p:nvSpPr>
        <p:spPr>
          <a:xfrm>
            <a:off x="2551711" y="279312"/>
            <a:ext cx="8918229" cy="103045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lang="fr-FR" sz="4400" b="1" kern="1200" dirty="0">
                <a:solidFill>
                  <a:schemeClr val="tx2"/>
                </a:solidFill>
                <a:latin typeface="Ample" charset="0"/>
                <a:ea typeface="Ample" charset="0"/>
                <a:cs typeface="Ample" charset="0"/>
              </a:defRPr>
            </a:lvl1pPr>
          </a:lstStyle>
          <a:p>
            <a:r>
              <a:rPr lang="fr-FR" sz="3600" dirty="0">
                <a:solidFill>
                  <a:srgbClr val="36576C"/>
                </a:solidFill>
                <a:latin typeface="Ample"/>
                <a:cs typeface="Arial" panose="020B0604020202020204" pitchFamily="34" charset="0"/>
              </a:rPr>
              <a:t>Matrice des droits et des habilitations </a:t>
            </a:r>
            <a:endParaRPr lang="fr-FR" sz="3200" b="0" dirty="0">
              <a:solidFill>
                <a:srgbClr val="639FCC"/>
              </a:solidFill>
              <a:latin typeface="Ample"/>
              <a:cs typeface="Arial" charset="0"/>
            </a:endParaRPr>
          </a:p>
        </p:txBody>
      </p:sp>
      <p:sp>
        <p:nvSpPr>
          <p:cNvPr id="6" name="Rectangle 5">
            <a:extLst>
              <a:ext uri="{FF2B5EF4-FFF2-40B4-BE49-F238E27FC236}">
                <a16:creationId xmlns:a16="http://schemas.microsoft.com/office/drawing/2014/main" id="{701AA775-92B7-413C-A34A-E0ADF5C4BE71}"/>
              </a:ext>
            </a:extLst>
          </p:cNvPr>
          <p:cNvSpPr/>
          <p:nvPr/>
        </p:nvSpPr>
        <p:spPr>
          <a:xfrm>
            <a:off x="9877329" y="982943"/>
            <a:ext cx="2082708" cy="2239074"/>
          </a:xfrm>
          <a:prstGeom prst="rect">
            <a:avLst/>
          </a:prstGeom>
          <a:solidFill>
            <a:schemeClr val="accent4">
              <a:lumMod val="20000"/>
              <a:lumOff val="80000"/>
            </a:schemeClr>
          </a:solidFill>
          <a:effectLst>
            <a:outerShdw blurRad="50800" dist="38100" dir="2700000" algn="tl" rotWithShape="0">
              <a:prstClr val="black">
                <a:alpha val="40000"/>
              </a:prstClr>
            </a:outerShdw>
          </a:effectLst>
        </p:spPr>
        <p:txBody>
          <a:bodyPr wrap="square" lIns="91440" tIns="45720" rIns="91440" bIns="45720" anchor="t">
            <a:spAutoFit/>
          </a:bodyPr>
          <a:lstStyle/>
          <a:p>
            <a:pPr lvl="0" algn="ctr">
              <a:spcAft>
                <a:spcPts val="300"/>
              </a:spcAft>
              <a:defRPr/>
            </a:pPr>
            <a:r>
              <a:rPr lang="fr-FR" sz="1200" b="1" dirty="0">
                <a:solidFill>
                  <a:srgbClr val="1269B0">
                    <a:lumMod val="50000"/>
                  </a:srgbClr>
                </a:solidFill>
                <a:latin typeface="Calibri Light" panose="020F0302020204030204" pitchFamily="34" charset="0"/>
                <a:cs typeface="Calibri Light" panose="020F0302020204030204" pitchFamily="34" charset="0"/>
              </a:rPr>
              <a:t>EVT-1</a:t>
            </a:r>
          </a:p>
          <a:p>
            <a:pPr algn="ctr">
              <a:spcAft>
                <a:spcPts val="300"/>
              </a:spcAft>
              <a:defRPr/>
            </a:pPr>
            <a:r>
              <a:rPr lang="fr-FR" sz="1200" dirty="0">
                <a:solidFill>
                  <a:srgbClr val="1269B0">
                    <a:lumMod val="50000"/>
                  </a:srgbClr>
                </a:solidFill>
                <a:latin typeface="Calibri Light" panose="020F0302020204030204" pitchFamily="34" charset="0"/>
                <a:cs typeface="Calibri Light" panose="020F0302020204030204" pitchFamily="34" charset="0"/>
              </a:rPr>
              <a:t>Habilitation qui permet d’accéder à un événement en mode lecture</a:t>
            </a:r>
          </a:p>
          <a:p>
            <a:pPr lvl="0" algn="ctr">
              <a:spcAft>
                <a:spcPts val="300"/>
              </a:spcAft>
              <a:defRPr/>
            </a:pPr>
            <a:r>
              <a:rPr lang="fr-FR" sz="1200" b="1" dirty="0">
                <a:solidFill>
                  <a:srgbClr val="1269B0">
                    <a:lumMod val="50000"/>
                  </a:srgbClr>
                </a:solidFill>
                <a:latin typeface="Calibri Light" panose="020F0302020204030204" pitchFamily="34" charset="0"/>
                <a:cs typeface="Calibri Light" panose="020F0302020204030204" pitchFamily="34" charset="0"/>
              </a:rPr>
              <a:t>EVT-2</a:t>
            </a:r>
          </a:p>
          <a:p>
            <a:pPr lvl="0" algn="just">
              <a:spcAft>
                <a:spcPts val="300"/>
              </a:spcAft>
              <a:defRPr/>
            </a:pPr>
            <a:r>
              <a:rPr lang="fr-FR" sz="1200" b="1" dirty="0">
                <a:solidFill>
                  <a:srgbClr val="1269B0">
                    <a:lumMod val="50000"/>
                  </a:srgbClr>
                </a:solidFill>
                <a:latin typeface="Calibri Light" panose="020F0302020204030204" pitchFamily="34" charset="0"/>
                <a:cs typeface="Calibri Light" panose="020F0302020204030204" pitchFamily="34" charset="0"/>
              </a:rPr>
              <a:t>Habilitation qui permet de : </a:t>
            </a:r>
            <a:r>
              <a:rPr lang="fr-FR" sz="1200" dirty="0">
                <a:solidFill>
                  <a:srgbClr val="1269B0">
                    <a:lumMod val="50000"/>
                  </a:srgbClr>
                </a:solidFill>
                <a:latin typeface="Calibri Light" panose="020F0302020204030204" pitchFamily="34" charset="0"/>
                <a:cs typeface="Calibri Light" panose="020F0302020204030204" pitchFamily="34" charset="0"/>
              </a:rPr>
              <a:t>créer, modifier, clôturer, rouvrir un événement ; publier, commenter, créer, modifier, supprimer les données en cas d’erreur de saisie</a:t>
            </a:r>
            <a:endParaRPr kumimoji="0" lang="fr-FR" sz="1200" b="0" u="none" strike="noStrike" kern="1200" cap="none" spc="0" normalizeH="0" baseline="0" noProof="0" dirty="0">
              <a:ln>
                <a:noFill/>
              </a:ln>
              <a:solidFill>
                <a:srgbClr val="1269B0">
                  <a:lumMod val="50000"/>
                </a:srgbClr>
              </a:solidFill>
              <a:effectLst/>
              <a:uLnTx/>
              <a:uFillTx/>
              <a:latin typeface="Calibri Light" panose="020F0302020204030204" pitchFamily="34" charset="0"/>
              <a:ea typeface="+mn-ea"/>
              <a:cs typeface="Calibri Light" panose="020F0302020204030204" pitchFamily="34" charset="0"/>
            </a:endParaRPr>
          </a:p>
        </p:txBody>
      </p:sp>
      <p:grpSp>
        <p:nvGrpSpPr>
          <p:cNvPr id="50" name="Groupe 49">
            <a:extLst>
              <a:ext uri="{FF2B5EF4-FFF2-40B4-BE49-F238E27FC236}">
                <a16:creationId xmlns:a16="http://schemas.microsoft.com/office/drawing/2014/main" id="{B93FA7BB-024B-407C-B656-3E2D7DF1D39F}"/>
              </a:ext>
            </a:extLst>
          </p:cNvPr>
          <p:cNvGrpSpPr/>
          <p:nvPr/>
        </p:nvGrpSpPr>
        <p:grpSpPr>
          <a:xfrm>
            <a:off x="9931650" y="4765335"/>
            <a:ext cx="1974067" cy="1498280"/>
            <a:chOff x="10076614" y="3995202"/>
            <a:chExt cx="1883425" cy="1606365"/>
          </a:xfrm>
        </p:grpSpPr>
        <p:sp>
          <p:nvSpPr>
            <p:cNvPr id="47" name="Rectangle 46">
              <a:extLst>
                <a:ext uri="{FF2B5EF4-FFF2-40B4-BE49-F238E27FC236}">
                  <a16:creationId xmlns:a16="http://schemas.microsoft.com/office/drawing/2014/main" id="{C959E1D7-347C-47F3-81C5-380858B8F8D8}"/>
                </a:ext>
              </a:extLst>
            </p:cNvPr>
            <p:cNvSpPr/>
            <p:nvPr/>
          </p:nvSpPr>
          <p:spPr>
            <a:xfrm>
              <a:off x="10076614" y="3995202"/>
              <a:ext cx="1883425" cy="1606365"/>
            </a:xfrm>
            <a:prstGeom prst="rect">
              <a:avLst/>
            </a:prstGeom>
            <a:ln w="38100">
              <a:solidFill>
                <a:schemeClr val="bg1">
                  <a:lumMod val="50000"/>
                </a:schemeClr>
              </a:solidFill>
              <a:prstDash val="lgDashDotDot"/>
            </a:ln>
          </p:spPr>
          <p:txBody>
            <a:bodyPr wrap="square" lIns="216000" tIns="144000" rIns="216000" bIns="144000">
              <a:spAutoFit/>
            </a:bodyPr>
            <a:lstStyle/>
            <a:p>
              <a:pPr algn="ctr">
                <a:lnSpc>
                  <a:spcPct val="107000"/>
                </a:lnSpc>
                <a:spcAft>
                  <a:spcPts val="800"/>
                </a:spcAft>
              </a:pPr>
              <a:r>
                <a:rPr lang="fr-FR" sz="1200" b="1" dirty="0">
                  <a:solidFill>
                    <a:srgbClr val="3D5A70"/>
                  </a:solidFill>
                  <a:cs typeface="Arial" panose="020B0604020202020204" pitchFamily="34" charset="0"/>
                </a:rPr>
                <a:t>LEGENDE</a:t>
              </a:r>
            </a:p>
            <a:p>
              <a:pPr>
                <a:lnSpc>
                  <a:spcPct val="107000"/>
                </a:lnSpc>
                <a:spcAft>
                  <a:spcPts val="800"/>
                </a:spcAft>
              </a:pPr>
              <a:r>
                <a:rPr lang="fr-FR" sz="1200" dirty="0">
                  <a:solidFill>
                    <a:srgbClr val="3D5A70"/>
                  </a:solidFill>
                  <a:cs typeface="Arial" panose="020B0604020202020204" pitchFamily="34" charset="0"/>
                </a:rPr>
                <a:t>Lecture + Ecriture</a:t>
              </a:r>
            </a:p>
            <a:p>
              <a:pPr>
                <a:lnSpc>
                  <a:spcPct val="107000"/>
                </a:lnSpc>
                <a:spcAft>
                  <a:spcPts val="800"/>
                </a:spcAft>
              </a:pPr>
              <a:r>
                <a:rPr lang="fr-FR" sz="1200" dirty="0">
                  <a:solidFill>
                    <a:srgbClr val="3D5A70"/>
                  </a:solidFill>
                  <a:cs typeface="Arial" panose="020B0604020202020204" pitchFamily="34" charset="0"/>
                </a:rPr>
                <a:t>Lecture uniquement  </a:t>
              </a:r>
              <a:r>
                <a:rPr lang="fr-FR" sz="2000" dirty="0">
                  <a:solidFill>
                    <a:schemeClr val="bg1"/>
                  </a:solidFill>
                  <a:cs typeface="Arial" panose="020B0604020202020204" pitchFamily="34" charset="0"/>
                </a:rPr>
                <a:t>S</a:t>
              </a:r>
              <a:endParaRPr lang="fr-FR" sz="1050" dirty="0">
                <a:solidFill>
                  <a:schemeClr val="bg1"/>
                </a:solidFill>
                <a:cs typeface="Arial" panose="020B0604020202020204" pitchFamily="34" charset="0"/>
              </a:endParaRPr>
            </a:p>
            <a:p>
              <a:pPr>
                <a:lnSpc>
                  <a:spcPct val="107000"/>
                </a:lnSpc>
                <a:spcAft>
                  <a:spcPts val="800"/>
                </a:spcAft>
              </a:pPr>
              <a:r>
                <a:rPr lang="fr-FR" sz="1200" dirty="0">
                  <a:solidFill>
                    <a:srgbClr val="3D5A70"/>
                  </a:solidFill>
                  <a:cs typeface="Arial" panose="020B0604020202020204" pitchFamily="34" charset="0"/>
                </a:rPr>
                <a:t>Ni lecture ni écriture   </a:t>
              </a:r>
              <a:r>
                <a:rPr lang="fr-FR" b="1" dirty="0">
                  <a:solidFill>
                    <a:schemeClr val="accent5"/>
                  </a:solidFill>
                  <a:cs typeface="Arial" panose="020B0604020202020204" pitchFamily="34" charset="0"/>
                </a:rPr>
                <a:t>X</a:t>
              </a:r>
              <a:r>
                <a:rPr lang="fr-FR" sz="1200" dirty="0">
                  <a:solidFill>
                    <a:srgbClr val="3D5A70"/>
                  </a:solidFill>
                  <a:cs typeface="Arial" panose="020B0604020202020204" pitchFamily="34" charset="0"/>
                </a:rPr>
                <a:t> </a:t>
              </a:r>
              <a:endParaRPr lang="fr-FR" sz="1050" dirty="0">
                <a:solidFill>
                  <a:srgbClr val="3D5A70"/>
                </a:solidFill>
                <a:cs typeface="Arial" panose="020B0604020202020204" pitchFamily="34" charset="0"/>
              </a:endParaRPr>
            </a:p>
          </p:txBody>
        </p:sp>
        <p:pic>
          <p:nvPicPr>
            <p:cNvPr id="48" name="Graphique 47">
              <a:extLst>
                <a:ext uri="{FF2B5EF4-FFF2-40B4-BE49-F238E27FC236}">
                  <a16:creationId xmlns:a16="http://schemas.microsoft.com/office/drawing/2014/main" id="{7B62BD6C-E551-4580-9A7A-A085CBA26C53}"/>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8173" t="18450" r="20000" b="20885"/>
            <a:stretch/>
          </p:blipFill>
          <p:spPr>
            <a:xfrm>
              <a:off x="11462898" y="4459454"/>
              <a:ext cx="256827" cy="252000"/>
            </a:xfrm>
            <a:prstGeom prst="rect">
              <a:avLst/>
            </a:prstGeom>
          </p:spPr>
        </p:pic>
        <p:pic>
          <p:nvPicPr>
            <p:cNvPr id="49" name="Graphique 48">
              <a:extLst>
                <a:ext uri="{FF2B5EF4-FFF2-40B4-BE49-F238E27FC236}">
                  <a16:creationId xmlns:a16="http://schemas.microsoft.com/office/drawing/2014/main" id="{98AC795F-2E2C-451C-B308-A35768F4F54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550750" y="4894090"/>
              <a:ext cx="324000" cy="324001"/>
            </a:xfrm>
            <a:prstGeom prst="rect">
              <a:avLst/>
            </a:prstGeom>
          </p:spPr>
        </p:pic>
      </p:grpSp>
      <p:sp>
        <p:nvSpPr>
          <p:cNvPr id="25" name="Rectangle 24">
            <a:extLst>
              <a:ext uri="{FF2B5EF4-FFF2-40B4-BE49-F238E27FC236}">
                <a16:creationId xmlns:a16="http://schemas.microsoft.com/office/drawing/2014/main" id="{FABB055A-C383-4B64-BADB-C2AD06B61816}"/>
              </a:ext>
            </a:extLst>
          </p:cNvPr>
          <p:cNvSpPr/>
          <p:nvPr/>
        </p:nvSpPr>
        <p:spPr>
          <a:xfrm>
            <a:off x="9877329" y="3407382"/>
            <a:ext cx="2082708" cy="1169551"/>
          </a:xfrm>
          <a:prstGeom prst="rect">
            <a:avLst/>
          </a:prstGeom>
          <a:solidFill>
            <a:schemeClr val="bg1">
              <a:lumMod val="95000"/>
            </a:schemeClr>
          </a:solidFill>
          <a:effectLst>
            <a:outerShdw blurRad="50800" dist="38100" dir="2700000" algn="tl" rotWithShape="0">
              <a:prstClr val="black">
                <a:alpha val="40000"/>
              </a:prstClr>
            </a:outerShdw>
          </a:effectLst>
        </p:spPr>
        <p:txBody>
          <a:bodyPr wrap="square" lIns="91440" tIns="45720" rIns="91440" bIns="45720" anchor="t">
            <a:spAutoFit/>
          </a:bodyPr>
          <a:lstStyle/>
          <a:p>
            <a:pPr lvl="0" algn="ctr">
              <a:spcAft>
                <a:spcPts val="300"/>
              </a:spcAft>
              <a:defRPr/>
            </a:pPr>
            <a:r>
              <a:rPr lang="fr-FR" sz="1200" b="1" dirty="0">
                <a:solidFill>
                  <a:srgbClr val="1269B0">
                    <a:lumMod val="50000"/>
                  </a:srgbClr>
                </a:solidFill>
                <a:latin typeface="Calibri Light" panose="020F0302020204030204" pitchFamily="34" charset="0"/>
                <a:cs typeface="Calibri Light" panose="020F0302020204030204" pitchFamily="34" charset="0"/>
              </a:rPr>
              <a:t>TABLEAU</a:t>
            </a:r>
          </a:p>
          <a:p>
            <a:pPr lvl="0" algn="just">
              <a:spcAft>
                <a:spcPts val="300"/>
              </a:spcAft>
              <a:defRPr/>
            </a:pPr>
            <a:r>
              <a:rPr lang="fr-FR" sz="1200" b="1" dirty="0">
                <a:solidFill>
                  <a:srgbClr val="1269B0">
                    <a:lumMod val="50000"/>
                  </a:srgbClr>
                </a:solidFill>
                <a:latin typeface="Calibri Light" panose="020F0302020204030204" pitchFamily="34" charset="0"/>
                <a:cs typeface="Calibri Light" panose="020F0302020204030204" pitchFamily="34" charset="0"/>
              </a:rPr>
              <a:t>TB1 : </a:t>
            </a:r>
            <a:r>
              <a:rPr lang="fr-FR" sz="1200" dirty="0">
                <a:solidFill>
                  <a:srgbClr val="1269B0">
                    <a:lumMod val="50000"/>
                  </a:srgbClr>
                </a:solidFill>
                <a:latin typeface="Calibri Light" panose="020F0302020204030204" pitchFamily="34" charset="0"/>
                <a:cs typeface="Calibri Light" panose="020F0302020204030204" pitchFamily="34" charset="0"/>
              </a:rPr>
              <a:t>Triage médical</a:t>
            </a:r>
          </a:p>
          <a:p>
            <a:pPr lvl="0" algn="just">
              <a:spcAft>
                <a:spcPts val="300"/>
              </a:spcAft>
              <a:defRPr/>
            </a:pPr>
            <a:r>
              <a:rPr kumimoji="0" lang="fr-FR" sz="1200" b="1" u="none" strike="noStrike" kern="1200" cap="none" spc="0" normalizeH="0" baseline="0" noProof="0" dirty="0">
                <a:ln>
                  <a:noFill/>
                </a:ln>
                <a:solidFill>
                  <a:srgbClr val="1269B0">
                    <a:lumMod val="50000"/>
                  </a:srgbClr>
                </a:solidFill>
                <a:effectLst/>
                <a:uLnTx/>
                <a:uFillTx/>
                <a:latin typeface="Calibri Light" panose="020F0302020204030204" pitchFamily="34" charset="0"/>
                <a:ea typeface="+mn-ea"/>
                <a:cs typeface="Calibri Light" panose="020F0302020204030204" pitchFamily="34" charset="0"/>
              </a:rPr>
              <a:t>TB2 : </a:t>
            </a:r>
            <a:r>
              <a:rPr kumimoji="0" lang="fr-FR" sz="1200" u="none" strike="noStrike" kern="1200" cap="none" spc="0" normalizeH="0" baseline="0" noProof="0" dirty="0">
                <a:ln>
                  <a:noFill/>
                </a:ln>
                <a:solidFill>
                  <a:srgbClr val="1269B0">
                    <a:lumMod val="50000"/>
                  </a:srgbClr>
                </a:solidFill>
                <a:effectLst/>
                <a:uLnTx/>
                <a:uFillTx/>
                <a:latin typeface="Calibri Light" panose="020F0302020204030204" pitchFamily="34" charset="0"/>
                <a:ea typeface="+mn-ea"/>
                <a:cs typeface="Calibri Light" panose="020F0302020204030204" pitchFamily="34" charset="0"/>
              </a:rPr>
              <a:t>Orientation des patients</a:t>
            </a:r>
          </a:p>
          <a:p>
            <a:pPr lvl="0" algn="just">
              <a:spcAft>
                <a:spcPts val="300"/>
              </a:spcAft>
              <a:defRPr/>
            </a:pPr>
            <a:r>
              <a:rPr lang="fr-FR" sz="1200" b="1" dirty="0">
                <a:solidFill>
                  <a:srgbClr val="1269B0">
                    <a:lumMod val="50000"/>
                  </a:srgbClr>
                </a:solidFill>
                <a:latin typeface="Calibri Light" panose="020F0302020204030204" pitchFamily="34" charset="0"/>
                <a:cs typeface="Calibri Light" panose="020F0302020204030204" pitchFamily="34" charset="0"/>
              </a:rPr>
              <a:t>TB3 :</a:t>
            </a:r>
            <a:r>
              <a:rPr lang="fr-FR" sz="1200" dirty="0">
                <a:solidFill>
                  <a:srgbClr val="1269B0">
                    <a:lumMod val="50000"/>
                  </a:srgbClr>
                </a:solidFill>
                <a:latin typeface="Calibri Light" panose="020F0302020204030204" pitchFamily="34" charset="0"/>
                <a:cs typeface="Calibri Light" panose="020F0302020204030204" pitchFamily="34" charset="0"/>
              </a:rPr>
              <a:t> Etablissements receveurs</a:t>
            </a:r>
          </a:p>
          <a:p>
            <a:pPr lvl="0" algn="just">
              <a:spcAft>
                <a:spcPts val="300"/>
              </a:spcAft>
              <a:defRPr/>
            </a:pPr>
            <a:r>
              <a:rPr kumimoji="0" lang="fr-FR" sz="1200" b="1" u="none" strike="noStrike" kern="1200" cap="none" spc="0" normalizeH="0" baseline="0" noProof="0" dirty="0">
                <a:ln>
                  <a:noFill/>
                </a:ln>
                <a:solidFill>
                  <a:srgbClr val="1269B0">
                    <a:lumMod val="50000"/>
                  </a:srgbClr>
                </a:solidFill>
                <a:effectLst/>
                <a:uLnTx/>
                <a:uFillTx/>
                <a:latin typeface="Calibri Light" panose="020F0302020204030204" pitchFamily="34" charset="0"/>
                <a:ea typeface="+mn-ea"/>
                <a:cs typeface="Calibri Light" panose="020F0302020204030204" pitchFamily="34" charset="0"/>
              </a:rPr>
              <a:t>TB4 :</a:t>
            </a:r>
            <a:r>
              <a:rPr kumimoji="0" lang="fr-FR" sz="1200" u="none" strike="noStrike" kern="1200" cap="none" spc="0" normalizeH="0" baseline="0" noProof="0" dirty="0">
                <a:ln>
                  <a:noFill/>
                </a:ln>
                <a:solidFill>
                  <a:srgbClr val="1269B0">
                    <a:lumMod val="50000"/>
                  </a:srgbClr>
                </a:solidFill>
                <a:effectLst/>
                <a:uLnTx/>
                <a:uFillTx/>
                <a:latin typeface="Calibri Light" panose="020F0302020204030204" pitchFamily="34" charset="0"/>
                <a:ea typeface="+mn-ea"/>
                <a:cs typeface="Calibri Light" panose="020F0302020204030204" pitchFamily="34" charset="0"/>
              </a:rPr>
              <a:t> Etat de la prise en charge</a:t>
            </a:r>
          </a:p>
        </p:txBody>
      </p:sp>
      <p:pic>
        <p:nvPicPr>
          <p:cNvPr id="2" name="Image 1">
            <a:extLst>
              <a:ext uri="{FF2B5EF4-FFF2-40B4-BE49-F238E27FC236}">
                <a16:creationId xmlns:a16="http://schemas.microsoft.com/office/drawing/2014/main" id="{1ACE9459-B71A-4EF3-9C43-5BFCF80C6B28}"/>
              </a:ext>
            </a:extLst>
          </p:cNvPr>
          <p:cNvPicPr>
            <a:picLocks noChangeAspect="1"/>
          </p:cNvPicPr>
          <p:nvPr/>
        </p:nvPicPr>
        <p:blipFill>
          <a:blip r:embed="rId7"/>
          <a:stretch>
            <a:fillRect/>
          </a:stretch>
        </p:blipFill>
        <p:spPr>
          <a:xfrm>
            <a:off x="161079" y="1589693"/>
            <a:ext cx="9591117" cy="4275314"/>
          </a:xfrm>
          <a:prstGeom prst="rect">
            <a:avLst/>
          </a:prstGeom>
        </p:spPr>
      </p:pic>
    </p:spTree>
    <p:extLst>
      <p:ext uri="{BB962C8B-B14F-4D97-AF65-F5344CB8AC3E}">
        <p14:creationId xmlns:p14="http://schemas.microsoft.com/office/powerpoint/2010/main" val="29336797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78D7456A-960B-4AA8-BE0F-7D93999D945C}"/>
              </a:ext>
            </a:extLst>
          </p:cNvPr>
          <p:cNvSpPr>
            <a:spLocks noGrp="1"/>
          </p:cNvSpPr>
          <p:nvPr>
            <p:ph type="ftr" sz="quarter" idx="11"/>
          </p:nvPr>
        </p:nvSpPr>
        <p:spPr/>
        <p:txBody>
          <a:bodyPr/>
          <a:lstStyle/>
          <a:p>
            <a:r>
              <a:rPr lang="fr-FR"/>
              <a:t>Portail SI-Samu - Gestion des patients - Présentation détaillée des fonctionnalités</a:t>
            </a:r>
          </a:p>
        </p:txBody>
      </p:sp>
      <p:sp>
        <p:nvSpPr>
          <p:cNvPr id="3" name="Espace réservé du numéro de diapositive 2">
            <a:extLst>
              <a:ext uri="{FF2B5EF4-FFF2-40B4-BE49-F238E27FC236}">
                <a16:creationId xmlns:a16="http://schemas.microsoft.com/office/drawing/2014/main" id="{A8BEE506-B43B-4DDA-9864-A68C1EB425B6}"/>
              </a:ext>
            </a:extLst>
          </p:cNvPr>
          <p:cNvSpPr>
            <a:spLocks noGrp="1"/>
          </p:cNvSpPr>
          <p:nvPr>
            <p:ph type="sldNum" sz="quarter" idx="12"/>
          </p:nvPr>
        </p:nvSpPr>
        <p:spPr/>
        <p:txBody>
          <a:bodyPr/>
          <a:lstStyle/>
          <a:p>
            <a:fld id="{C19B0B0C-5E37-A542-B809-6BB319648EF9}" type="slidenum">
              <a:rPr lang="fr-FR" smtClean="0"/>
              <a:pPr/>
              <a:t>32</a:t>
            </a:fld>
            <a:endParaRPr lang="fr-FR"/>
          </a:p>
        </p:txBody>
      </p:sp>
      <p:sp>
        <p:nvSpPr>
          <p:cNvPr id="5" name="Titre 3">
            <a:extLst>
              <a:ext uri="{FF2B5EF4-FFF2-40B4-BE49-F238E27FC236}">
                <a16:creationId xmlns:a16="http://schemas.microsoft.com/office/drawing/2014/main" id="{311A11A9-ED62-43DE-96D0-3924EA301C54}"/>
              </a:ext>
            </a:extLst>
          </p:cNvPr>
          <p:cNvSpPr txBox="1">
            <a:spLocks/>
          </p:cNvSpPr>
          <p:nvPr/>
        </p:nvSpPr>
        <p:spPr>
          <a:xfrm>
            <a:off x="5376690" y="2275450"/>
            <a:ext cx="6467819" cy="2586261"/>
          </a:xfrm>
          <a:prstGeom prst="rect">
            <a:avLst/>
          </a:prstGeom>
        </p:spPr>
        <p:txBody>
          <a:bodyPr vert="horz" lIns="91440" tIns="45720" rIns="91440" bIns="45720" rtlCol="0" anchor="ctr">
            <a:normAutofit fontScale="97500" lnSpcReduction="10000"/>
          </a:bodyPr>
          <a:lstStyle>
            <a:lvl1pPr marL="0" algn="l" defTabSz="914400" rtl="0" eaLnBrk="1" latinLnBrk="0" hangingPunct="1">
              <a:lnSpc>
                <a:spcPct val="90000"/>
              </a:lnSpc>
              <a:spcBef>
                <a:spcPct val="0"/>
              </a:spcBef>
              <a:buNone/>
              <a:defRPr lang="fr-FR" sz="6000" b="1" u="none" strike="noStrike" kern="1200" baseline="0" dirty="0">
                <a:solidFill>
                  <a:schemeClr val="bg1"/>
                </a:solidFill>
                <a:latin typeface="Ample" charset="0"/>
                <a:ea typeface="Ample" charset="0"/>
                <a:cs typeface="Ample" charset="0"/>
              </a:defRPr>
            </a:lvl1pPr>
          </a:lstStyle>
          <a:p>
            <a:pPr>
              <a:lnSpc>
                <a:spcPct val="120000"/>
              </a:lnSpc>
            </a:pPr>
            <a:r>
              <a:rPr lang="fr-FR" sz="4000" dirty="0"/>
              <a:t>VI – Approfondir ses connaissances</a:t>
            </a:r>
            <a:br>
              <a:rPr lang="fr-FR" sz="3600" dirty="0"/>
            </a:br>
            <a:r>
              <a:rPr lang="fr-FR" sz="2400" b="0" i="1" dirty="0"/>
              <a:t>- Que faire en cas de message d’erreur ?</a:t>
            </a:r>
          </a:p>
          <a:p>
            <a:pPr>
              <a:lnSpc>
                <a:spcPct val="120000"/>
              </a:lnSpc>
            </a:pPr>
            <a:r>
              <a:rPr lang="fr-FR" sz="2400" b="0" i="1" dirty="0"/>
              <a:t>- Que faire en cas de besoin d’assistance ? (FAQ &amp; Support)</a:t>
            </a:r>
          </a:p>
        </p:txBody>
      </p:sp>
    </p:spTree>
    <p:extLst>
      <p:ext uri="{BB962C8B-B14F-4D97-AF65-F5344CB8AC3E}">
        <p14:creationId xmlns:p14="http://schemas.microsoft.com/office/powerpoint/2010/main" val="20138560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C19B0B0C-5E37-A542-B809-6BB319648EF9}" type="slidenum">
              <a:rPr lang="fr-FR" smtClean="0"/>
              <a:pPr/>
              <a:t>33</a:t>
            </a:fld>
            <a:endParaRPr lang="fr-FR" dirty="0"/>
          </a:p>
        </p:txBody>
      </p:sp>
      <p:sp>
        <p:nvSpPr>
          <p:cNvPr id="3" name="Espace réservé du pied de page 2">
            <a:extLst>
              <a:ext uri="{FF2B5EF4-FFF2-40B4-BE49-F238E27FC236}">
                <a16:creationId xmlns:a16="http://schemas.microsoft.com/office/drawing/2014/main" id="{754A72AE-3AE8-4B69-8DEB-1B641D860AEC}"/>
              </a:ext>
            </a:extLst>
          </p:cNvPr>
          <p:cNvSpPr>
            <a:spLocks noGrp="1"/>
          </p:cNvSpPr>
          <p:nvPr>
            <p:ph type="ftr" sz="quarter" idx="11"/>
          </p:nvPr>
        </p:nvSpPr>
        <p:spPr>
          <a:xfrm>
            <a:off x="3497656" y="6461353"/>
            <a:ext cx="5196689" cy="365125"/>
          </a:xfrm>
        </p:spPr>
        <p:txBody>
          <a:bodyPr/>
          <a:lstStyle/>
          <a:p>
            <a:pPr>
              <a:defRPr/>
            </a:pPr>
            <a:r>
              <a:rPr lang="fr-FR">
                <a:solidFill>
                  <a:prstClr val="white">
                    <a:lumMod val="75000"/>
                  </a:prstClr>
                </a:solidFill>
              </a:rPr>
              <a:t>Portail SI-Samu - Gestion des patients - Présentation détaillée des fonctionnalités</a:t>
            </a:r>
            <a:endParaRPr lang="fr-FR" dirty="0">
              <a:solidFill>
                <a:prstClr val="white">
                  <a:lumMod val="75000"/>
                </a:prstClr>
              </a:solidFill>
            </a:endParaRPr>
          </a:p>
        </p:txBody>
      </p:sp>
      <p:sp>
        <p:nvSpPr>
          <p:cNvPr id="12" name="Titre 1">
            <a:extLst>
              <a:ext uri="{FF2B5EF4-FFF2-40B4-BE49-F238E27FC236}">
                <a16:creationId xmlns:a16="http://schemas.microsoft.com/office/drawing/2014/main" id="{F20C73E5-0D5F-465D-B1B2-19B56F53A9EE}"/>
              </a:ext>
            </a:extLst>
          </p:cNvPr>
          <p:cNvSpPr txBox="1">
            <a:spLocks/>
          </p:cNvSpPr>
          <p:nvPr/>
        </p:nvSpPr>
        <p:spPr>
          <a:xfrm>
            <a:off x="2608340" y="364187"/>
            <a:ext cx="8918229" cy="103045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lang="fr-FR" sz="4400" b="1" kern="1200" dirty="0">
                <a:solidFill>
                  <a:schemeClr val="tx2"/>
                </a:solidFill>
                <a:latin typeface="Ample" charset="0"/>
                <a:ea typeface="Ample" charset="0"/>
                <a:cs typeface="Ample" charset="0"/>
              </a:defRPr>
            </a:lvl1pPr>
          </a:lstStyle>
          <a:p>
            <a:r>
              <a:rPr lang="fr-FR" sz="3600" dirty="0">
                <a:solidFill>
                  <a:srgbClr val="36576C"/>
                </a:solidFill>
                <a:latin typeface="Ample"/>
                <a:cs typeface="Arial" panose="020B0604020202020204" pitchFamily="34" charset="0"/>
              </a:rPr>
              <a:t>Message d’erreur</a:t>
            </a:r>
            <a:endParaRPr lang="fr-FR" sz="3200" b="0" dirty="0">
              <a:solidFill>
                <a:srgbClr val="639FCC"/>
              </a:solidFill>
              <a:latin typeface="Ample"/>
              <a:cs typeface="Arial" charset="0"/>
            </a:endParaRPr>
          </a:p>
        </p:txBody>
      </p:sp>
      <p:grpSp>
        <p:nvGrpSpPr>
          <p:cNvPr id="20" name="Groupe 19">
            <a:extLst>
              <a:ext uri="{FF2B5EF4-FFF2-40B4-BE49-F238E27FC236}">
                <a16:creationId xmlns:a16="http://schemas.microsoft.com/office/drawing/2014/main" id="{C4070F13-3624-4D3C-B606-C251C7E8DBDD}"/>
              </a:ext>
            </a:extLst>
          </p:cNvPr>
          <p:cNvGrpSpPr/>
          <p:nvPr/>
        </p:nvGrpSpPr>
        <p:grpSpPr>
          <a:xfrm>
            <a:off x="188548" y="1626974"/>
            <a:ext cx="9245160" cy="4579108"/>
            <a:chOff x="3650960" y="1437883"/>
            <a:chExt cx="8326485" cy="4061330"/>
          </a:xfrm>
        </p:grpSpPr>
        <p:pic>
          <p:nvPicPr>
            <p:cNvPr id="7" name="Image 6">
              <a:extLst>
                <a:ext uri="{FF2B5EF4-FFF2-40B4-BE49-F238E27FC236}">
                  <a16:creationId xmlns:a16="http://schemas.microsoft.com/office/drawing/2014/main" id="{57FB90E3-922B-40BE-87E0-7E4D420B848B}"/>
                </a:ext>
              </a:extLst>
            </p:cNvPr>
            <p:cNvPicPr>
              <a:picLocks noChangeAspect="1"/>
            </p:cNvPicPr>
            <p:nvPr/>
          </p:nvPicPr>
          <p:blipFill rotWithShape="1">
            <a:blip r:embed="rId2"/>
            <a:srcRect t="9952"/>
            <a:stretch/>
          </p:blipFill>
          <p:spPr>
            <a:xfrm>
              <a:off x="3650960" y="1437883"/>
              <a:ext cx="8326485" cy="4061330"/>
            </a:xfrm>
            <a:prstGeom prst="rect">
              <a:avLst/>
            </a:prstGeom>
            <a:effectLst>
              <a:outerShdw blurRad="50800" dist="38100" dir="2700000" algn="tl" rotWithShape="0">
                <a:prstClr val="black">
                  <a:alpha val="40000"/>
                </a:prstClr>
              </a:outerShdw>
            </a:effectLst>
          </p:spPr>
        </p:pic>
        <p:pic>
          <p:nvPicPr>
            <p:cNvPr id="5" name="Image 4">
              <a:extLst>
                <a:ext uri="{FF2B5EF4-FFF2-40B4-BE49-F238E27FC236}">
                  <a16:creationId xmlns:a16="http://schemas.microsoft.com/office/drawing/2014/main" id="{40EF7237-1C87-4F42-8A30-2C698626CA68}"/>
                </a:ext>
              </a:extLst>
            </p:cNvPr>
            <p:cNvPicPr>
              <a:picLocks noChangeAspect="1"/>
            </p:cNvPicPr>
            <p:nvPr/>
          </p:nvPicPr>
          <p:blipFill>
            <a:blip r:embed="rId3"/>
            <a:stretch>
              <a:fillRect/>
            </a:stretch>
          </p:blipFill>
          <p:spPr>
            <a:xfrm>
              <a:off x="9316017" y="2492735"/>
              <a:ext cx="2661428" cy="696304"/>
            </a:xfrm>
            <a:prstGeom prst="rect">
              <a:avLst/>
            </a:prstGeom>
            <a:effectLst>
              <a:outerShdw blurRad="50800" dist="38100" dir="2700000" algn="tl" rotWithShape="0">
                <a:prstClr val="black">
                  <a:alpha val="40000"/>
                </a:prstClr>
              </a:outerShdw>
            </a:effectLst>
          </p:spPr>
        </p:pic>
        <p:pic>
          <p:nvPicPr>
            <p:cNvPr id="14" name="Image 13">
              <a:extLst>
                <a:ext uri="{FF2B5EF4-FFF2-40B4-BE49-F238E27FC236}">
                  <a16:creationId xmlns:a16="http://schemas.microsoft.com/office/drawing/2014/main" id="{3D2CF20E-ABA9-4A7E-8186-98EB1DCA1755}"/>
                </a:ext>
              </a:extLst>
            </p:cNvPr>
            <p:cNvPicPr>
              <a:picLocks noChangeAspect="1"/>
            </p:cNvPicPr>
            <p:nvPr/>
          </p:nvPicPr>
          <p:blipFill>
            <a:blip r:embed="rId4"/>
            <a:stretch>
              <a:fillRect/>
            </a:stretch>
          </p:blipFill>
          <p:spPr>
            <a:xfrm rot="20218134">
              <a:off x="10731357" y="3945079"/>
              <a:ext cx="543305" cy="543305"/>
            </a:xfrm>
            <a:prstGeom prst="rect">
              <a:avLst/>
            </a:prstGeom>
            <a:effectLst>
              <a:outerShdw blurRad="50800" dist="38100" dir="2700000" algn="tl" rotWithShape="0">
                <a:prstClr val="black">
                  <a:alpha val="40000"/>
                </a:prstClr>
              </a:outerShdw>
            </a:effectLst>
          </p:spPr>
        </p:pic>
        <p:sp>
          <p:nvSpPr>
            <p:cNvPr id="16" name="Rectangle 15">
              <a:extLst>
                <a:ext uri="{FF2B5EF4-FFF2-40B4-BE49-F238E27FC236}">
                  <a16:creationId xmlns:a16="http://schemas.microsoft.com/office/drawing/2014/main" id="{4628D52E-8BAF-4A64-A5D2-CB433968539C}"/>
                </a:ext>
              </a:extLst>
            </p:cNvPr>
            <p:cNvSpPr/>
            <p:nvPr/>
          </p:nvSpPr>
          <p:spPr>
            <a:xfrm>
              <a:off x="3718569" y="2643612"/>
              <a:ext cx="1215570" cy="334978"/>
            </a:xfrm>
            <a:prstGeom prst="rect">
              <a:avLst/>
            </a:prstGeom>
            <a:noFill/>
            <a:ln w="38100">
              <a:solidFill>
                <a:schemeClr val="accent5"/>
              </a:solidFill>
              <a:prstDash val="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indent="-850900" algn="just">
                <a:tabLst>
                  <a:tab pos="1968500" algn="l"/>
                </a:tabLst>
              </a:pPr>
              <a:endParaRPr lang="fr-FR" sz="2400" b="1" dirty="0">
                <a:solidFill>
                  <a:srgbClr val="3D5A70"/>
                </a:solidFill>
              </a:endParaRPr>
            </a:p>
          </p:txBody>
        </p:sp>
        <p:pic>
          <p:nvPicPr>
            <p:cNvPr id="17" name="Image 16">
              <a:extLst>
                <a:ext uri="{FF2B5EF4-FFF2-40B4-BE49-F238E27FC236}">
                  <a16:creationId xmlns:a16="http://schemas.microsoft.com/office/drawing/2014/main" id="{1F757F6C-27FD-4C3C-BE21-135269C6B15F}"/>
                </a:ext>
              </a:extLst>
            </p:cNvPr>
            <p:cNvPicPr>
              <a:picLocks noChangeAspect="1"/>
            </p:cNvPicPr>
            <p:nvPr/>
          </p:nvPicPr>
          <p:blipFill>
            <a:blip r:embed="rId4"/>
            <a:stretch>
              <a:fillRect/>
            </a:stretch>
          </p:blipFill>
          <p:spPr>
            <a:xfrm rot="20218134">
              <a:off x="4573491" y="2785795"/>
              <a:ext cx="543305" cy="543305"/>
            </a:xfrm>
            <a:prstGeom prst="rect">
              <a:avLst/>
            </a:prstGeom>
            <a:effectLst>
              <a:outerShdw blurRad="50800" dist="38100" dir="2700000" algn="tl" rotWithShape="0">
                <a:prstClr val="black">
                  <a:alpha val="40000"/>
                </a:prstClr>
              </a:outerShdw>
            </a:effectLst>
          </p:spPr>
        </p:pic>
      </p:grpSp>
      <p:grpSp>
        <p:nvGrpSpPr>
          <p:cNvPr id="21" name="Groupe 20">
            <a:extLst>
              <a:ext uri="{FF2B5EF4-FFF2-40B4-BE49-F238E27FC236}">
                <a16:creationId xmlns:a16="http://schemas.microsoft.com/office/drawing/2014/main" id="{66BB5E79-C8CD-4610-AC3D-485463F97940}"/>
              </a:ext>
            </a:extLst>
          </p:cNvPr>
          <p:cNvGrpSpPr/>
          <p:nvPr/>
        </p:nvGrpSpPr>
        <p:grpSpPr>
          <a:xfrm>
            <a:off x="9611043" y="2451356"/>
            <a:ext cx="2392409" cy="2531462"/>
            <a:chOff x="9395203" y="2180964"/>
            <a:chExt cx="2392409" cy="2531462"/>
          </a:xfrm>
        </p:grpSpPr>
        <p:sp>
          <p:nvSpPr>
            <p:cNvPr id="8" name="Rectangle 7">
              <a:extLst>
                <a:ext uri="{FF2B5EF4-FFF2-40B4-BE49-F238E27FC236}">
                  <a16:creationId xmlns:a16="http://schemas.microsoft.com/office/drawing/2014/main" id="{2D37009C-65A2-4ABF-A66C-33ECEFE12A57}"/>
                </a:ext>
              </a:extLst>
            </p:cNvPr>
            <p:cNvSpPr/>
            <p:nvPr/>
          </p:nvSpPr>
          <p:spPr>
            <a:xfrm>
              <a:off x="9395203" y="2180964"/>
              <a:ext cx="2392409" cy="2531462"/>
            </a:xfrm>
            <a:prstGeom prst="rect">
              <a:avLst/>
            </a:prstGeom>
            <a:solidFill>
              <a:schemeClr val="accent5">
                <a:lumMod val="20000"/>
                <a:lumOff val="80000"/>
              </a:schemeClr>
            </a:solidFill>
            <a:effectLst>
              <a:outerShdw blurRad="50800" dist="38100" dir="2700000" algn="tl" rotWithShape="0">
                <a:prstClr val="black">
                  <a:alpha val="40000"/>
                </a:prstClr>
              </a:outerShdw>
            </a:effectLst>
          </p:spPr>
          <p:txBody>
            <a:bodyPr wrap="square" lIns="91440" tIns="45720" rIns="91440" bIns="45720" anchor="t">
              <a:spAutoFit/>
            </a:bodyPr>
            <a:lstStyle/>
            <a:p>
              <a:pPr lvl="0" algn="just">
                <a:spcAft>
                  <a:spcPts val="300"/>
                </a:spcAft>
                <a:defRPr/>
              </a:pPr>
              <a:r>
                <a:rPr kumimoji="0" lang="fr-FR" sz="1200" b="0" u="none" strike="noStrike" kern="1200" cap="none" spc="0" normalizeH="0" baseline="0" noProof="0" dirty="0">
                  <a:ln>
                    <a:noFill/>
                  </a:ln>
                  <a:solidFill>
                    <a:schemeClr val="accent5"/>
                  </a:solidFill>
                  <a:effectLst/>
                  <a:uLnTx/>
                  <a:uFillTx/>
                  <a:latin typeface="Calibri Light" panose="020F0302020204030204" pitchFamily="34" charset="0"/>
                  <a:ea typeface="+mn-ea"/>
                  <a:cs typeface="Calibri Light" panose="020F0302020204030204" pitchFamily="34" charset="0"/>
                </a:rPr>
                <a:t>Un message d’erreur peut </a:t>
              </a:r>
              <a:r>
                <a:rPr lang="fr-FR" sz="1200" dirty="0">
                  <a:solidFill>
                    <a:schemeClr val="accent5"/>
                  </a:solidFill>
                  <a:latin typeface="Calibri Light" panose="020F0302020204030204" pitchFamily="34" charset="0"/>
                  <a:cs typeface="Calibri Light" panose="020F0302020204030204" pitchFamily="34" charset="0"/>
                </a:rPr>
                <a:t>s’afficher à l’écran</a:t>
              </a:r>
              <a:r>
                <a:rPr kumimoji="0" lang="fr-FR" sz="1200" b="0" u="none" strike="noStrike" kern="1200" cap="none" spc="0" normalizeH="0" baseline="0" noProof="0" dirty="0">
                  <a:ln>
                    <a:noFill/>
                  </a:ln>
                  <a:solidFill>
                    <a:schemeClr val="accent5"/>
                  </a:solidFill>
                  <a:effectLst/>
                  <a:uLnTx/>
                  <a:uFillTx/>
                  <a:latin typeface="Calibri Light" panose="020F0302020204030204" pitchFamily="34" charset="0"/>
                  <a:ea typeface="+mn-ea"/>
                  <a:cs typeface="Calibri Light" panose="020F0302020204030204" pitchFamily="34" charset="0"/>
                </a:rPr>
                <a:t> </a:t>
              </a:r>
              <a:r>
                <a:rPr lang="fr-FR" sz="1200" dirty="0">
                  <a:solidFill>
                    <a:schemeClr val="accent5"/>
                  </a:solidFill>
                  <a:latin typeface="Calibri Light" panose="020F0302020204030204" pitchFamily="34" charset="0"/>
                  <a:cs typeface="Calibri Light" panose="020F0302020204030204" pitchFamily="34" charset="0"/>
                </a:rPr>
                <a:t>lors de la création d’un évènement type ACEL et / ou ORSAN ou bien lors du clic sur le lien « + Créer ou lier à SINUS/SI-VIC ». Ce message ne bloque pas la création de l’événement et n’empêche pas l’utilisation des nouvelles fonctionnalités.</a:t>
              </a:r>
            </a:p>
            <a:p>
              <a:pPr marL="171450" lvl="0" indent="-171450" algn="just">
                <a:spcAft>
                  <a:spcPts val="300"/>
                </a:spcAft>
                <a:buFont typeface="Wingdings" panose="05000000000000000000" pitchFamily="2" charset="2"/>
                <a:buChar char="Ø"/>
                <a:defRPr/>
              </a:pPr>
              <a:r>
                <a:rPr kumimoji="0" lang="fr-FR" sz="1200" b="0" u="none" strike="noStrike" kern="1200" cap="none" spc="0" normalizeH="0" baseline="0" noProof="0" dirty="0">
                  <a:ln>
                    <a:noFill/>
                  </a:ln>
                  <a:solidFill>
                    <a:schemeClr val="accent5"/>
                  </a:solidFill>
                  <a:effectLst/>
                  <a:uLnTx/>
                  <a:uFillTx/>
                  <a:latin typeface="Calibri Light" panose="020F0302020204030204" pitchFamily="34" charset="0"/>
                  <a:ea typeface="+mn-ea"/>
                  <a:cs typeface="Calibri Light" panose="020F0302020204030204" pitchFamily="34" charset="0"/>
                </a:rPr>
                <a:t>Un simple</a:t>
              </a:r>
              <a:r>
                <a:rPr lang="fr-FR" sz="1200" dirty="0">
                  <a:solidFill>
                    <a:schemeClr val="accent5"/>
                  </a:solidFill>
                  <a:latin typeface="Calibri Light" panose="020F0302020204030204" pitchFamily="34" charset="0"/>
                  <a:cs typeface="Calibri Light" panose="020F0302020204030204" pitchFamily="34" charset="0"/>
                </a:rPr>
                <a:t> clic     sur la croix blanche permet de fermer la pop-in et de continuer la manipulation de l’outil.</a:t>
              </a:r>
              <a:endParaRPr kumimoji="0" lang="fr-FR" sz="1200" b="0" u="none" strike="noStrike" kern="1200" cap="none" spc="0" normalizeH="0" baseline="0" noProof="0" dirty="0">
                <a:ln>
                  <a:noFill/>
                </a:ln>
                <a:solidFill>
                  <a:schemeClr val="accent5"/>
                </a:solidFill>
                <a:effectLst/>
                <a:uLnTx/>
                <a:uFillTx/>
                <a:latin typeface="Calibri Light" panose="020F0302020204030204" pitchFamily="34" charset="0"/>
                <a:ea typeface="+mn-ea"/>
                <a:cs typeface="Calibri Light" panose="020F0302020204030204" pitchFamily="34" charset="0"/>
              </a:endParaRPr>
            </a:p>
          </p:txBody>
        </p:sp>
        <p:pic>
          <p:nvPicPr>
            <p:cNvPr id="18" name="Image 17">
              <a:extLst>
                <a:ext uri="{FF2B5EF4-FFF2-40B4-BE49-F238E27FC236}">
                  <a16:creationId xmlns:a16="http://schemas.microsoft.com/office/drawing/2014/main" id="{6FB62A39-66D7-4CFE-ABB1-1A73C49C16F8}"/>
                </a:ext>
              </a:extLst>
            </p:cNvPr>
            <p:cNvPicPr>
              <a:picLocks noChangeAspect="1"/>
            </p:cNvPicPr>
            <p:nvPr/>
          </p:nvPicPr>
          <p:blipFill>
            <a:blip r:embed="rId4"/>
            <a:stretch>
              <a:fillRect/>
            </a:stretch>
          </p:blipFill>
          <p:spPr>
            <a:xfrm rot="3979148">
              <a:off x="10686640" y="3918928"/>
              <a:ext cx="223857" cy="197447"/>
            </a:xfrm>
            <a:prstGeom prst="rect">
              <a:avLst/>
            </a:prstGeom>
            <a:effectLst>
              <a:outerShdw blurRad="50800" dist="38100" dir="2700000" algn="tl" rotWithShape="0">
                <a:prstClr val="black">
                  <a:alpha val="40000"/>
                </a:prstClr>
              </a:outerShdw>
            </a:effectLst>
          </p:spPr>
        </p:pic>
      </p:grpSp>
    </p:spTree>
    <p:extLst>
      <p:ext uri="{BB962C8B-B14F-4D97-AF65-F5344CB8AC3E}">
        <p14:creationId xmlns:p14="http://schemas.microsoft.com/office/powerpoint/2010/main" val="28595400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C19B0B0C-5E37-A542-B809-6BB319648EF9}" type="slidenum">
              <a:rPr lang="fr-FR" smtClean="0"/>
              <a:pPr/>
              <a:t>34</a:t>
            </a:fld>
            <a:endParaRPr lang="fr-FR" dirty="0"/>
          </a:p>
        </p:txBody>
      </p:sp>
      <p:sp>
        <p:nvSpPr>
          <p:cNvPr id="3" name="Espace réservé du pied de page 2">
            <a:extLst>
              <a:ext uri="{FF2B5EF4-FFF2-40B4-BE49-F238E27FC236}">
                <a16:creationId xmlns:a16="http://schemas.microsoft.com/office/drawing/2014/main" id="{754A72AE-3AE8-4B69-8DEB-1B641D860AEC}"/>
              </a:ext>
            </a:extLst>
          </p:cNvPr>
          <p:cNvSpPr>
            <a:spLocks noGrp="1"/>
          </p:cNvSpPr>
          <p:nvPr>
            <p:ph type="ftr" sz="quarter" idx="11"/>
          </p:nvPr>
        </p:nvSpPr>
        <p:spPr>
          <a:xfrm>
            <a:off x="3497656" y="6461353"/>
            <a:ext cx="5196689" cy="365125"/>
          </a:xfrm>
        </p:spPr>
        <p:txBody>
          <a:bodyPr/>
          <a:lstStyle/>
          <a:p>
            <a:pPr>
              <a:defRPr/>
            </a:pPr>
            <a:r>
              <a:rPr lang="fr-FR">
                <a:solidFill>
                  <a:prstClr val="white">
                    <a:lumMod val="75000"/>
                  </a:prstClr>
                </a:solidFill>
              </a:rPr>
              <a:t>Portail SI-Samu - Gestion des patients - Présentation détaillée des fonctionnalités</a:t>
            </a:r>
            <a:endParaRPr lang="fr-FR" dirty="0">
              <a:solidFill>
                <a:prstClr val="white">
                  <a:lumMod val="75000"/>
                </a:prstClr>
              </a:solidFill>
            </a:endParaRPr>
          </a:p>
        </p:txBody>
      </p:sp>
      <p:sp>
        <p:nvSpPr>
          <p:cNvPr id="12" name="Titre 1">
            <a:extLst>
              <a:ext uri="{FF2B5EF4-FFF2-40B4-BE49-F238E27FC236}">
                <a16:creationId xmlns:a16="http://schemas.microsoft.com/office/drawing/2014/main" id="{F20C73E5-0D5F-465D-B1B2-19B56F53A9EE}"/>
              </a:ext>
            </a:extLst>
          </p:cNvPr>
          <p:cNvSpPr txBox="1">
            <a:spLocks/>
          </p:cNvSpPr>
          <p:nvPr/>
        </p:nvSpPr>
        <p:spPr>
          <a:xfrm>
            <a:off x="3092436" y="367490"/>
            <a:ext cx="7476954" cy="103045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lang="fr-FR" sz="4400" b="1" kern="1200" dirty="0">
                <a:solidFill>
                  <a:schemeClr val="tx2"/>
                </a:solidFill>
                <a:latin typeface="Ample" charset="0"/>
                <a:ea typeface="Ample" charset="0"/>
                <a:cs typeface="Ample" charset="0"/>
              </a:defRPr>
            </a:lvl1pPr>
          </a:lstStyle>
          <a:p>
            <a:r>
              <a:rPr lang="fr-FR" dirty="0">
                <a:solidFill>
                  <a:srgbClr val="36576C"/>
                </a:solidFill>
                <a:latin typeface="Ample"/>
                <a:cs typeface="Arial" panose="020B0604020202020204" pitchFamily="34" charset="0"/>
              </a:rPr>
              <a:t>FAQ</a:t>
            </a:r>
            <a:endParaRPr lang="fr-FR" sz="3200" b="0" dirty="0">
              <a:solidFill>
                <a:srgbClr val="639FCC"/>
              </a:solidFill>
              <a:latin typeface="Ample"/>
              <a:cs typeface="Arial" charset="0"/>
            </a:endParaRPr>
          </a:p>
        </p:txBody>
      </p:sp>
      <p:sp>
        <p:nvSpPr>
          <p:cNvPr id="19" name="Rectangle 18">
            <a:extLst>
              <a:ext uri="{FF2B5EF4-FFF2-40B4-BE49-F238E27FC236}">
                <a16:creationId xmlns:a16="http://schemas.microsoft.com/office/drawing/2014/main" id="{79342CAE-496A-4A66-AE5E-440D7FD1F731}"/>
              </a:ext>
            </a:extLst>
          </p:cNvPr>
          <p:cNvSpPr/>
          <p:nvPr/>
        </p:nvSpPr>
        <p:spPr>
          <a:xfrm>
            <a:off x="2671482" y="2316021"/>
            <a:ext cx="6849035" cy="2225958"/>
          </a:xfrm>
          <a:prstGeom prst="rect">
            <a:avLst/>
          </a:prstGeom>
          <a:ln w="38100">
            <a:solidFill>
              <a:schemeClr val="bg1">
                <a:lumMod val="50000"/>
              </a:schemeClr>
            </a:solidFill>
            <a:prstDash val="lgDashDotDot"/>
          </a:ln>
        </p:spPr>
        <p:txBody>
          <a:bodyPr wrap="square" lIns="216000" tIns="144000" rIns="216000" bIns="144000">
            <a:spAutoFit/>
          </a:bodyPr>
          <a:lstStyle/>
          <a:p>
            <a:pPr algn="just">
              <a:lnSpc>
                <a:spcPct val="107000"/>
              </a:lnSpc>
              <a:spcAft>
                <a:spcPts val="800"/>
              </a:spcAft>
            </a:pPr>
            <a:r>
              <a:rPr lang="fr-FR" sz="1600" dirty="0">
                <a:solidFill>
                  <a:srgbClr val="3D5A70"/>
                </a:solidFill>
                <a:cs typeface="Arial" panose="020B0604020202020204" pitchFamily="34" charset="0"/>
              </a:rPr>
              <a:t>Les questions fréquemment posées ont été répertoriées dans un </a:t>
            </a:r>
            <a:r>
              <a:rPr lang="fr-FR" sz="1600" b="1" dirty="0">
                <a:solidFill>
                  <a:srgbClr val="3D5A70"/>
                </a:solidFill>
                <a:cs typeface="Arial" panose="020B0604020202020204" pitchFamily="34" charset="0"/>
              </a:rPr>
              <a:t>document disponible dans l’espace de formation </a:t>
            </a:r>
            <a:r>
              <a:rPr lang="fr-FR" sz="1600" dirty="0">
                <a:solidFill>
                  <a:srgbClr val="3D5A70"/>
                </a:solidFill>
                <a:cs typeface="Arial" panose="020B0604020202020204" pitchFamily="34" charset="0"/>
              </a:rPr>
              <a:t>dans le but de répondre à vos éventuelles interrogations lors de la manipulation des fonctionnalités liées à la gestion des patients.</a:t>
            </a:r>
          </a:p>
          <a:p>
            <a:pPr algn="just">
              <a:lnSpc>
                <a:spcPct val="107000"/>
              </a:lnSpc>
              <a:spcAft>
                <a:spcPts val="800"/>
              </a:spcAft>
            </a:pPr>
            <a:br>
              <a:rPr lang="fr-FR" sz="1600" b="1" dirty="0">
                <a:solidFill>
                  <a:srgbClr val="3D5A70"/>
                </a:solidFill>
                <a:cs typeface="Arial" panose="020B0604020202020204" pitchFamily="34" charset="0"/>
              </a:rPr>
            </a:br>
            <a:r>
              <a:rPr lang="fr-FR" sz="1600" dirty="0">
                <a:solidFill>
                  <a:srgbClr val="3D5A70"/>
                </a:solidFill>
                <a:cs typeface="Arial" panose="020B0604020202020204" pitchFamily="34" charset="0"/>
              </a:rPr>
              <a:t>Si tel n’est pas le cas, vous pouvez nous contacter à l’adresse mail suivante </a:t>
            </a:r>
            <a:r>
              <a:rPr lang="fr-FR" sz="1600" dirty="0">
                <a:solidFill>
                  <a:srgbClr val="3D5A70"/>
                </a:solidFill>
                <a:cs typeface="Arial" panose="020B0604020202020204" pitchFamily="34" charset="0"/>
                <a:hlinkClick r:id="rId2"/>
              </a:rPr>
              <a:t>deploiement@esante.si-samu.fr</a:t>
            </a:r>
            <a:endParaRPr lang="fr-FR" sz="1600" dirty="0">
              <a:solidFill>
                <a:srgbClr val="3D5A70"/>
              </a:solidFill>
              <a:cs typeface="Arial" panose="020B0604020202020204" pitchFamily="34" charset="0"/>
            </a:endParaRPr>
          </a:p>
        </p:txBody>
      </p:sp>
      <p:sp>
        <p:nvSpPr>
          <p:cNvPr id="22" name="Organigramme : Connecteur 21">
            <a:extLst>
              <a:ext uri="{FF2B5EF4-FFF2-40B4-BE49-F238E27FC236}">
                <a16:creationId xmlns:a16="http://schemas.microsoft.com/office/drawing/2014/main" id="{B8A8D3F0-3001-4AC8-A5E7-7EE6951237DE}"/>
              </a:ext>
            </a:extLst>
          </p:cNvPr>
          <p:cNvSpPr>
            <a:spLocks noChangeAspect="1"/>
          </p:cNvSpPr>
          <p:nvPr/>
        </p:nvSpPr>
        <p:spPr>
          <a:xfrm>
            <a:off x="4897566" y="504718"/>
            <a:ext cx="756000" cy="756000"/>
          </a:xfrm>
          <a:prstGeom prst="flowChartConnector">
            <a:avLst/>
          </a:prstGeom>
          <a:solidFill>
            <a:srgbClr val="80B1D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indent="-850900" algn="ctr">
              <a:tabLst>
                <a:tab pos="1968500" algn="l"/>
              </a:tabLst>
            </a:pPr>
            <a:r>
              <a:rPr lang="fr-FR" sz="4800" b="1">
                <a:solidFill>
                  <a:schemeClr val="bg1"/>
                </a:solidFill>
                <a:latin typeface="Microsoft YaHei UI" panose="020B0503020204020204" pitchFamily="34" charset="-122"/>
                <a:ea typeface="Microsoft YaHei UI" panose="020B0503020204020204" pitchFamily="34" charset="-122"/>
              </a:rPr>
              <a:t>?</a:t>
            </a:r>
          </a:p>
        </p:txBody>
      </p:sp>
    </p:spTree>
    <p:extLst>
      <p:ext uri="{BB962C8B-B14F-4D97-AF65-F5344CB8AC3E}">
        <p14:creationId xmlns:p14="http://schemas.microsoft.com/office/powerpoint/2010/main" val="246336980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641599" y="238997"/>
            <a:ext cx="9466981" cy="1325563"/>
          </a:xfrm>
        </p:spPr>
        <p:txBody>
          <a:bodyPr>
            <a:normAutofit/>
          </a:bodyPr>
          <a:lstStyle/>
          <a:p>
            <a:r>
              <a:rPr lang="fr-FR" sz="4900" dirty="0"/>
              <a:t>L’assistance et le support SI-Samu </a:t>
            </a:r>
            <a:br>
              <a:rPr lang="fr-FR" dirty="0"/>
            </a:br>
            <a:r>
              <a:rPr lang="fr-FR" sz="3600" dirty="0">
                <a:solidFill>
                  <a:srgbClr val="639FCC"/>
                </a:solidFill>
                <a:latin typeface="Ample"/>
                <a:cs typeface="Arial" panose="020B0604020202020204" pitchFamily="34" charset="0"/>
              </a:rPr>
              <a:t>Procédures et contacts</a:t>
            </a:r>
          </a:p>
        </p:txBody>
      </p:sp>
      <p:sp>
        <p:nvSpPr>
          <p:cNvPr id="4" name="Espace réservé du numéro de diapositive 3"/>
          <p:cNvSpPr>
            <a:spLocks noGrp="1"/>
          </p:cNvSpPr>
          <p:nvPr>
            <p:ph type="sldNum" sz="quarter" idx="12"/>
          </p:nvPr>
        </p:nvSpPr>
        <p:spPr/>
        <p:txBody>
          <a:bodyPr/>
          <a:lstStyle/>
          <a:p>
            <a:fld id="{C19B0B0C-5E37-A542-B809-6BB319648EF9}" type="slidenum">
              <a:rPr lang="fr-FR" smtClean="0"/>
              <a:pPr/>
              <a:t>35</a:t>
            </a:fld>
            <a:endParaRPr lang="fr-FR" dirty="0"/>
          </a:p>
        </p:txBody>
      </p:sp>
      <p:sp>
        <p:nvSpPr>
          <p:cNvPr id="13" name="ZoneTexte 12"/>
          <p:cNvSpPr txBox="1"/>
          <p:nvPr/>
        </p:nvSpPr>
        <p:spPr>
          <a:xfrm>
            <a:off x="1167726" y="1759974"/>
            <a:ext cx="6830965" cy="5124480"/>
          </a:xfrm>
          <a:prstGeom prst="rect">
            <a:avLst/>
          </a:prstGeom>
          <a:noFill/>
        </p:spPr>
        <p:txBody>
          <a:bodyPr wrap="square" rtlCol="0" anchor="t">
            <a:spAutoFit/>
          </a:bodyPr>
          <a:lstStyle/>
          <a:p>
            <a:r>
              <a:rPr lang="fr-FR" b="1" dirty="0">
                <a:solidFill>
                  <a:srgbClr val="3D5C71"/>
                </a:solidFill>
                <a:latin typeface="Ample"/>
              </a:rPr>
              <a:t>Besoin d’assistance ou pour une demande de service ?</a:t>
            </a:r>
          </a:p>
          <a:p>
            <a:r>
              <a:rPr lang="fr-FR" sz="1600" dirty="0">
                <a:latin typeface="Ample"/>
              </a:rPr>
              <a:t>  1. consulter l’aide en ligne sur le portail SI-Samu</a:t>
            </a:r>
          </a:p>
          <a:p>
            <a:r>
              <a:rPr lang="fr-FR" sz="1600" dirty="0">
                <a:latin typeface="Ample"/>
              </a:rPr>
              <a:t>  2. contacter votre correspondant SI-Samu (si vous ne l'êtes pas)</a:t>
            </a:r>
          </a:p>
          <a:p>
            <a:r>
              <a:rPr lang="fr-FR" sz="1600" dirty="0">
                <a:latin typeface="Ample"/>
              </a:rPr>
              <a:t>  3. en cas d’indisponibilité, contacter le support</a:t>
            </a:r>
          </a:p>
          <a:p>
            <a:endParaRPr lang="fr-FR" sz="1050" dirty="0">
              <a:latin typeface="Ample"/>
            </a:endParaRPr>
          </a:p>
          <a:p>
            <a:r>
              <a:rPr lang="fr-FR" b="1" dirty="0">
                <a:solidFill>
                  <a:srgbClr val="1269B0"/>
                </a:solidFill>
                <a:latin typeface="Ample"/>
              </a:rPr>
              <a:t>Question sur mon compte ? </a:t>
            </a:r>
            <a:r>
              <a:rPr lang="fr-FR" dirty="0">
                <a:solidFill>
                  <a:srgbClr val="1269B0"/>
                </a:solidFill>
                <a:latin typeface="Ample"/>
              </a:rPr>
              <a:t>création de compte, modification des droits, attribution d’une carte de prêt, réinitialisation de mot de passe, déverrouillage de compte,…</a:t>
            </a:r>
          </a:p>
          <a:p>
            <a:r>
              <a:rPr lang="fr-FR" dirty="0">
                <a:latin typeface="Ample"/>
              </a:rPr>
              <a:t> </a:t>
            </a:r>
            <a:r>
              <a:rPr lang="fr-FR" sz="1600" dirty="0">
                <a:latin typeface="Ample"/>
              </a:rPr>
              <a:t> 1. contacter votre administrateur</a:t>
            </a:r>
          </a:p>
          <a:p>
            <a:r>
              <a:rPr lang="fr-FR" sz="1600" dirty="0">
                <a:latin typeface="Ample"/>
              </a:rPr>
              <a:t>  2. en cas d’indisponibilité, contacter le support</a:t>
            </a:r>
            <a:endParaRPr lang="en-US" sz="1600" dirty="0">
              <a:latin typeface="Ample"/>
            </a:endParaRPr>
          </a:p>
          <a:p>
            <a:endParaRPr lang="fr-FR" sz="1050" dirty="0">
              <a:solidFill>
                <a:srgbClr val="000000"/>
              </a:solidFill>
              <a:latin typeface="Ample"/>
            </a:endParaRPr>
          </a:p>
          <a:p>
            <a:r>
              <a:rPr lang="fr-FR" b="1" dirty="0">
                <a:solidFill>
                  <a:srgbClr val="5C96A4"/>
                </a:solidFill>
                <a:latin typeface="Ample"/>
              </a:rPr>
              <a:t>Dysfonctionnement, dégradation, lenteur, anomalie ?</a:t>
            </a:r>
          </a:p>
          <a:p>
            <a:r>
              <a:rPr lang="fr-FR" sz="1600" dirty="0">
                <a:latin typeface="Ample"/>
              </a:rPr>
              <a:t>  1. collecter tous les éléments nécessaires </a:t>
            </a:r>
          </a:p>
          <a:p>
            <a:r>
              <a:rPr lang="fr-FR" sz="1600" dirty="0">
                <a:latin typeface="Ample"/>
              </a:rPr>
              <a:t>  2. déclarer 1 incident au support </a:t>
            </a:r>
          </a:p>
          <a:p>
            <a:r>
              <a:rPr lang="fr-FR" sz="1600" dirty="0">
                <a:latin typeface="Ample"/>
              </a:rPr>
              <a:t>	</a:t>
            </a:r>
            <a:r>
              <a:rPr lang="fr-FR" sz="1400" dirty="0">
                <a:latin typeface="Ample"/>
              </a:rPr>
              <a:t>par téléphone par une prise en charge plus rapide</a:t>
            </a:r>
          </a:p>
          <a:p>
            <a:r>
              <a:rPr lang="fr-FR" sz="1400" dirty="0">
                <a:latin typeface="Ample"/>
              </a:rPr>
              <a:t>	sinon par mail </a:t>
            </a:r>
          </a:p>
          <a:p>
            <a:pPr algn="ctr"/>
            <a:r>
              <a:rPr lang="fr-FR" b="1" dirty="0">
                <a:solidFill>
                  <a:srgbClr val="3D5C71"/>
                </a:solidFill>
                <a:latin typeface="Ample"/>
              </a:rPr>
              <a:t>              </a:t>
            </a:r>
          </a:p>
          <a:p>
            <a:pPr algn="ctr"/>
            <a:r>
              <a:rPr lang="fr-FR" b="1" dirty="0">
                <a:solidFill>
                  <a:srgbClr val="3D5C71"/>
                </a:solidFill>
                <a:latin typeface="Ample"/>
              </a:rPr>
              <a:t>  Pour plus d’informations </a:t>
            </a:r>
            <a:r>
              <a:rPr lang="fr-FR" dirty="0">
                <a:latin typeface="Ample"/>
              </a:rPr>
              <a:t>: consulter l’espace      </a:t>
            </a:r>
          </a:p>
          <a:p>
            <a:pPr algn="ctr"/>
            <a:r>
              <a:rPr lang="fr-FR" dirty="0">
                <a:latin typeface="Ample"/>
              </a:rPr>
              <a:t>« </a:t>
            </a:r>
            <a:r>
              <a:rPr lang="fr-FR" b="1" dirty="0">
                <a:solidFill>
                  <a:srgbClr val="639ECB"/>
                </a:solidFill>
                <a:latin typeface="Ample"/>
              </a:rPr>
              <a:t>Formation et assistance</a:t>
            </a:r>
            <a:r>
              <a:rPr lang="fr-FR" dirty="0">
                <a:latin typeface="Ample"/>
              </a:rPr>
              <a:t> » (</a:t>
            </a:r>
            <a:r>
              <a:rPr lang="fr-FR" dirty="0">
                <a:latin typeface="Ample"/>
                <a:hlinkClick r:id="rId2"/>
              </a:rPr>
              <a:t>https://support.si-samu.fr</a:t>
            </a:r>
            <a:r>
              <a:rPr lang="fr-FR" dirty="0">
                <a:latin typeface="Ample"/>
              </a:rPr>
              <a:t> )</a:t>
            </a:r>
          </a:p>
          <a:p>
            <a:pPr marL="342900" indent="-342900">
              <a:buAutoNum type="arabicPeriod"/>
            </a:pPr>
            <a:endParaRPr lang="fr-FR" dirty="0"/>
          </a:p>
        </p:txBody>
      </p:sp>
      <p:pic>
        <p:nvPicPr>
          <p:cNvPr id="14" name="Image 13"/>
          <p:cNvPicPr>
            <a:picLocks noChangeAspect="1"/>
          </p:cNvPicPr>
          <p:nvPr/>
        </p:nvPicPr>
        <p:blipFill>
          <a:blip r:embed="rId3"/>
          <a:stretch>
            <a:fillRect/>
          </a:stretch>
        </p:blipFill>
        <p:spPr>
          <a:xfrm>
            <a:off x="8204969" y="3385843"/>
            <a:ext cx="2762864" cy="3472157"/>
          </a:xfrm>
          <a:prstGeom prst="rect">
            <a:avLst/>
          </a:prstGeom>
        </p:spPr>
      </p:pic>
      <p:grpSp>
        <p:nvGrpSpPr>
          <p:cNvPr id="19" name="Groupe 18"/>
          <p:cNvGrpSpPr/>
          <p:nvPr/>
        </p:nvGrpSpPr>
        <p:grpSpPr>
          <a:xfrm>
            <a:off x="503017" y="2989599"/>
            <a:ext cx="439579" cy="522000"/>
            <a:chOff x="507978" y="2074817"/>
            <a:chExt cx="439579" cy="522000"/>
          </a:xfrm>
        </p:grpSpPr>
        <p:sp>
          <p:nvSpPr>
            <p:cNvPr id="20" name="object 5"/>
            <p:cNvSpPr/>
            <p:nvPr/>
          </p:nvSpPr>
          <p:spPr>
            <a:xfrm>
              <a:off x="507978" y="2074817"/>
              <a:ext cx="439579" cy="522000"/>
            </a:xfrm>
            <a:custGeom>
              <a:avLst/>
              <a:gdLst/>
              <a:ahLst/>
              <a:cxnLst/>
              <a:rect l="l" t="t" r="r" b="b"/>
              <a:pathLst>
                <a:path w="456564" h="508000">
                  <a:moveTo>
                    <a:pt x="63243" y="0"/>
                  </a:moveTo>
                  <a:lnTo>
                    <a:pt x="32124" y="8694"/>
                  </a:lnTo>
                  <a:lnTo>
                    <a:pt x="9035" y="31297"/>
                  </a:lnTo>
                  <a:lnTo>
                    <a:pt x="0" y="64331"/>
                  </a:lnTo>
                  <a:lnTo>
                    <a:pt x="0" y="443070"/>
                  </a:lnTo>
                  <a:lnTo>
                    <a:pt x="9035" y="476104"/>
                  </a:lnTo>
                  <a:lnTo>
                    <a:pt x="32130" y="498709"/>
                  </a:lnTo>
                  <a:lnTo>
                    <a:pt x="63243" y="507401"/>
                  </a:lnTo>
                  <a:lnTo>
                    <a:pt x="96370" y="498707"/>
                  </a:lnTo>
                  <a:lnTo>
                    <a:pt x="424370" y="309339"/>
                  </a:lnTo>
                  <a:lnTo>
                    <a:pt x="448466" y="285000"/>
                  </a:lnTo>
                  <a:lnTo>
                    <a:pt x="456498" y="253707"/>
                  </a:lnTo>
                  <a:lnTo>
                    <a:pt x="448466" y="222414"/>
                  </a:lnTo>
                  <a:lnTo>
                    <a:pt x="424370" y="198074"/>
                  </a:lnTo>
                  <a:lnTo>
                    <a:pt x="96367" y="8692"/>
                  </a:lnTo>
                  <a:lnTo>
                    <a:pt x="63243" y="0"/>
                  </a:lnTo>
                  <a:close/>
                </a:path>
              </a:pathLst>
            </a:custGeom>
            <a:solidFill>
              <a:srgbClr val="639EC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dirty="0">
                <a:solidFill>
                  <a:schemeClr val="lt1"/>
                </a:solidFill>
              </a:endParaRPr>
            </a:p>
          </p:txBody>
        </p:sp>
        <p:pic>
          <p:nvPicPr>
            <p:cNvPr id="21" name="Image 20"/>
            <p:cNvPicPr>
              <a:picLocks noChangeAspect="1"/>
            </p:cNvPicPr>
            <p:nvPr/>
          </p:nvPicPr>
          <p:blipFill>
            <a:blip r:embed="rId4">
              <a:biLevel thresh="25000"/>
            </a:blip>
            <a:stretch>
              <a:fillRect/>
            </a:stretch>
          </p:blipFill>
          <p:spPr>
            <a:xfrm>
              <a:off x="513918" y="2204736"/>
              <a:ext cx="274737" cy="274737"/>
            </a:xfrm>
            <a:prstGeom prst="rect">
              <a:avLst/>
            </a:prstGeom>
          </p:spPr>
        </p:pic>
      </p:grpSp>
      <p:grpSp>
        <p:nvGrpSpPr>
          <p:cNvPr id="25" name="Groupe 24"/>
          <p:cNvGrpSpPr/>
          <p:nvPr/>
        </p:nvGrpSpPr>
        <p:grpSpPr>
          <a:xfrm>
            <a:off x="563904" y="4345243"/>
            <a:ext cx="439579" cy="522000"/>
            <a:chOff x="449640" y="3171566"/>
            <a:chExt cx="439579" cy="522000"/>
          </a:xfrm>
        </p:grpSpPr>
        <p:sp>
          <p:nvSpPr>
            <p:cNvPr id="22" name="object 18"/>
            <p:cNvSpPr/>
            <p:nvPr/>
          </p:nvSpPr>
          <p:spPr>
            <a:xfrm>
              <a:off x="449640" y="3171566"/>
              <a:ext cx="439579" cy="522000"/>
            </a:xfrm>
            <a:custGeom>
              <a:avLst/>
              <a:gdLst/>
              <a:ahLst/>
              <a:cxnLst/>
              <a:rect l="l" t="t" r="r" b="b"/>
              <a:pathLst>
                <a:path w="456565" h="508000">
                  <a:moveTo>
                    <a:pt x="63243" y="0"/>
                  </a:moveTo>
                  <a:lnTo>
                    <a:pt x="32124" y="8694"/>
                  </a:lnTo>
                  <a:lnTo>
                    <a:pt x="9035" y="31297"/>
                  </a:lnTo>
                  <a:lnTo>
                    <a:pt x="0" y="64331"/>
                  </a:lnTo>
                  <a:lnTo>
                    <a:pt x="0" y="443070"/>
                  </a:lnTo>
                  <a:lnTo>
                    <a:pt x="9035" y="476104"/>
                  </a:lnTo>
                  <a:lnTo>
                    <a:pt x="32130" y="498709"/>
                  </a:lnTo>
                  <a:lnTo>
                    <a:pt x="63243" y="507401"/>
                  </a:lnTo>
                  <a:lnTo>
                    <a:pt x="96370" y="498707"/>
                  </a:lnTo>
                  <a:lnTo>
                    <a:pt x="424370" y="309339"/>
                  </a:lnTo>
                  <a:lnTo>
                    <a:pt x="448466" y="285000"/>
                  </a:lnTo>
                  <a:lnTo>
                    <a:pt x="456498" y="253707"/>
                  </a:lnTo>
                  <a:lnTo>
                    <a:pt x="448466" y="222414"/>
                  </a:lnTo>
                  <a:lnTo>
                    <a:pt x="424370" y="198074"/>
                  </a:lnTo>
                  <a:lnTo>
                    <a:pt x="96367" y="8692"/>
                  </a:lnTo>
                  <a:lnTo>
                    <a:pt x="63243" y="0"/>
                  </a:lnTo>
                  <a:close/>
                </a:path>
              </a:pathLst>
            </a:custGeom>
            <a:solidFill>
              <a:srgbClr val="A8CFC7"/>
            </a:solidFill>
          </p:spPr>
          <p:txBody>
            <a:bodyPr wrap="square" lIns="0" tIns="0" rIns="0" bIns="0" rtlCol="0"/>
            <a:lstStyle/>
            <a:p>
              <a:endParaRPr sz="2397" dirty="0">
                <a:latin typeface="Avenir Roman" charset="0"/>
              </a:endParaRPr>
            </a:p>
          </p:txBody>
        </p:sp>
        <p:sp>
          <p:nvSpPr>
            <p:cNvPr id="23" name="object 26"/>
            <p:cNvSpPr/>
            <p:nvPr/>
          </p:nvSpPr>
          <p:spPr>
            <a:xfrm>
              <a:off x="491137" y="3287712"/>
              <a:ext cx="344956" cy="405854"/>
            </a:xfrm>
            <a:prstGeom prst="rect">
              <a:avLst/>
            </a:prstGeom>
            <a:blipFill>
              <a:blip r:embed="rId5" cstate="print"/>
              <a:stretch>
                <a:fillRect/>
              </a:stretch>
            </a:blipFill>
          </p:spPr>
          <p:txBody>
            <a:bodyPr wrap="square" lIns="0" tIns="0" rIns="0" bIns="0" rtlCol="0"/>
            <a:lstStyle/>
            <a:p>
              <a:endParaRPr sz="2397" dirty="0">
                <a:latin typeface="Avenir Roman" charset="0"/>
              </a:endParaRPr>
            </a:p>
          </p:txBody>
        </p:sp>
      </p:grpSp>
      <p:pic>
        <p:nvPicPr>
          <p:cNvPr id="24" name="Image 2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5578" y="1730477"/>
            <a:ext cx="502130" cy="535606"/>
          </a:xfrm>
          <a:prstGeom prst="rect">
            <a:avLst/>
          </a:prstGeom>
        </p:spPr>
      </p:pic>
      <p:sp>
        <p:nvSpPr>
          <p:cNvPr id="27" name="Rectangle à coins arrondis 26"/>
          <p:cNvSpPr/>
          <p:nvPr/>
        </p:nvSpPr>
        <p:spPr>
          <a:xfrm>
            <a:off x="8353359" y="1685609"/>
            <a:ext cx="3650226" cy="1303990"/>
          </a:xfrm>
          <a:prstGeom prst="wedgeRoundRectCallout">
            <a:avLst>
              <a:gd name="adj1" fmla="val -41304"/>
              <a:gd name="adj2" fmla="val 72874"/>
              <a:gd name="adj3" fmla="val 16667"/>
            </a:avLst>
          </a:prstGeom>
          <a:solidFill>
            <a:srgbClr val="5C96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solidFill>
                  <a:schemeClr val="bg1"/>
                </a:solidFill>
                <a:latin typeface="Ample"/>
              </a:rPr>
              <a:t>Le support SI-Samu est le </a:t>
            </a:r>
            <a:r>
              <a:rPr lang="fr-FR" sz="1600" b="1" dirty="0">
                <a:solidFill>
                  <a:schemeClr val="bg1"/>
                </a:solidFill>
                <a:latin typeface="Ample"/>
              </a:rPr>
              <a:t>centre d’assistance informatique </a:t>
            </a:r>
            <a:r>
              <a:rPr lang="fr-FR" sz="1600" dirty="0">
                <a:solidFill>
                  <a:schemeClr val="bg1"/>
                </a:solidFill>
                <a:latin typeface="Ample"/>
              </a:rPr>
              <a:t>pour tous les services fournis par l’ANS</a:t>
            </a:r>
            <a:endParaRPr lang="fr-FR" sz="1600" dirty="0"/>
          </a:p>
        </p:txBody>
      </p:sp>
      <p:sp>
        <p:nvSpPr>
          <p:cNvPr id="28" name="ZoneTexte 27"/>
          <p:cNvSpPr txBox="1"/>
          <p:nvPr/>
        </p:nvSpPr>
        <p:spPr>
          <a:xfrm>
            <a:off x="8233287" y="1316277"/>
            <a:ext cx="3478161" cy="369332"/>
          </a:xfrm>
          <a:prstGeom prst="rect">
            <a:avLst/>
          </a:prstGeom>
          <a:noFill/>
        </p:spPr>
        <p:txBody>
          <a:bodyPr wrap="square" rtlCol="0">
            <a:spAutoFit/>
          </a:bodyPr>
          <a:lstStyle/>
          <a:p>
            <a:pPr algn="ctr"/>
            <a:r>
              <a:rPr lang="fr-FR" dirty="0">
                <a:solidFill>
                  <a:schemeClr val="bg1"/>
                </a:solidFill>
                <a:latin typeface="Ample"/>
              </a:rPr>
              <a:t>.</a:t>
            </a:r>
          </a:p>
        </p:txBody>
      </p:sp>
      <p:sp>
        <p:nvSpPr>
          <p:cNvPr id="3" name="Espace réservé du pied de page 2">
            <a:extLst>
              <a:ext uri="{FF2B5EF4-FFF2-40B4-BE49-F238E27FC236}">
                <a16:creationId xmlns:a16="http://schemas.microsoft.com/office/drawing/2014/main" id="{EE12C422-AC64-4596-9204-483A6DDF45EF}"/>
              </a:ext>
            </a:extLst>
          </p:cNvPr>
          <p:cNvSpPr>
            <a:spLocks noGrp="1"/>
          </p:cNvSpPr>
          <p:nvPr>
            <p:ph type="ftr" sz="quarter" idx="11"/>
          </p:nvPr>
        </p:nvSpPr>
        <p:spPr>
          <a:xfrm>
            <a:off x="3016837" y="6492875"/>
            <a:ext cx="5159188" cy="365125"/>
          </a:xfrm>
        </p:spPr>
        <p:txBody>
          <a:bodyPr/>
          <a:lstStyle/>
          <a:p>
            <a:pPr>
              <a:defRPr/>
            </a:pPr>
            <a:r>
              <a:rPr lang="fr-FR" dirty="0">
                <a:solidFill>
                  <a:prstClr val="white">
                    <a:lumMod val="75000"/>
                  </a:prstClr>
                </a:solidFill>
              </a:rPr>
              <a:t>Portail SI-Samu - Gestion des patients - Présentation détaillée des fonctionnalités</a:t>
            </a:r>
          </a:p>
        </p:txBody>
      </p:sp>
    </p:spTree>
    <p:extLst>
      <p:ext uri="{BB962C8B-B14F-4D97-AF65-F5344CB8AC3E}">
        <p14:creationId xmlns:p14="http://schemas.microsoft.com/office/powerpoint/2010/main" val="256776153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Le support SI-Samu </a:t>
            </a:r>
            <a:br>
              <a:rPr lang="fr-FR" dirty="0"/>
            </a:br>
            <a:r>
              <a:rPr lang="fr-FR" sz="4000" dirty="0">
                <a:solidFill>
                  <a:srgbClr val="639FCC"/>
                </a:solidFill>
                <a:latin typeface="Ample"/>
                <a:cs typeface="Arial" panose="020B0604020202020204" pitchFamily="34" charset="0"/>
              </a:rPr>
              <a:t>Présentation générale</a:t>
            </a:r>
          </a:p>
        </p:txBody>
      </p:sp>
      <p:sp>
        <p:nvSpPr>
          <p:cNvPr id="4" name="Espace réservé du numéro de diapositive 3"/>
          <p:cNvSpPr>
            <a:spLocks noGrp="1"/>
          </p:cNvSpPr>
          <p:nvPr>
            <p:ph type="sldNum" sz="quarter" idx="12"/>
          </p:nvPr>
        </p:nvSpPr>
        <p:spPr/>
        <p:txBody>
          <a:bodyPr/>
          <a:lstStyle/>
          <a:p>
            <a:fld id="{C19B0B0C-5E37-A542-B809-6BB319648EF9}" type="slidenum">
              <a:rPr lang="fr-FR" smtClean="0"/>
              <a:pPr/>
              <a:t>36</a:t>
            </a:fld>
            <a:endParaRPr lang="fr-FR" dirty="0"/>
          </a:p>
        </p:txBody>
      </p:sp>
      <p:sp>
        <p:nvSpPr>
          <p:cNvPr id="5" name="Rectangle 4">
            <a:extLst>
              <a:ext uri="{FF2B5EF4-FFF2-40B4-BE49-F238E27FC236}">
                <a16:creationId xmlns:a16="http://schemas.microsoft.com/office/drawing/2014/main" id="{97548F32-939D-42A6-8B77-036B92845261}"/>
              </a:ext>
            </a:extLst>
          </p:cNvPr>
          <p:cNvSpPr/>
          <p:nvPr/>
        </p:nvSpPr>
        <p:spPr>
          <a:xfrm>
            <a:off x="698866" y="2219339"/>
            <a:ext cx="10822574" cy="3626997"/>
          </a:xfrm>
          <a:prstGeom prst="rect">
            <a:avLst/>
          </a:prstGeom>
          <a:solidFill>
            <a:schemeClr val="accent1">
              <a:lumMod val="20000"/>
              <a:lumOff val="8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fr-FR" dirty="0">
              <a:solidFill>
                <a:schemeClr val="tx1"/>
              </a:solidFill>
            </a:endParaRPr>
          </a:p>
        </p:txBody>
      </p:sp>
      <p:sp>
        <p:nvSpPr>
          <p:cNvPr id="6" name="ZoneTexte 5">
            <a:extLst>
              <a:ext uri="{FF2B5EF4-FFF2-40B4-BE49-F238E27FC236}">
                <a16:creationId xmlns:a16="http://schemas.microsoft.com/office/drawing/2014/main" id="{97F36E8B-3D75-4180-BEB9-FFC5EA7A5531}"/>
              </a:ext>
            </a:extLst>
          </p:cNvPr>
          <p:cNvSpPr txBox="1"/>
          <p:nvPr/>
        </p:nvSpPr>
        <p:spPr>
          <a:xfrm>
            <a:off x="951205" y="2298611"/>
            <a:ext cx="10657474" cy="3539430"/>
          </a:xfrm>
          <a:prstGeom prst="rect">
            <a:avLst/>
          </a:prstGeom>
          <a:noFill/>
        </p:spPr>
        <p:txBody>
          <a:bodyPr wrap="square" rtlCol="0" anchor="ctr">
            <a:spAutoFit/>
          </a:bodyPr>
          <a:lstStyle/>
          <a:p>
            <a:r>
              <a:rPr lang="fr-FR" sz="1400" dirty="0"/>
              <a:t>Le support SI-Samu est le centre d’assistance informatique pour tous les services fournis aux CRRA par l’ASIP Santé. </a:t>
            </a:r>
          </a:p>
          <a:p>
            <a:r>
              <a:rPr lang="fr-FR" sz="1400" dirty="0"/>
              <a:t>Il est le </a:t>
            </a:r>
            <a:r>
              <a:rPr lang="fr-FR" sz="1400" b="1" dirty="0"/>
              <a:t>point de contact unique </a:t>
            </a:r>
            <a:r>
              <a:rPr lang="fr-FR" sz="1400" dirty="0"/>
              <a:t>pour toute déclaration d’incident, </a:t>
            </a:r>
          </a:p>
          <a:p>
            <a:r>
              <a:rPr lang="fr-FR" sz="1400" dirty="0"/>
              <a:t>Pour un besoin d’assistance à l’utilisation ou une demande de service sur le portail SI-Samu , veuillez d’abord vous adresser à votre correspondant SI-Samu au sein de votre entité. </a:t>
            </a:r>
          </a:p>
          <a:p>
            <a:r>
              <a:rPr lang="fr-FR" sz="1400" dirty="0"/>
              <a:t>Si celui n’est pas disponible, contactez le support SI-Samu qui prendra en charge votre demande.</a:t>
            </a:r>
          </a:p>
          <a:p>
            <a:endParaRPr lang="fr-FR" sz="1400" dirty="0"/>
          </a:p>
          <a:p>
            <a:endParaRPr lang="fr-FR" sz="1400" dirty="0"/>
          </a:p>
          <a:p>
            <a:endParaRPr lang="fr-FR" sz="1400" dirty="0"/>
          </a:p>
          <a:p>
            <a:r>
              <a:rPr lang="fr-FR" sz="1400" dirty="0"/>
              <a:t>En cas d’incident sur le SI-Samu, le support </a:t>
            </a:r>
            <a:r>
              <a:rPr lang="fr-FR" sz="1400" dirty="0">
                <a:solidFill>
                  <a:prstClr val="black"/>
                </a:solidFill>
              </a:rPr>
              <a:t>SI-Samu</a:t>
            </a:r>
            <a:r>
              <a:rPr lang="fr-FR" sz="1400" dirty="0"/>
              <a:t> est joignable 24h/24, 7 jours sur 7, </a:t>
            </a:r>
          </a:p>
          <a:p>
            <a:r>
              <a:rPr lang="fr-FR" sz="1400" u="sng" dirty="0"/>
              <a:t>par téléphone </a:t>
            </a:r>
            <a:r>
              <a:rPr lang="fr-FR" sz="1400" dirty="0"/>
              <a:t>au </a:t>
            </a:r>
            <a:r>
              <a:rPr lang="fr-FR" sz="1400" b="1" dirty="0"/>
              <a:t>0 809 100 809 </a:t>
            </a:r>
            <a:r>
              <a:rPr lang="fr-FR" sz="1400" dirty="0"/>
              <a:t>(service gratuit + prix d’un appel).</a:t>
            </a:r>
            <a:endParaRPr lang="fr-FR" sz="1400" dirty="0">
              <a:solidFill>
                <a:srgbClr val="FF0000"/>
              </a:solidFill>
            </a:endParaRPr>
          </a:p>
          <a:p>
            <a:r>
              <a:rPr lang="fr-FR" sz="1400" dirty="0"/>
              <a:t>Avant d’appeler le support, veuillez collecter tous les éléments nécessaires au traitement de votre appel (voir fiche déclarer un incident sur le portail SI-Samu)</a:t>
            </a:r>
            <a:endParaRPr lang="fr-FR" sz="1400" b="1" dirty="0">
              <a:solidFill>
                <a:schemeClr val="tx2"/>
              </a:solidFill>
            </a:endParaRPr>
          </a:p>
          <a:p>
            <a:endParaRPr lang="fr-FR" sz="1400" dirty="0"/>
          </a:p>
          <a:p>
            <a:endParaRPr lang="fr-FR" sz="1400" dirty="0"/>
          </a:p>
          <a:p>
            <a:r>
              <a:rPr lang="fr-FR" sz="1400" dirty="0"/>
              <a:t>Pour toute autre demande, le support SI-Samu est joignable au </a:t>
            </a:r>
            <a:r>
              <a:rPr lang="fr-FR" sz="1400" b="1" dirty="0"/>
              <a:t>0 809 100 809 </a:t>
            </a:r>
            <a:r>
              <a:rPr lang="fr-FR" sz="1400" dirty="0"/>
              <a:t>(service gratuit + prix d’un appel) </a:t>
            </a:r>
          </a:p>
          <a:p>
            <a:r>
              <a:rPr lang="fr-FR" sz="1400" dirty="0"/>
              <a:t>et par courriel à l’adresse </a:t>
            </a:r>
            <a:r>
              <a:rPr lang="fr-FR" sz="1400" b="1" i="1" dirty="0">
                <a:hlinkClick r:id="rId2"/>
              </a:rPr>
              <a:t>monserviceclient.si-samu@asipsante.fr</a:t>
            </a:r>
            <a:r>
              <a:rPr lang="fr-FR" sz="1400" b="1" i="1" dirty="0"/>
              <a:t>. </a:t>
            </a:r>
          </a:p>
        </p:txBody>
      </p:sp>
      <p:sp>
        <p:nvSpPr>
          <p:cNvPr id="7" name="Rectangle 6">
            <a:extLst>
              <a:ext uri="{FF2B5EF4-FFF2-40B4-BE49-F238E27FC236}">
                <a16:creationId xmlns:a16="http://schemas.microsoft.com/office/drawing/2014/main" id="{A796FAD6-8F42-4C9B-B05C-55941ED442BC}"/>
              </a:ext>
            </a:extLst>
          </p:cNvPr>
          <p:cNvSpPr/>
          <p:nvPr/>
        </p:nvSpPr>
        <p:spPr>
          <a:xfrm>
            <a:off x="692339" y="3610952"/>
            <a:ext cx="6076815" cy="317147"/>
          </a:xfrm>
          <a:prstGeom prst="rect">
            <a:avLst/>
          </a:prstGeom>
          <a:solidFill>
            <a:schemeClr val="tx2"/>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Contact en cas d’incident nécessitant une intervention rapide </a:t>
            </a:r>
          </a:p>
        </p:txBody>
      </p:sp>
      <p:cxnSp>
        <p:nvCxnSpPr>
          <p:cNvPr id="8" name="Connecteur droit 7">
            <a:extLst>
              <a:ext uri="{FF2B5EF4-FFF2-40B4-BE49-F238E27FC236}">
                <a16:creationId xmlns:a16="http://schemas.microsoft.com/office/drawing/2014/main" id="{18519C04-C30A-41CB-8AC8-4C2569C3B93C}"/>
              </a:ext>
            </a:extLst>
          </p:cNvPr>
          <p:cNvCxnSpPr>
            <a:cxnSpLocks/>
            <a:stCxn id="7" idx="3"/>
          </p:cNvCxnSpPr>
          <p:nvPr/>
        </p:nvCxnSpPr>
        <p:spPr>
          <a:xfrm>
            <a:off x="6769154" y="3769526"/>
            <a:ext cx="47160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16800057-5D92-447A-B8F4-7A0479ADF5FD}"/>
              </a:ext>
            </a:extLst>
          </p:cNvPr>
          <p:cNvSpPr/>
          <p:nvPr/>
        </p:nvSpPr>
        <p:spPr>
          <a:xfrm>
            <a:off x="692339" y="2060422"/>
            <a:ext cx="1229360" cy="241389"/>
          </a:xfrm>
          <a:prstGeom prst="rect">
            <a:avLst/>
          </a:prstGeom>
          <a:solidFill>
            <a:schemeClr val="tx2"/>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Mission</a:t>
            </a:r>
          </a:p>
        </p:txBody>
      </p:sp>
      <p:cxnSp>
        <p:nvCxnSpPr>
          <p:cNvPr id="10" name="Connecteur droit 9">
            <a:extLst>
              <a:ext uri="{FF2B5EF4-FFF2-40B4-BE49-F238E27FC236}">
                <a16:creationId xmlns:a16="http://schemas.microsoft.com/office/drawing/2014/main" id="{99F79BBB-D400-4CBF-9B08-F5D8B1330CD8}"/>
              </a:ext>
            </a:extLst>
          </p:cNvPr>
          <p:cNvCxnSpPr>
            <a:cxnSpLocks/>
          </p:cNvCxnSpPr>
          <p:nvPr/>
        </p:nvCxnSpPr>
        <p:spPr>
          <a:xfrm>
            <a:off x="1867909" y="2209088"/>
            <a:ext cx="9653532" cy="7172"/>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A796FAD6-8F42-4C9B-B05C-55941ED442BC}"/>
              </a:ext>
            </a:extLst>
          </p:cNvPr>
          <p:cNvSpPr/>
          <p:nvPr/>
        </p:nvSpPr>
        <p:spPr>
          <a:xfrm>
            <a:off x="692339" y="5017600"/>
            <a:ext cx="7731021" cy="260982"/>
          </a:xfrm>
          <a:prstGeom prst="rect">
            <a:avLst/>
          </a:prstGeom>
          <a:solidFill>
            <a:schemeClr val="tx2"/>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a:t>Contact pour toute autre demande</a:t>
            </a:r>
          </a:p>
        </p:txBody>
      </p:sp>
      <p:cxnSp>
        <p:nvCxnSpPr>
          <p:cNvPr id="12" name="Connecteur droit 11">
            <a:extLst>
              <a:ext uri="{FF2B5EF4-FFF2-40B4-BE49-F238E27FC236}">
                <a16:creationId xmlns:a16="http://schemas.microsoft.com/office/drawing/2014/main" id="{18519C04-C30A-41CB-8AC8-4C2569C3B93C}"/>
              </a:ext>
            </a:extLst>
          </p:cNvPr>
          <p:cNvCxnSpPr>
            <a:cxnSpLocks/>
            <a:stCxn id="11" idx="3"/>
          </p:cNvCxnSpPr>
          <p:nvPr/>
        </p:nvCxnSpPr>
        <p:spPr>
          <a:xfrm>
            <a:off x="8423360" y="5148091"/>
            <a:ext cx="30960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3" name="Espace réservé du pied de page 2">
            <a:extLst>
              <a:ext uri="{FF2B5EF4-FFF2-40B4-BE49-F238E27FC236}">
                <a16:creationId xmlns:a16="http://schemas.microsoft.com/office/drawing/2014/main" id="{56767BDD-BDBA-45CE-A1BA-22A48CACF123}"/>
              </a:ext>
            </a:extLst>
          </p:cNvPr>
          <p:cNvSpPr>
            <a:spLocks noGrp="1"/>
          </p:cNvSpPr>
          <p:nvPr>
            <p:ph type="ftr" sz="quarter" idx="11"/>
          </p:nvPr>
        </p:nvSpPr>
        <p:spPr/>
        <p:txBody>
          <a:bodyPr/>
          <a:lstStyle/>
          <a:p>
            <a:pPr>
              <a:defRPr/>
            </a:pPr>
            <a:r>
              <a:rPr lang="fr-FR">
                <a:solidFill>
                  <a:prstClr val="white">
                    <a:lumMod val="75000"/>
                  </a:prstClr>
                </a:solidFill>
              </a:rPr>
              <a:t>Portail SI-Samu - Gestion des patients - Présentation détaillée des fonctionnalités</a:t>
            </a:r>
          </a:p>
        </p:txBody>
      </p:sp>
    </p:spTree>
    <p:extLst>
      <p:ext uri="{BB962C8B-B14F-4D97-AF65-F5344CB8AC3E}">
        <p14:creationId xmlns:p14="http://schemas.microsoft.com/office/powerpoint/2010/main" val="35707027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593901" y="21928"/>
            <a:ext cx="8712200" cy="1325563"/>
          </a:xfrm>
        </p:spPr>
        <p:txBody>
          <a:bodyPr>
            <a:normAutofit/>
          </a:bodyPr>
          <a:lstStyle/>
          <a:p>
            <a:r>
              <a:rPr lang="fr-FR" sz="3200" dirty="0"/>
              <a:t>Obtenir une assistance à l’utilisation du SI-Samu</a:t>
            </a:r>
          </a:p>
        </p:txBody>
      </p:sp>
      <p:sp>
        <p:nvSpPr>
          <p:cNvPr id="4" name="Espace réservé du numéro de diapositive 3"/>
          <p:cNvSpPr>
            <a:spLocks noGrp="1"/>
          </p:cNvSpPr>
          <p:nvPr>
            <p:ph type="sldNum" sz="quarter" idx="12"/>
          </p:nvPr>
        </p:nvSpPr>
        <p:spPr/>
        <p:txBody>
          <a:bodyPr/>
          <a:lstStyle/>
          <a:p>
            <a:fld id="{C19B0B0C-5E37-A542-B809-6BB319648EF9}" type="slidenum">
              <a:rPr lang="fr-FR" smtClean="0"/>
              <a:pPr/>
              <a:t>37</a:t>
            </a:fld>
            <a:endParaRPr lang="fr-FR" dirty="0"/>
          </a:p>
        </p:txBody>
      </p:sp>
      <p:sp>
        <p:nvSpPr>
          <p:cNvPr id="16" name="Rectangle 15">
            <a:extLst>
              <a:ext uri="{FF2B5EF4-FFF2-40B4-BE49-F238E27FC236}">
                <a16:creationId xmlns:a16="http://schemas.microsoft.com/office/drawing/2014/main" id="{97548F32-939D-42A6-8B77-036B92845261}"/>
              </a:ext>
            </a:extLst>
          </p:cNvPr>
          <p:cNvSpPr/>
          <p:nvPr/>
        </p:nvSpPr>
        <p:spPr>
          <a:xfrm>
            <a:off x="684713" y="1930517"/>
            <a:ext cx="10822574" cy="4035564"/>
          </a:xfrm>
          <a:prstGeom prst="rect">
            <a:avLst/>
          </a:prstGeom>
          <a:solidFill>
            <a:schemeClr val="accent1">
              <a:lumMod val="20000"/>
              <a:lumOff val="8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fr-FR" dirty="0">
              <a:solidFill>
                <a:schemeClr val="tx1"/>
              </a:solidFill>
            </a:endParaRPr>
          </a:p>
        </p:txBody>
      </p:sp>
      <p:sp>
        <p:nvSpPr>
          <p:cNvPr id="17" name="ZoneTexte 16">
            <a:extLst>
              <a:ext uri="{FF2B5EF4-FFF2-40B4-BE49-F238E27FC236}">
                <a16:creationId xmlns:a16="http://schemas.microsoft.com/office/drawing/2014/main" id="{97F36E8B-3D75-4180-BEB9-FFC5EA7A5531}"/>
              </a:ext>
            </a:extLst>
          </p:cNvPr>
          <p:cNvSpPr txBox="1"/>
          <p:nvPr/>
        </p:nvSpPr>
        <p:spPr>
          <a:xfrm>
            <a:off x="767263" y="1998930"/>
            <a:ext cx="10657474" cy="3985706"/>
          </a:xfrm>
          <a:prstGeom prst="rect">
            <a:avLst/>
          </a:prstGeom>
          <a:noFill/>
        </p:spPr>
        <p:txBody>
          <a:bodyPr wrap="square" rtlCol="0" anchor="ctr">
            <a:spAutoFit/>
          </a:bodyPr>
          <a:lstStyle/>
          <a:p>
            <a:r>
              <a:rPr lang="fr-FR" sz="1400" dirty="0"/>
              <a:t>Une aide en ligne est accessible à partir du portail SI-Samu, par l’option « accéder à la FAQ » du menu présent sur chaque page du portail. </a:t>
            </a:r>
          </a:p>
          <a:p>
            <a:r>
              <a:rPr lang="fr-FR" sz="1400" dirty="0"/>
              <a:t>Vous y trouverez une réponse aux questions souvent posées au support. Cette rubrique sera actualisée régulièrement en fonction des questions posées au support. </a:t>
            </a:r>
          </a:p>
          <a:p>
            <a:endParaRPr lang="fr-FR" sz="1400" dirty="0"/>
          </a:p>
          <a:p>
            <a:endParaRPr lang="fr-FR" sz="1400" dirty="0"/>
          </a:p>
          <a:p>
            <a:r>
              <a:rPr lang="fr-FR" sz="1400" dirty="0"/>
              <a:t>Si l’aide en ligne n’a pas apporté de réponse à votre question, nous vous recommandons de vous adresser à votre correspondant SI-Samu qui est celui qui connaît le mieux le contexte de votre entité et vos besoins.</a:t>
            </a:r>
          </a:p>
          <a:p>
            <a:r>
              <a:rPr lang="fr-FR" sz="1400" dirty="0"/>
              <a:t>Si celui-ci n’est pas disponible, le support SI-Samu prendra en charge votre demande.</a:t>
            </a:r>
          </a:p>
          <a:p>
            <a:endParaRPr lang="fr-FR" sz="800" dirty="0"/>
          </a:p>
          <a:p>
            <a:pPr>
              <a:spcBef>
                <a:spcPts val="600"/>
              </a:spcBef>
              <a:spcAft>
                <a:spcPts val="600"/>
              </a:spcAft>
            </a:pPr>
            <a:endParaRPr lang="fr-FR" sz="1400" dirty="0"/>
          </a:p>
          <a:p>
            <a:pPr>
              <a:spcBef>
                <a:spcPts val="600"/>
              </a:spcBef>
              <a:spcAft>
                <a:spcPts val="600"/>
              </a:spcAft>
            </a:pPr>
            <a:r>
              <a:rPr lang="fr-FR" sz="1400" dirty="0"/>
              <a:t>Contactez votre administrateur pour toute demande relative à la gestion de votre compte d’accès au SI-Samu : création de compte, modification des droits, attribution d’une carte de prêt, réinitialisation de mot de passe, déverrouillage de compte, … </a:t>
            </a:r>
          </a:p>
          <a:p>
            <a:pPr>
              <a:spcBef>
                <a:spcPts val="600"/>
              </a:spcBef>
              <a:spcAft>
                <a:spcPts val="600"/>
              </a:spcAft>
            </a:pPr>
            <a:endParaRPr lang="fr-FR" sz="900" dirty="0"/>
          </a:p>
          <a:p>
            <a:pPr>
              <a:spcBef>
                <a:spcPts val="600"/>
              </a:spcBef>
              <a:spcAft>
                <a:spcPts val="600"/>
              </a:spcAft>
            </a:pPr>
            <a:r>
              <a:rPr lang="fr-FR" sz="1400" dirty="0"/>
              <a:t>Le support SI-Samu est à votre disposition pour répondre à vos besoins d’assistance sur le SI-Samu.</a:t>
            </a:r>
          </a:p>
          <a:p>
            <a:r>
              <a:rPr lang="fr-FR" sz="1400" dirty="0"/>
              <a:t>Vous pouvez </a:t>
            </a:r>
            <a:r>
              <a:rPr lang="fr-FR" sz="1400" b="1" dirty="0"/>
              <a:t>contacter le support SI-Samu </a:t>
            </a:r>
            <a:r>
              <a:rPr lang="fr-FR" sz="1400" dirty="0"/>
              <a:t>au 0 809 100 809 (service gratuit + prix d’un appel) </a:t>
            </a:r>
          </a:p>
          <a:p>
            <a:r>
              <a:rPr lang="fr-FR" sz="1400" dirty="0"/>
              <a:t>ou par courriel à l’adresse </a:t>
            </a:r>
            <a:r>
              <a:rPr lang="fr-FR" sz="1400" b="1" i="1" dirty="0">
                <a:hlinkClick r:id="rId2"/>
              </a:rPr>
              <a:t>monserviceclient.si-samu@asipsante.fr</a:t>
            </a:r>
            <a:r>
              <a:rPr lang="fr-FR" sz="1400" b="1" dirty="0">
                <a:solidFill>
                  <a:prstClr val="black"/>
                </a:solidFill>
              </a:rPr>
              <a:t>.</a:t>
            </a:r>
            <a:endParaRPr lang="fr-FR" sz="1400" b="1" i="1" dirty="0"/>
          </a:p>
        </p:txBody>
      </p:sp>
      <p:sp>
        <p:nvSpPr>
          <p:cNvPr id="18" name="Rectangle 17">
            <a:extLst>
              <a:ext uri="{FF2B5EF4-FFF2-40B4-BE49-F238E27FC236}">
                <a16:creationId xmlns:a16="http://schemas.microsoft.com/office/drawing/2014/main" id="{A796FAD6-8F42-4C9B-B05C-55941ED442BC}"/>
              </a:ext>
            </a:extLst>
          </p:cNvPr>
          <p:cNvSpPr/>
          <p:nvPr/>
        </p:nvSpPr>
        <p:spPr>
          <a:xfrm>
            <a:off x="681602" y="2821266"/>
            <a:ext cx="3083445" cy="278437"/>
          </a:xfrm>
          <a:prstGeom prst="rect">
            <a:avLst/>
          </a:prstGeom>
          <a:solidFill>
            <a:schemeClr val="tx2"/>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a:t>Correspondants SI-Samu</a:t>
            </a:r>
          </a:p>
        </p:txBody>
      </p:sp>
      <p:cxnSp>
        <p:nvCxnSpPr>
          <p:cNvPr id="19" name="Connecteur droit 18">
            <a:extLst>
              <a:ext uri="{FF2B5EF4-FFF2-40B4-BE49-F238E27FC236}">
                <a16:creationId xmlns:a16="http://schemas.microsoft.com/office/drawing/2014/main" id="{18519C04-C30A-41CB-8AC8-4C2569C3B93C}"/>
              </a:ext>
            </a:extLst>
          </p:cNvPr>
          <p:cNvCxnSpPr>
            <a:cxnSpLocks/>
            <a:stCxn id="18" idx="3"/>
          </p:cNvCxnSpPr>
          <p:nvPr/>
        </p:nvCxnSpPr>
        <p:spPr>
          <a:xfrm flipV="1">
            <a:off x="3765047" y="2941131"/>
            <a:ext cx="7740000" cy="19354"/>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16800057-5D92-447A-B8F4-7A0479ADF5FD}"/>
              </a:ext>
            </a:extLst>
          </p:cNvPr>
          <p:cNvSpPr/>
          <p:nvPr/>
        </p:nvSpPr>
        <p:spPr>
          <a:xfrm>
            <a:off x="686915" y="1719204"/>
            <a:ext cx="1892984" cy="241389"/>
          </a:xfrm>
          <a:prstGeom prst="rect">
            <a:avLst/>
          </a:prstGeom>
          <a:solidFill>
            <a:schemeClr val="tx2"/>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Aide en ligne</a:t>
            </a:r>
          </a:p>
        </p:txBody>
      </p:sp>
      <p:cxnSp>
        <p:nvCxnSpPr>
          <p:cNvPr id="21" name="Connecteur droit 20">
            <a:extLst>
              <a:ext uri="{FF2B5EF4-FFF2-40B4-BE49-F238E27FC236}">
                <a16:creationId xmlns:a16="http://schemas.microsoft.com/office/drawing/2014/main" id="{99F79BBB-D400-4CBF-9B08-F5D8B1330CD8}"/>
              </a:ext>
            </a:extLst>
          </p:cNvPr>
          <p:cNvCxnSpPr>
            <a:cxnSpLocks/>
          </p:cNvCxnSpPr>
          <p:nvPr/>
        </p:nvCxnSpPr>
        <p:spPr>
          <a:xfrm>
            <a:off x="2567217" y="1936093"/>
            <a:ext cx="8928000" cy="7172"/>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A796FAD6-8F42-4C9B-B05C-55941ED442BC}"/>
              </a:ext>
            </a:extLst>
          </p:cNvPr>
          <p:cNvSpPr/>
          <p:nvPr/>
        </p:nvSpPr>
        <p:spPr>
          <a:xfrm>
            <a:off x="694730" y="4940781"/>
            <a:ext cx="7731021" cy="260982"/>
          </a:xfrm>
          <a:prstGeom prst="rect">
            <a:avLst/>
          </a:prstGeom>
          <a:solidFill>
            <a:schemeClr val="tx2"/>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a:t>Support SI-Samu</a:t>
            </a:r>
          </a:p>
        </p:txBody>
      </p:sp>
      <p:cxnSp>
        <p:nvCxnSpPr>
          <p:cNvPr id="23" name="Connecteur droit 22">
            <a:extLst>
              <a:ext uri="{FF2B5EF4-FFF2-40B4-BE49-F238E27FC236}">
                <a16:creationId xmlns:a16="http://schemas.microsoft.com/office/drawing/2014/main" id="{18519C04-C30A-41CB-8AC8-4C2569C3B93C}"/>
              </a:ext>
            </a:extLst>
          </p:cNvPr>
          <p:cNvCxnSpPr>
            <a:cxnSpLocks/>
            <a:stCxn id="22" idx="3"/>
          </p:cNvCxnSpPr>
          <p:nvPr/>
        </p:nvCxnSpPr>
        <p:spPr>
          <a:xfrm>
            <a:off x="8425751" y="5071272"/>
            <a:ext cx="30600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A796FAD6-8F42-4C9B-B05C-55941ED442BC}"/>
              </a:ext>
            </a:extLst>
          </p:cNvPr>
          <p:cNvSpPr/>
          <p:nvPr/>
        </p:nvSpPr>
        <p:spPr>
          <a:xfrm>
            <a:off x="694730" y="4006079"/>
            <a:ext cx="6076815" cy="278437"/>
          </a:xfrm>
          <a:prstGeom prst="rect">
            <a:avLst/>
          </a:prstGeom>
          <a:solidFill>
            <a:schemeClr val="tx2"/>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a:t>Administrateur SI-Samu</a:t>
            </a:r>
          </a:p>
        </p:txBody>
      </p:sp>
      <p:cxnSp>
        <p:nvCxnSpPr>
          <p:cNvPr id="25" name="Connecteur droit 24">
            <a:extLst>
              <a:ext uri="{FF2B5EF4-FFF2-40B4-BE49-F238E27FC236}">
                <a16:creationId xmlns:a16="http://schemas.microsoft.com/office/drawing/2014/main" id="{18519C04-C30A-41CB-8AC8-4C2569C3B93C}"/>
              </a:ext>
            </a:extLst>
          </p:cNvPr>
          <p:cNvCxnSpPr>
            <a:cxnSpLocks/>
          </p:cNvCxnSpPr>
          <p:nvPr/>
        </p:nvCxnSpPr>
        <p:spPr>
          <a:xfrm flipV="1">
            <a:off x="6681990" y="4145298"/>
            <a:ext cx="4824000" cy="19354"/>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3" name="Espace réservé du pied de page 2">
            <a:extLst>
              <a:ext uri="{FF2B5EF4-FFF2-40B4-BE49-F238E27FC236}">
                <a16:creationId xmlns:a16="http://schemas.microsoft.com/office/drawing/2014/main" id="{82FCF5A4-C11B-43C0-AE79-4F98D709CEB7}"/>
              </a:ext>
            </a:extLst>
          </p:cNvPr>
          <p:cNvSpPr>
            <a:spLocks noGrp="1"/>
          </p:cNvSpPr>
          <p:nvPr>
            <p:ph type="ftr" sz="quarter" idx="11"/>
          </p:nvPr>
        </p:nvSpPr>
        <p:spPr/>
        <p:txBody>
          <a:bodyPr/>
          <a:lstStyle/>
          <a:p>
            <a:pPr>
              <a:defRPr/>
            </a:pPr>
            <a:r>
              <a:rPr lang="fr-FR">
                <a:solidFill>
                  <a:prstClr val="white">
                    <a:lumMod val="75000"/>
                  </a:prstClr>
                </a:solidFill>
              </a:rPr>
              <a:t>Portail SI-Samu - Gestion des patients - Présentation détaillée des fonctionnalités</a:t>
            </a:r>
          </a:p>
        </p:txBody>
      </p:sp>
    </p:spTree>
    <p:extLst>
      <p:ext uri="{BB962C8B-B14F-4D97-AF65-F5344CB8AC3E}">
        <p14:creationId xmlns:p14="http://schemas.microsoft.com/office/powerpoint/2010/main" val="18350004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64D2B1F3-652C-40CC-920D-1A1715E7024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9B0B0C-5E37-A542-B809-6BB319648EF9}" type="slidenum">
              <a:rPr kumimoji="0" lang="fr-FR" sz="1000" b="0" i="0" u="none" strike="noStrike" kern="1200" cap="none" spc="0" normalizeH="0" baseline="0" noProof="0" smtClean="0">
                <a:ln>
                  <a:noFill/>
                </a:ln>
                <a:solidFill>
                  <a:prstClr val="white">
                    <a:lumMod val="75000"/>
                  </a:prstClr>
                </a:solidFill>
                <a:effectLst/>
                <a:uLnTx/>
                <a:uFillTx/>
                <a:latin typeface="Arial"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fr-FR" sz="1000" b="0" i="0" u="none" strike="noStrike" kern="1200" cap="none" spc="0" normalizeH="0" baseline="0" noProof="0">
              <a:ln>
                <a:noFill/>
              </a:ln>
              <a:solidFill>
                <a:prstClr val="white">
                  <a:lumMod val="75000"/>
                </a:prstClr>
              </a:solidFill>
              <a:effectLst/>
              <a:uLnTx/>
              <a:uFillTx/>
              <a:latin typeface="Arial" charset="0"/>
              <a:cs typeface="Arial" charset="0"/>
            </a:endParaRPr>
          </a:p>
        </p:txBody>
      </p:sp>
      <p:sp>
        <p:nvSpPr>
          <p:cNvPr id="3" name="Espace réservé du pied de page 2">
            <a:extLst>
              <a:ext uri="{FF2B5EF4-FFF2-40B4-BE49-F238E27FC236}">
                <a16:creationId xmlns:a16="http://schemas.microsoft.com/office/drawing/2014/main" id="{7A7AC7F1-7999-4F57-A1C3-3462EEF99CB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white">
                    <a:lumMod val="75000"/>
                  </a:prstClr>
                </a:solidFill>
                <a:effectLst/>
                <a:uLnTx/>
                <a:uFillTx/>
                <a:latin typeface="Arial" charset="0"/>
                <a:cs typeface="Arial" charset="0"/>
              </a:rPr>
              <a:t>Portail SI-Samu - Gestion des patients - Présentation détaillée des fonctionnalités</a:t>
            </a:r>
          </a:p>
        </p:txBody>
      </p:sp>
    </p:spTree>
    <p:extLst>
      <p:ext uri="{BB962C8B-B14F-4D97-AF65-F5344CB8AC3E}">
        <p14:creationId xmlns:p14="http://schemas.microsoft.com/office/powerpoint/2010/main" val="42272655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993CCACA-E963-429F-9FDC-A179230C4247}"/>
              </a:ext>
            </a:extLst>
          </p:cNvPr>
          <p:cNvSpPr>
            <a:spLocks noGrp="1"/>
          </p:cNvSpPr>
          <p:nvPr>
            <p:ph type="sldNum" sz="quarter" idx="12"/>
          </p:nvPr>
        </p:nvSpPr>
        <p:spPr/>
        <p:txBody>
          <a:bodyPr/>
          <a:lstStyle/>
          <a:p>
            <a:fld id="{C19B0B0C-5E37-A542-B809-6BB319648EF9}" type="slidenum">
              <a:rPr lang="fr-FR" smtClean="0"/>
              <a:pPr/>
              <a:t>4</a:t>
            </a:fld>
            <a:endParaRPr lang="fr-FR"/>
          </a:p>
        </p:txBody>
      </p:sp>
      <p:sp>
        <p:nvSpPr>
          <p:cNvPr id="4" name="Titre 3">
            <a:extLst>
              <a:ext uri="{FF2B5EF4-FFF2-40B4-BE49-F238E27FC236}">
                <a16:creationId xmlns:a16="http://schemas.microsoft.com/office/drawing/2014/main" id="{D1CD00F5-9CC4-4E08-B735-1B335C986F91}"/>
              </a:ext>
            </a:extLst>
          </p:cNvPr>
          <p:cNvSpPr>
            <a:spLocks noGrp="1"/>
          </p:cNvSpPr>
          <p:nvPr>
            <p:ph type="title"/>
          </p:nvPr>
        </p:nvSpPr>
        <p:spPr>
          <a:xfrm>
            <a:off x="5397347" y="2799055"/>
            <a:ext cx="6467819" cy="1818212"/>
          </a:xfrm>
        </p:spPr>
        <p:txBody>
          <a:bodyPr>
            <a:normAutofit fontScale="90000"/>
          </a:bodyPr>
          <a:lstStyle/>
          <a:p>
            <a:r>
              <a:rPr lang="fr-FR" dirty="0"/>
              <a:t>I - Introduction</a:t>
            </a:r>
            <a:br>
              <a:rPr lang="fr-FR" dirty="0"/>
            </a:br>
            <a:r>
              <a:rPr lang="fr-FR" sz="4000" i="1" dirty="0"/>
              <a:t>- Le programme SI-Samu</a:t>
            </a:r>
            <a:br>
              <a:rPr lang="fr-FR" sz="4000" i="1" dirty="0"/>
            </a:br>
            <a:r>
              <a:rPr lang="fr-FR" sz="4000" i="1" dirty="0"/>
              <a:t>- Le portail</a:t>
            </a:r>
            <a:endParaRPr lang="fr-FR" i="1" dirty="0"/>
          </a:p>
        </p:txBody>
      </p:sp>
      <p:sp>
        <p:nvSpPr>
          <p:cNvPr id="5" name="Espace réservé du pied de page 4">
            <a:extLst>
              <a:ext uri="{FF2B5EF4-FFF2-40B4-BE49-F238E27FC236}">
                <a16:creationId xmlns:a16="http://schemas.microsoft.com/office/drawing/2014/main" id="{9BD3F0AA-01C6-4091-8DCA-FF2C27FBB286}"/>
              </a:ext>
            </a:extLst>
          </p:cNvPr>
          <p:cNvSpPr>
            <a:spLocks noGrp="1"/>
          </p:cNvSpPr>
          <p:nvPr>
            <p:ph type="ftr" sz="quarter" idx="11"/>
          </p:nvPr>
        </p:nvSpPr>
        <p:spPr/>
        <p:txBody>
          <a:bodyPr/>
          <a:lstStyle/>
          <a:p>
            <a:r>
              <a:rPr lang="fr-FR"/>
              <a:t>Portail SI-Samu - Gestion des patients - Présentation détaillée des fonctionnalités</a:t>
            </a:r>
          </a:p>
        </p:txBody>
      </p:sp>
    </p:spTree>
    <p:extLst>
      <p:ext uri="{BB962C8B-B14F-4D97-AF65-F5344CB8AC3E}">
        <p14:creationId xmlns:p14="http://schemas.microsoft.com/office/powerpoint/2010/main" val="28181163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re 1"/>
          <p:cNvSpPr>
            <a:spLocks noGrp="1"/>
          </p:cNvSpPr>
          <p:nvPr>
            <p:ph type="title"/>
          </p:nvPr>
        </p:nvSpPr>
        <p:spPr>
          <a:xfrm>
            <a:off x="2641600" y="357049"/>
            <a:ext cx="8712200" cy="996460"/>
          </a:xfrm>
        </p:spPr>
        <p:txBody>
          <a:bodyPr>
            <a:normAutofit/>
          </a:bodyPr>
          <a:lstStyle/>
          <a:p>
            <a:r>
              <a:rPr lang="fr-FR" sz="3600" dirty="0">
                <a:solidFill>
                  <a:srgbClr val="36576C"/>
                </a:solidFill>
                <a:latin typeface="Ample"/>
                <a:cs typeface="Arial" panose="020B0604020202020204" pitchFamily="34" charset="0"/>
              </a:rPr>
              <a:t>Le Programme SI-Samu</a:t>
            </a:r>
          </a:p>
        </p:txBody>
      </p:sp>
      <p:sp>
        <p:nvSpPr>
          <p:cNvPr id="2" name="Espace réservé du numéro de diapositive 1"/>
          <p:cNvSpPr>
            <a:spLocks noGrp="1"/>
          </p:cNvSpPr>
          <p:nvPr>
            <p:ph type="sldNum" sz="quarter" idx="12"/>
          </p:nvPr>
        </p:nvSpPr>
        <p:spPr>
          <a:xfrm>
            <a:off x="8610600" y="6057589"/>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9B0B0C-5E37-A542-B809-6BB319648EF9}" type="slidenum">
              <a:rPr kumimoji="0" lang="fr-FR" sz="10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fr-FR" sz="1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8" name="Rectangle 47"/>
          <p:cNvSpPr/>
          <p:nvPr/>
        </p:nvSpPr>
        <p:spPr>
          <a:xfrm>
            <a:off x="1760517" y="1159318"/>
            <a:ext cx="9285384" cy="1501205"/>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fr-FR" sz="2000" b="1" i="0" u="none" strike="noStrike" kern="0" cap="none" spc="0" normalizeH="0" baseline="0" noProof="0" dirty="0">
                <a:ln>
                  <a:noFill/>
                </a:ln>
                <a:solidFill>
                  <a:srgbClr val="639FCC"/>
                </a:solidFill>
                <a:effectLst/>
                <a:uLnTx/>
                <a:uFillTx/>
                <a:latin typeface="Ample"/>
                <a:ea typeface="+mn-ea"/>
                <a:cs typeface="+mn-cs"/>
              </a:rPr>
              <a:t>Un projet innovant … </a:t>
            </a:r>
            <a:endParaRPr kumimoji="0" lang="fr-FR" sz="2000" b="1" i="0" u="none" strike="noStrike" kern="1200" cap="none" spc="0" normalizeH="0" baseline="0" noProof="0" dirty="0">
              <a:ln>
                <a:noFill/>
              </a:ln>
              <a:solidFill>
                <a:srgbClr val="639FCC"/>
              </a:solidFill>
              <a:effectLst/>
              <a:uLnTx/>
              <a:uFillTx/>
              <a:latin typeface="Ample"/>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3D5C71"/>
                </a:solidFill>
                <a:effectLst/>
                <a:uLnTx/>
                <a:uFillTx/>
                <a:latin typeface="Ample"/>
                <a:ea typeface="+mn-ea"/>
                <a:cs typeface="+mn-cs"/>
              </a:rPr>
              <a:t>…visant à moderniser et uniformiser les systèmes d’information et de télécommunication de tous les Samu-Centre 15 afin de : </a:t>
            </a:r>
          </a:p>
          <a:p>
            <a:pPr marL="355600" marR="0" lvl="0" indent="2667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400" b="0" i="0" u="none" strike="noStrike" kern="1200" cap="none" spc="0" normalizeH="0" baseline="0" noProof="0" dirty="0">
                <a:ln>
                  <a:noFill/>
                </a:ln>
                <a:solidFill>
                  <a:srgbClr val="3D5C71"/>
                </a:solidFill>
                <a:effectLst/>
                <a:uLnTx/>
                <a:uFillTx/>
                <a:latin typeface="Ample"/>
                <a:ea typeface="+mn-ea"/>
                <a:cs typeface="+mn-cs"/>
              </a:rPr>
              <a:t>sécuriser et fiabiliser la gestion des flux téléphoniques et des données patients ;</a:t>
            </a:r>
          </a:p>
          <a:p>
            <a:pPr marL="355600" marR="0" lvl="0" indent="2667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400" b="0" i="0" u="none" strike="noStrike" kern="1200" cap="none" spc="0" normalizeH="0" baseline="0" noProof="0" dirty="0">
                <a:ln>
                  <a:noFill/>
                </a:ln>
                <a:solidFill>
                  <a:srgbClr val="3D5C71"/>
                </a:solidFill>
                <a:effectLst/>
                <a:uLnTx/>
                <a:uFillTx/>
                <a:latin typeface="Ample"/>
                <a:ea typeface="+mn-ea"/>
                <a:cs typeface="+mn-cs"/>
              </a:rPr>
              <a:t>homogénéiser les pratiques en termes de régulation médicale ;</a:t>
            </a:r>
          </a:p>
          <a:p>
            <a:pPr marL="355600" marR="0" lvl="0" indent="2667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400" b="0" i="0" u="none" strike="noStrike" kern="1200" cap="none" spc="0" normalizeH="0" baseline="0" noProof="0" dirty="0">
                <a:ln>
                  <a:noFill/>
                </a:ln>
                <a:solidFill>
                  <a:srgbClr val="3D5C71"/>
                </a:solidFill>
                <a:effectLst/>
                <a:uLnTx/>
                <a:uFillTx/>
                <a:latin typeface="Ample"/>
                <a:ea typeface="+mn-ea"/>
                <a:cs typeface="+mn-cs"/>
              </a:rPr>
              <a:t>améliorer considérablement l’entraide et l’articulation des Samu à l’échelle territoriale.</a:t>
            </a:r>
          </a:p>
        </p:txBody>
      </p:sp>
      <p:sp>
        <p:nvSpPr>
          <p:cNvPr id="23" name="Freeform 2305">
            <a:extLst>
              <a:ext uri="{FF2B5EF4-FFF2-40B4-BE49-F238E27FC236}">
                <a16:creationId xmlns:a16="http://schemas.microsoft.com/office/drawing/2014/main" id="{7B17654F-6AD6-449D-8D10-BC54D3E135E1}"/>
              </a:ext>
            </a:extLst>
          </p:cNvPr>
          <p:cNvSpPr>
            <a:spLocks/>
          </p:cNvSpPr>
          <p:nvPr/>
        </p:nvSpPr>
        <p:spPr bwMode="auto">
          <a:xfrm rot="10800000">
            <a:off x="8208993" y="2921974"/>
            <a:ext cx="461744" cy="669997"/>
          </a:xfrm>
          <a:custGeom>
            <a:avLst/>
            <a:gdLst>
              <a:gd name="T0" fmla="*/ 1686 w 1833"/>
              <a:gd name="T1" fmla="*/ 1245 h 2660"/>
              <a:gd name="T2" fmla="*/ 1340 w 1833"/>
              <a:gd name="T3" fmla="*/ 930 h 2660"/>
              <a:gd name="T4" fmla="*/ 1339 w 1833"/>
              <a:gd name="T5" fmla="*/ 209 h 2660"/>
              <a:gd name="T6" fmla="*/ 1325 w 1833"/>
              <a:gd name="T7" fmla="*/ 173 h 2660"/>
              <a:gd name="T8" fmla="*/ 923 w 1833"/>
              <a:gd name="T9" fmla="*/ 0 h 2660"/>
              <a:gd name="T10" fmla="*/ 495 w 1833"/>
              <a:gd name="T11" fmla="*/ 168 h 2660"/>
              <a:gd name="T12" fmla="*/ 477 w 1833"/>
              <a:gd name="T13" fmla="*/ 209 h 2660"/>
              <a:gd name="T14" fmla="*/ 475 w 1833"/>
              <a:gd name="T15" fmla="*/ 940 h 2660"/>
              <a:gd name="T16" fmla="*/ 143 w 1833"/>
              <a:gd name="T17" fmla="*/ 1251 h 2660"/>
              <a:gd name="T18" fmla="*/ 0 w 1833"/>
              <a:gd name="T19" fmla="*/ 1743 h 2660"/>
              <a:gd name="T20" fmla="*/ 916 w 1833"/>
              <a:gd name="T21" fmla="*/ 2660 h 2660"/>
              <a:gd name="T22" fmla="*/ 1833 w 1833"/>
              <a:gd name="T23" fmla="*/ 1743 h 2660"/>
              <a:gd name="T24" fmla="*/ 1686 w 1833"/>
              <a:gd name="T25" fmla="*/ 1245 h 26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33" h="2660">
                <a:moveTo>
                  <a:pt x="1686" y="1245"/>
                </a:moveTo>
                <a:cubicBezTo>
                  <a:pt x="1599" y="1112"/>
                  <a:pt x="1480" y="1004"/>
                  <a:pt x="1340" y="930"/>
                </a:cubicBezTo>
                <a:cubicBezTo>
                  <a:pt x="1340" y="925"/>
                  <a:pt x="1339" y="209"/>
                  <a:pt x="1339" y="209"/>
                </a:cubicBezTo>
                <a:cubicBezTo>
                  <a:pt x="1339" y="196"/>
                  <a:pt x="1334" y="183"/>
                  <a:pt x="1325" y="173"/>
                </a:cubicBezTo>
                <a:cubicBezTo>
                  <a:pt x="1319" y="166"/>
                  <a:pt x="1175" y="0"/>
                  <a:pt x="923" y="0"/>
                </a:cubicBezTo>
                <a:cubicBezTo>
                  <a:pt x="675" y="0"/>
                  <a:pt x="502" y="161"/>
                  <a:pt x="495" y="168"/>
                </a:cubicBezTo>
                <a:cubicBezTo>
                  <a:pt x="483" y="179"/>
                  <a:pt x="477" y="194"/>
                  <a:pt x="477" y="209"/>
                </a:cubicBezTo>
                <a:cubicBezTo>
                  <a:pt x="477" y="209"/>
                  <a:pt x="476" y="931"/>
                  <a:pt x="475" y="940"/>
                </a:cubicBezTo>
                <a:cubicBezTo>
                  <a:pt x="340" y="1014"/>
                  <a:pt x="226" y="1121"/>
                  <a:pt x="143" y="1251"/>
                </a:cubicBezTo>
                <a:cubicBezTo>
                  <a:pt x="49" y="1398"/>
                  <a:pt x="0" y="1568"/>
                  <a:pt x="0" y="1743"/>
                </a:cubicBezTo>
                <a:cubicBezTo>
                  <a:pt x="0" y="2249"/>
                  <a:pt x="411" y="2660"/>
                  <a:pt x="916" y="2660"/>
                </a:cubicBezTo>
                <a:cubicBezTo>
                  <a:pt x="1422" y="2660"/>
                  <a:pt x="1833" y="2249"/>
                  <a:pt x="1833" y="1743"/>
                </a:cubicBezTo>
                <a:cubicBezTo>
                  <a:pt x="1833" y="1566"/>
                  <a:pt x="1782" y="1393"/>
                  <a:pt x="1686" y="1245"/>
                </a:cubicBezTo>
                <a:close/>
              </a:path>
            </a:pathLst>
          </a:custGeom>
          <a:noFill/>
          <a:ln>
            <a:noFill/>
          </a:ln>
          <a:effectLst>
            <a:outerShdw blurRad="508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3735">
            <a:extLst>
              <a:ext uri="{FF2B5EF4-FFF2-40B4-BE49-F238E27FC236}">
                <a16:creationId xmlns:a16="http://schemas.microsoft.com/office/drawing/2014/main" id="{42261477-B936-4417-8005-FB1B97B3E634}"/>
              </a:ext>
            </a:extLst>
          </p:cNvPr>
          <p:cNvSpPr>
            <a:spLocks noEditPoints="1"/>
          </p:cNvSpPr>
          <p:nvPr/>
        </p:nvSpPr>
        <p:spPr bwMode="auto">
          <a:xfrm rot="10800000">
            <a:off x="8207433" y="2921973"/>
            <a:ext cx="462524" cy="669997"/>
          </a:xfrm>
          <a:custGeom>
            <a:avLst/>
            <a:gdLst>
              <a:gd name="T0" fmla="*/ 1136 w 1833"/>
              <a:gd name="T1" fmla="*/ 1789 h 2660"/>
              <a:gd name="T2" fmla="*/ 1165 w 1833"/>
              <a:gd name="T3" fmla="*/ 1885 h 2660"/>
              <a:gd name="T4" fmla="*/ 1072 w 1833"/>
              <a:gd name="T5" fmla="*/ 1757 h 2660"/>
              <a:gd name="T6" fmla="*/ 666 w 1833"/>
              <a:gd name="T7" fmla="*/ 1848 h 2660"/>
              <a:gd name="T8" fmla="*/ 594 w 1833"/>
              <a:gd name="T9" fmla="*/ 1863 h 2660"/>
              <a:gd name="T10" fmla="*/ 696 w 1833"/>
              <a:gd name="T11" fmla="*/ 1757 h 2660"/>
              <a:gd name="T12" fmla="*/ 598 w 1833"/>
              <a:gd name="T13" fmla="*/ 1007 h 2660"/>
              <a:gd name="T14" fmla="*/ 761 w 1833"/>
              <a:gd name="T15" fmla="*/ 825 h 2660"/>
              <a:gd name="T16" fmla="*/ 713 w 1833"/>
              <a:gd name="T17" fmla="*/ 1668 h 2660"/>
              <a:gd name="T18" fmla="*/ 544 w 1833"/>
              <a:gd name="T19" fmla="*/ 1840 h 2660"/>
              <a:gd name="T20" fmla="*/ 704 w 1833"/>
              <a:gd name="T21" fmla="*/ 1907 h 2660"/>
              <a:gd name="T22" fmla="*/ 817 w 1833"/>
              <a:gd name="T23" fmla="*/ 1770 h 2660"/>
              <a:gd name="T24" fmla="*/ 884 w 1833"/>
              <a:gd name="T25" fmla="*/ 2000 h 2660"/>
              <a:gd name="T26" fmla="*/ 950 w 1833"/>
              <a:gd name="T27" fmla="*/ 1770 h 2660"/>
              <a:gd name="T28" fmla="*/ 1064 w 1833"/>
              <a:gd name="T29" fmla="*/ 1907 h 2660"/>
              <a:gd name="T30" fmla="*/ 1224 w 1833"/>
              <a:gd name="T31" fmla="*/ 1840 h 2660"/>
              <a:gd name="T32" fmla="*/ 1055 w 1833"/>
              <a:gd name="T33" fmla="*/ 1668 h 2660"/>
              <a:gd name="T34" fmla="*/ 1007 w 1833"/>
              <a:gd name="T35" fmla="*/ 867 h 2660"/>
              <a:gd name="T36" fmla="*/ 1221 w 1833"/>
              <a:gd name="T37" fmla="*/ 1002 h 2660"/>
              <a:gd name="T38" fmla="*/ 1717 w 1833"/>
              <a:gd name="T39" fmla="*/ 1743 h 2660"/>
              <a:gd name="T40" fmla="*/ 115 w 1833"/>
              <a:gd name="T41" fmla="*/ 1743 h 2660"/>
              <a:gd name="T42" fmla="*/ 933 w 1833"/>
              <a:gd name="T43" fmla="*/ 1869 h 2660"/>
              <a:gd name="T44" fmla="*/ 835 w 1833"/>
              <a:gd name="T45" fmla="*/ 1869 h 2660"/>
              <a:gd name="T46" fmla="*/ 933 w 1833"/>
              <a:gd name="T47" fmla="*/ 1869 h 2660"/>
              <a:gd name="T48" fmla="*/ 884 w 1833"/>
              <a:gd name="T49" fmla="*/ 1714 h 2660"/>
              <a:gd name="T50" fmla="*/ 766 w 1833"/>
              <a:gd name="T51" fmla="*/ 1670 h 2660"/>
              <a:gd name="T52" fmla="*/ 813 w 1833"/>
              <a:gd name="T53" fmla="*/ 834 h 2660"/>
              <a:gd name="T54" fmla="*/ 957 w 1833"/>
              <a:gd name="T55" fmla="*/ 950 h 2660"/>
              <a:gd name="T56" fmla="*/ 906 w 1833"/>
              <a:gd name="T57" fmla="*/ 1700 h 2660"/>
              <a:gd name="T58" fmla="*/ 1221 w 1833"/>
              <a:gd name="T59" fmla="*/ 675 h 2660"/>
              <a:gd name="T60" fmla="*/ 1221 w 1833"/>
              <a:gd name="T61" fmla="*/ 787 h 2660"/>
              <a:gd name="T62" fmla="*/ 595 w 1833"/>
              <a:gd name="T63" fmla="*/ 560 h 2660"/>
              <a:gd name="T64" fmla="*/ 1221 w 1833"/>
              <a:gd name="T65" fmla="*/ 425 h 2660"/>
              <a:gd name="T66" fmla="*/ 595 w 1833"/>
              <a:gd name="T67" fmla="*/ 443 h 2660"/>
              <a:gd name="T68" fmla="*/ 916 w 1833"/>
              <a:gd name="T69" fmla="*/ 2660 h 2660"/>
              <a:gd name="T70" fmla="*/ 1685 w 1833"/>
              <a:gd name="T71" fmla="*/ 1245 h 2660"/>
              <a:gd name="T72" fmla="*/ 1339 w 1833"/>
              <a:gd name="T73" fmla="*/ 209 h 2660"/>
              <a:gd name="T74" fmla="*/ 923 w 1833"/>
              <a:gd name="T75" fmla="*/ 0 h 2660"/>
              <a:gd name="T76" fmla="*/ 477 w 1833"/>
              <a:gd name="T77" fmla="*/ 209 h 2660"/>
              <a:gd name="T78" fmla="*/ 143 w 1833"/>
              <a:gd name="T79" fmla="*/ 1251 h 2660"/>
              <a:gd name="T80" fmla="*/ 916 w 1833"/>
              <a:gd name="T81" fmla="*/ 2660 h 26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833" h="2660">
                <a:moveTo>
                  <a:pt x="1072" y="1757"/>
                </a:moveTo>
                <a:cubicBezTo>
                  <a:pt x="1096" y="1762"/>
                  <a:pt x="1118" y="1772"/>
                  <a:pt x="1136" y="1789"/>
                </a:cubicBezTo>
                <a:cubicBezTo>
                  <a:pt x="1157" y="1807"/>
                  <a:pt x="1169" y="1832"/>
                  <a:pt x="1174" y="1863"/>
                </a:cubicBezTo>
                <a:cubicBezTo>
                  <a:pt x="1175" y="1870"/>
                  <a:pt x="1171" y="1879"/>
                  <a:pt x="1165" y="1885"/>
                </a:cubicBezTo>
                <a:cubicBezTo>
                  <a:pt x="1152" y="1897"/>
                  <a:pt x="1128" y="1894"/>
                  <a:pt x="1102" y="1848"/>
                </a:cubicBezTo>
                <a:cubicBezTo>
                  <a:pt x="1091" y="1828"/>
                  <a:pt x="1081" y="1796"/>
                  <a:pt x="1072" y="1757"/>
                </a:cubicBezTo>
                <a:close/>
                <a:moveTo>
                  <a:pt x="696" y="1757"/>
                </a:moveTo>
                <a:cubicBezTo>
                  <a:pt x="687" y="1796"/>
                  <a:pt x="677" y="1828"/>
                  <a:pt x="666" y="1848"/>
                </a:cubicBezTo>
                <a:cubicBezTo>
                  <a:pt x="640" y="1894"/>
                  <a:pt x="616" y="1897"/>
                  <a:pt x="603" y="1885"/>
                </a:cubicBezTo>
                <a:cubicBezTo>
                  <a:pt x="596" y="1879"/>
                  <a:pt x="593" y="1870"/>
                  <a:pt x="594" y="1863"/>
                </a:cubicBezTo>
                <a:cubicBezTo>
                  <a:pt x="599" y="1832"/>
                  <a:pt x="611" y="1807"/>
                  <a:pt x="631" y="1789"/>
                </a:cubicBezTo>
                <a:cubicBezTo>
                  <a:pt x="650" y="1772"/>
                  <a:pt x="672" y="1762"/>
                  <a:pt x="696" y="1757"/>
                </a:cubicBezTo>
                <a:close/>
                <a:moveTo>
                  <a:pt x="565" y="1023"/>
                </a:moveTo>
                <a:lnTo>
                  <a:pt x="598" y="1007"/>
                </a:lnTo>
                <a:lnTo>
                  <a:pt x="595" y="796"/>
                </a:lnTo>
                <a:lnTo>
                  <a:pt x="761" y="825"/>
                </a:lnTo>
                <a:cubicBezTo>
                  <a:pt x="761" y="855"/>
                  <a:pt x="760" y="898"/>
                  <a:pt x="758" y="950"/>
                </a:cubicBezTo>
                <a:cubicBezTo>
                  <a:pt x="753" y="1157"/>
                  <a:pt x="739" y="1499"/>
                  <a:pt x="713" y="1668"/>
                </a:cubicBezTo>
                <a:cubicBezTo>
                  <a:pt x="674" y="1672"/>
                  <a:pt x="636" y="1685"/>
                  <a:pt x="606" y="1713"/>
                </a:cubicBezTo>
                <a:cubicBezTo>
                  <a:pt x="574" y="1742"/>
                  <a:pt x="552" y="1787"/>
                  <a:pt x="544" y="1840"/>
                </a:cubicBezTo>
                <a:cubicBezTo>
                  <a:pt x="536" y="1887"/>
                  <a:pt x="550" y="1935"/>
                  <a:pt x="577" y="1961"/>
                </a:cubicBezTo>
                <a:cubicBezTo>
                  <a:pt x="607" y="1988"/>
                  <a:pt x="658" y="1990"/>
                  <a:pt x="704" y="1907"/>
                </a:cubicBezTo>
                <a:cubicBezTo>
                  <a:pt x="723" y="1873"/>
                  <a:pt x="738" y="1820"/>
                  <a:pt x="751" y="1755"/>
                </a:cubicBezTo>
                <a:cubicBezTo>
                  <a:pt x="774" y="1757"/>
                  <a:pt x="796" y="1762"/>
                  <a:pt x="817" y="1770"/>
                </a:cubicBezTo>
                <a:cubicBezTo>
                  <a:pt x="785" y="1809"/>
                  <a:pt x="782" y="1853"/>
                  <a:pt x="783" y="1874"/>
                </a:cubicBezTo>
                <a:cubicBezTo>
                  <a:pt x="785" y="1936"/>
                  <a:pt x="832" y="2000"/>
                  <a:pt x="884" y="2000"/>
                </a:cubicBezTo>
                <a:cubicBezTo>
                  <a:pt x="936" y="2000"/>
                  <a:pt x="983" y="1936"/>
                  <a:pt x="985" y="1874"/>
                </a:cubicBezTo>
                <a:cubicBezTo>
                  <a:pt x="986" y="1853"/>
                  <a:pt x="983" y="1809"/>
                  <a:pt x="950" y="1770"/>
                </a:cubicBezTo>
                <a:cubicBezTo>
                  <a:pt x="971" y="1762"/>
                  <a:pt x="994" y="1757"/>
                  <a:pt x="1017" y="1755"/>
                </a:cubicBezTo>
                <a:cubicBezTo>
                  <a:pt x="1029" y="1820"/>
                  <a:pt x="1045" y="1873"/>
                  <a:pt x="1064" y="1907"/>
                </a:cubicBezTo>
                <a:cubicBezTo>
                  <a:pt x="1110" y="1990"/>
                  <a:pt x="1161" y="1988"/>
                  <a:pt x="1190" y="1961"/>
                </a:cubicBezTo>
                <a:cubicBezTo>
                  <a:pt x="1218" y="1935"/>
                  <a:pt x="1232" y="1887"/>
                  <a:pt x="1224" y="1840"/>
                </a:cubicBezTo>
                <a:cubicBezTo>
                  <a:pt x="1215" y="1787"/>
                  <a:pt x="1194" y="1742"/>
                  <a:pt x="1161" y="1713"/>
                </a:cubicBezTo>
                <a:cubicBezTo>
                  <a:pt x="1131" y="1685"/>
                  <a:pt x="1094" y="1672"/>
                  <a:pt x="1055" y="1668"/>
                </a:cubicBezTo>
                <a:cubicBezTo>
                  <a:pt x="1029" y="1499"/>
                  <a:pt x="1015" y="1157"/>
                  <a:pt x="1009" y="950"/>
                </a:cubicBezTo>
                <a:cubicBezTo>
                  <a:pt x="1008" y="919"/>
                  <a:pt x="1008" y="891"/>
                  <a:pt x="1007" y="867"/>
                </a:cubicBezTo>
                <a:lnTo>
                  <a:pt x="1221" y="904"/>
                </a:lnTo>
                <a:lnTo>
                  <a:pt x="1221" y="1002"/>
                </a:lnTo>
                <a:lnTo>
                  <a:pt x="1255" y="1017"/>
                </a:lnTo>
                <a:cubicBezTo>
                  <a:pt x="1536" y="1148"/>
                  <a:pt x="1717" y="1433"/>
                  <a:pt x="1717" y="1743"/>
                </a:cubicBezTo>
                <a:cubicBezTo>
                  <a:pt x="1717" y="2185"/>
                  <a:pt x="1358" y="2544"/>
                  <a:pt x="916" y="2544"/>
                </a:cubicBezTo>
                <a:cubicBezTo>
                  <a:pt x="475" y="2544"/>
                  <a:pt x="115" y="2185"/>
                  <a:pt x="115" y="1743"/>
                </a:cubicBezTo>
                <a:cubicBezTo>
                  <a:pt x="115" y="1435"/>
                  <a:pt x="288" y="1159"/>
                  <a:pt x="565" y="1023"/>
                </a:cubicBezTo>
                <a:close/>
                <a:moveTo>
                  <a:pt x="933" y="1869"/>
                </a:moveTo>
                <a:cubicBezTo>
                  <a:pt x="933" y="1882"/>
                  <a:pt x="905" y="1912"/>
                  <a:pt x="884" y="1912"/>
                </a:cubicBezTo>
                <a:cubicBezTo>
                  <a:pt x="862" y="1912"/>
                  <a:pt x="835" y="1882"/>
                  <a:pt x="835" y="1869"/>
                </a:cubicBezTo>
                <a:cubicBezTo>
                  <a:pt x="834" y="1857"/>
                  <a:pt x="847" y="1832"/>
                  <a:pt x="884" y="1812"/>
                </a:cubicBezTo>
                <a:cubicBezTo>
                  <a:pt x="920" y="1832"/>
                  <a:pt x="934" y="1857"/>
                  <a:pt x="933" y="1869"/>
                </a:cubicBezTo>
                <a:close/>
                <a:moveTo>
                  <a:pt x="906" y="1700"/>
                </a:moveTo>
                <a:cubicBezTo>
                  <a:pt x="898" y="1704"/>
                  <a:pt x="891" y="1709"/>
                  <a:pt x="884" y="1714"/>
                </a:cubicBezTo>
                <a:cubicBezTo>
                  <a:pt x="877" y="1709"/>
                  <a:pt x="869" y="1704"/>
                  <a:pt x="862" y="1700"/>
                </a:cubicBezTo>
                <a:cubicBezTo>
                  <a:pt x="833" y="1685"/>
                  <a:pt x="800" y="1674"/>
                  <a:pt x="766" y="1670"/>
                </a:cubicBezTo>
                <a:cubicBezTo>
                  <a:pt x="795" y="1476"/>
                  <a:pt x="806" y="1137"/>
                  <a:pt x="811" y="950"/>
                </a:cubicBezTo>
                <a:cubicBezTo>
                  <a:pt x="812" y="896"/>
                  <a:pt x="813" y="855"/>
                  <a:pt x="813" y="834"/>
                </a:cubicBezTo>
                <a:lnTo>
                  <a:pt x="955" y="858"/>
                </a:lnTo>
                <a:cubicBezTo>
                  <a:pt x="955" y="881"/>
                  <a:pt x="956" y="912"/>
                  <a:pt x="957" y="950"/>
                </a:cubicBezTo>
                <a:cubicBezTo>
                  <a:pt x="961" y="1137"/>
                  <a:pt x="973" y="1476"/>
                  <a:pt x="1002" y="1670"/>
                </a:cubicBezTo>
                <a:cubicBezTo>
                  <a:pt x="968" y="1674"/>
                  <a:pt x="935" y="1685"/>
                  <a:pt x="906" y="1700"/>
                </a:cubicBezTo>
                <a:close/>
                <a:moveTo>
                  <a:pt x="595" y="560"/>
                </a:moveTo>
                <a:lnTo>
                  <a:pt x="1221" y="675"/>
                </a:lnTo>
                <a:lnTo>
                  <a:pt x="1221" y="749"/>
                </a:lnTo>
                <a:lnTo>
                  <a:pt x="1221" y="787"/>
                </a:lnTo>
                <a:lnTo>
                  <a:pt x="595" y="679"/>
                </a:lnTo>
                <a:lnTo>
                  <a:pt x="595" y="560"/>
                </a:lnTo>
                <a:close/>
                <a:moveTo>
                  <a:pt x="595" y="313"/>
                </a:moveTo>
                <a:lnTo>
                  <a:pt x="1221" y="425"/>
                </a:lnTo>
                <a:lnTo>
                  <a:pt x="1221" y="557"/>
                </a:lnTo>
                <a:lnTo>
                  <a:pt x="595" y="443"/>
                </a:lnTo>
                <a:lnTo>
                  <a:pt x="595" y="313"/>
                </a:lnTo>
                <a:close/>
                <a:moveTo>
                  <a:pt x="916" y="2660"/>
                </a:moveTo>
                <a:cubicBezTo>
                  <a:pt x="1422" y="2660"/>
                  <a:pt x="1833" y="2249"/>
                  <a:pt x="1833" y="1743"/>
                </a:cubicBezTo>
                <a:cubicBezTo>
                  <a:pt x="1833" y="1565"/>
                  <a:pt x="1782" y="1393"/>
                  <a:pt x="1685" y="1245"/>
                </a:cubicBezTo>
                <a:cubicBezTo>
                  <a:pt x="1599" y="1111"/>
                  <a:pt x="1480" y="1004"/>
                  <a:pt x="1340" y="930"/>
                </a:cubicBezTo>
                <a:cubicBezTo>
                  <a:pt x="1339" y="925"/>
                  <a:pt x="1339" y="209"/>
                  <a:pt x="1339" y="209"/>
                </a:cubicBezTo>
                <a:cubicBezTo>
                  <a:pt x="1339" y="196"/>
                  <a:pt x="1334" y="183"/>
                  <a:pt x="1325" y="173"/>
                </a:cubicBezTo>
                <a:cubicBezTo>
                  <a:pt x="1319" y="166"/>
                  <a:pt x="1175" y="0"/>
                  <a:pt x="923" y="0"/>
                </a:cubicBezTo>
                <a:cubicBezTo>
                  <a:pt x="675" y="0"/>
                  <a:pt x="502" y="161"/>
                  <a:pt x="495" y="168"/>
                </a:cubicBezTo>
                <a:cubicBezTo>
                  <a:pt x="483" y="179"/>
                  <a:pt x="477" y="194"/>
                  <a:pt x="477" y="209"/>
                </a:cubicBezTo>
                <a:cubicBezTo>
                  <a:pt x="477" y="209"/>
                  <a:pt x="476" y="931"/>
                  <a:pt x="475" y="940"/>
                </a:cubicBezTo>
                <a:cubicBezTo>
                  <a:pt x="340" y="1014"/>
                  <a:pt x="226" y="1121"/>
                  <a:pt x="143" y="1251"/>
                </a:cubicBezTo>
                <a:cubicBezTo>
                  <a:pt x="49" y="1398"/>
                  <a:pt x="0" y="1568"/>
                  <a:pt x="0" y="1743"/>
                </a:cubicBezTo>
                <a:cubicBezTo>
                  <a:pt x="0" y="2249"/>
                  <a:pt x="411" y="2660"/>
                  <a:pt x="916" y="2660"/>
                </a:cubicBezTo>
              </a:path>
            </a:pathLst>
          </a:custGeom>
          <a:solidFill>
            <a:schemeClr val="tx2"/>
          </a:solidFill>
          <a:ln>
            <a:noFill/>
          </a:ln>
          <a:effectLst>
            <a:outerShdw blurRad="508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3736">
            <a:extLst>
              <a:ext uri="{FF2B5EF4-FFF2-40B4-BE49-F238E27FC236}">
                <a16:creationId xmlns:a16="http://schemas.microsoft.com/office/drawing/2014/main" id="{8411BBE3-BB10-41BA-9104-7297FDA8C7BB}"/>
              </a:ext>
            </a:extLst>
          </p:cNvPr>
          <p:cNvSpPr>
            <a:spLocks/>
          </p:cNvSpPr>
          <p:nvPr/>
        </p:nvSpPr>
        <p:spPr bwMode="auto">
          <a:xfrm rot="10800000">
            <a:off x="8038179" y="3098247"/>
            <a:ext cx="132595" cy="35099"/>
          </a:xfrm>
          <a:custGeom>
            <a:avLst/>
            <a:gdLst>
              <a:gd name="T0" fmla="*/ 0 w 526"/>
              <a:gd name="T1" fmla="*/ 69 h 139"/>
              <a:gd name="T2" fmla="*/ 71 w 526"/>
              <a:gd name="T3" fmla="*/ 139 h 139"/>
              <a:gd name="T4" fmla="*/ 455 w 526"/>
              <a:gd name="T5" fmla="*/ 139 h 139"/>
              <a:gd name="T6" fmla="*/ 526 w 526"/>
              <a:gd name="T7" fmla="*/ 69 h 139"/>
              <a:gd name="T8" fmla="*/ 455 w 526"/>
              <a:gd name="T9" fmla="*/ 0 h 139"/>
              <a:gd name="T10" fmla="*/ 71 w 526"/>
              <a:gd name="T11" fmla="*/ 0 h 139"/>
              <a:gd name="T12" fmla="*/ 0 w 526"/>
              <a:gd name="T13" fmla="*/ 69 h 139"/>
            </a:gdLst>
            <a:ahLst/>
            <a:cxnLst>
              <a:cxn ang="0">
                <a:pos x="T0" y="T1"/>
              </a:cxn>
              <a:cxn ang="0">
                <a:pos x="T2" y="T3"/>
              </a:cxn>
              <a:cxn ang="0">
                <a:pos x="T4" y="T5"/>
              </a:cxn>
              <a:cxn ang="0">
                <a:pos x="T6" y="T7"/>
              </a:cxn>
              <a:cxn ang="0">
                <a:pos x="T8" y="T9"/>
              </a:cxn>
              <a:cxn ang="0">
                <a:pos x="T10" y="T11"/>
              </a:cxn>
              <a:cxn ang="0">
                <a:pos x="T12" y="T13"/>
              </a:cxn>
            </a:cxnLst>
            <a:rect l="0" t="0" r="r" b="b"/>
            <a:pathLst>
              <a:path w="526" h="139">
                <a:moveTo>
                  <a:pt x="0" y="69"/>
                </a:moveTo>
                <a:cubicBezTo>
                  <a:pt x="0" y="108"/>
                  <a:pt x="32" y="139"/>
                  <a:pt x="71" y="139"/>
                </a:cubicBezTo>
                <a:lnTo>
                  <a:pt x="455" y="139"/>
                </a:lnTo>
                <a:cubicBezTo>
                  <a:pt x="494" y="139"/>
                  <a:pt x="526" y="108"/>
                  <a:pt x="526" y="69"/>
                </a:cubicBezTo>
                <a:cubicBezTo>
                  <a:pt x="526" y="31"/>
                  <a:pt x="494" y="0"/>
                  <a:pt x="455" y="0"/>
                </a:cubicBezTo>
                <a:lnTo>
                  <a:pt x="71" y="0"/>
                </a:lnTo>
                <a:cubicBezTo>
                  <a:pt x="32" y="0"/>
                  <a:pt x="0" y="31"/>
                  <a:pt x="0" y="69"/>
                </a:cubicBezTo>
                <a:close/>
              </a:path>
            </a:pathLst>
          </a:custGeom>
          <a:solidFill>
            <a:srgbClr val="639ECC"/>
          </a:solidFill>
          <a:ln>
            <a:noFill/>
          </a:ln>
          <a:effectLst>
            <a:outerShdw blurRad="508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3737">
            <a:extLst>
              <a:ext uri="{FF2B5EF4-FFF2-40B4-BE49-F238E27FC236}">
                <a16:creationId xmlns:a16="http://schemas.microsoft.com/office/drawing/2014/main" id="{CB6F157B-BBE8-4C46-A79E-B26238ECFFA8}"/>
              </a:ext>
            </a:extLst>
          </p:cNvPr>
          <p:cNvSpPr>
            <a:spLocks/>
          </p:cNvSpPr>
          <p:nvPr/>
        </p:nvSpPr>
        <p:spPr bwMode="auto">
          <a:xfrm rot="10800000">
            <a:off x="8443765" y="2758959"/>
            <a:ext cx="35879" cy="128696"/>
          </a:xfrm>
          <a:custGeom>
            <a:avLst/>
            <a:gdLst>
              <a:gd name="T0" fmla="*/ 71 w 142"/>
              <a:gd name="T1" fmla="*/ 0 h 513"/>
              <a:gd name="T2" fmla="*/ 0 w 142"/>
              <a:gd name="T3" fmla="*/ 69 h 513"/>
              <a:gd name="T4" fmla="*/ 0 w 142"/>
              <a:gd name="T5" fmla="*/ 443 h 513"/>
              <a:gd name="T6" fmla="*/ 71 w 142"/>
              <a:gd name="T7" fmla="*/ 513 h 513"/>
              <a:gd name="T8" fmla="*/ 142 w 142"/>
              <a:gd name="T9" fmla="*/ 443 h 513"/>
              <a:gd name="T10" fmla="*/ 142 w 142"/>
              <a:gd name="T11" fmla="*/ 69 h 513"/>
              <a:gd name="T12" fmla="*/ 71 w 142"/>
              <a:gd name="T13" fmla="*/ 0 h 513"/>
            </a:gdLst>
            <a:ahLst/>
            <a:cxnLst>
              <a:cxn ang="0">
                <a:pos x="T0" y="T1"/>
              </a:cxn>
              <a:cxn ang="0">
                <a:pos x="T2" y="T3"/>
              </a:cxn>
              <a:cxn ang="0">
                <a:pos x="T4" y="T5"/>
              </a:cxn>
              <a:cxn ang="0">
                <a:pos x="T6" y="T7"/>
              </a:cxn>
              <a:cxn ang="0">
                <a:pos x="T8" y="T9"/>
              </a:cxn>
              <a:cxn ang="0">
                <a:pos x="T10" y="T11"/>
              </a:cxn>
              <a:cxn ang="0">
                <a:pos x="T12" y="T13"/>
              </a:cxn>
            </a:cxnLst>
            <a:rect l="0" t="0" r="r" b="b"/>
            <a:pathLst>
              <a:path w="142" h="513">
                <a:moveTo>
                  <a:pt x="71" y="0"/>
                </a:moveTo>
                <a:cubicBezTo>
                  <a:pt x="32" y="0"/>
                  <a:pt x="0" y="31"/>
                  <a:pt x="0" y="69"/>
                </a:cubicBezTo>
                <a:lnTo>
                  <a:pt x="0" y="443"/>
                </a:lnTo>
                <a:cubicBezTo>
                  <a:pt x="0" y="482"/>
                  <a:pt x="32" y="513"/>
                  <a:pt x="71" y="513"/>
                </a:cubicBezTo>
                <a:cubicBezTo>
                  <a:pt x="110" y="513"/>
                  <a:pt x="142" y="482"/>
                  <a:pt x="142" y="443"/>
                </a:cubicBezTo>
                <a:lnTo>
                  <a:pt x="142" y="69"/>
                </a:lnTo>
                <a:cubicBezTo>
                  <a:pt x="142" y="31"/>
                  <a:pt x="110" y="0"/>
                  <a:pt x="71" y="0"/>
                </a:cubicBezTo>
                <a:close/>
              </a:path>
            </a:pathLst>
          </a:custGeom>
          <a:solidFill>
            <a:srgbClr val="639ECC"/>
          </a:solidFill>
          <a:ln>
            <a:noFill/>
          </a:ln>
          <a:effectLst>
            <a:outerShdw blurRad="508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3738">
            <a:extLst>
              <a:ext uri="{FF2B5EF4-FFF2-40B4-BE49-F238E27FC236}">
                <a16:creationId xmlns:a16="http://schemas.microsoft.com/office/drawing/2014/main" id="{79584D86-C1ED-4E8C-8F57-FDAAD9BEB0B1}"/>
              </a:ext>
            </a:extLst>
          </p:cNvPr>
          <p:cNvSpPr>
            <a:spLocks/>
          </p:cNvSpPr>
          <p:nvPr/>
        </p:nvSpPr>
        <p:spPr bwMode="auto">
          <a:xfrm rot="10800000">
            <a:off x="8714415" y="3114626"/>
            <a:ext cx="132595" cy="35099"/>
          </a:xfrm>
          <a:custGeom>
            <a:avLst/>
            <a:gdLst>
              <a:gd name="T0" fmla="*/ 71 w 526"/>
              <a:gd name="T1" fmla="*/ 138 h 138"/>
              <a:gd name="T2" fmla="*/ 455 w 526"/>
              <a:gd name="T3" fmla="*/ 138 h 138"/>
              <a:gd name="T4" fmla="*/ 526 w 526"/>
              <a:gd name="T5" fmla="*/ 69 h 138"/>
              <a:gd name="T6" fmla="*/ 455 w 526"/>
              <a:gd name="T7" fmla="*/ 0 h 138"/>
              <a:gd name="T8" fmla="*/ 71 w 526"/>
              <a:gd name="T9" fmla="*/ 0 h 138"/>
              <a:gd name="T10" fmla="*/ 0 w 526"/>
              <a:gd name="T11" fmla="*/ 69 h 138"/>
              <a:gd name="T12" fmla="*/ 71 w 526"/>
              <a:gd name="T13" fmla="*/ 138 h 138"/>
            </a:gdLst>
            <a:ahLst/>
            <a:cxnLst>
              <a:cxn ang="0">
                <a:pos x="T0" y="T1"/>
              </a:cxn>
              <a:cxn ang="0">
                <a:pos x="T2" y="T3"/>
              </a:cxn>
              <a:cxn ang="0">
                <a:pos x="T4" y="T5"/>
              </a:cxn>
              <a:cxn ang="0">
                <a:pos x="T6" y="T7"/>
              </a:cxn>
              <a:cxn ang="0">
                <a:pos x="T8" y="T9"/>
              </a:cxn>
              <a:cxn ang="0">
                <a:pos x="T10" y="T11"/>
              </a:cxn>
              <a:cxn ang="0">
                <a:pos x="T12" y="T13"/>
              </a:cxn>
            </a:cxnLst>
            <a:rect l="0" t="0" r="r" b="b"/>
            <a:pathLst>
              <a:path w="526" h="138">
                <a:moveTo>
                  <a:pt x="71" y="138"/>
                </a:moveTo>
                <a:lnTo>
                  <a:pt x="455" y="138"/>
                </a:lnTo>
                <a:cubicBezTo>
                  <a:pt x="494" y="138"/>
                  <a:pt x="526" y="107"/>
                  <a:pt x="526" y="69"/>
                </a:cubicBezTo>
                <a:cubicBezTo>
                  <a:pt x="526" y="31"/>
                  <a:pt x="494" y="0"/>
                  <a:pt x="455" y="0"/>
                </a:cubicBezTo>
                <a:lnTo>
                  <a:pt x="71" y="0"/>
                </a:lnTo>
                <a:cubicBezTo>
                  <a:pt x="32" y="0"/>
                  <a:pt x="0" y="31"/>
                  <a:pt x="0" y="69"/>
                </a:cubicBezTo>
                <a:cubicBezTo>
                  <a:pt x="0" y="107"/>
                  <a:pt x="32" y="138"/>
                  <a:pt x="71" y="138"/>
                </a:cubicBezTo>
                <a:close/>
              </a:path>
            </a:pathLst>
          </a:custGeom>
          <a:solidFill>
            <a:srgbClr val="639ECC"/>
          </a:solidFill>
          <a:ln>
            <a:noFill/>
          </a:ln>
          <a:effectLst>
            <a:outerShdw blurRad="508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3739">
            <a:extLst>
              <a:ext uri="{FF2B5EF4-FFF2-40B4-BE49-F238E27FC236}">
                <a16:creationId xmlns:a16="http://schemas.microsoft.com/office/drawing/2014/main" id="{38C94E5E-4997-48D1-89DF-7B75AE57FDE5}"/>
              </a:ext>
            </a:extLst>
          </p:cNvPr>
          <p:cNvSpPr>
            <a:spLocks/>
          </p:cNvSpPr>
          <p:nvPr/>
        </p:nvSpPr>
        <p:spPr bwMode="auto">
          <a:xfrm rot="10800000">
            <a:off x="8652017" y="3318199"/>
            <a:ext cx="117776" cy="94377"/>
          </a:xfrm>
          <a:custGeom>
            <a:avLst/>
            <a:gdLst>
              <a:gd name="T0" fmla="*/ 38 w 467"/>
              <a:gd name="T1" fmla="*/ 125 h 374"/>
              <a:gd name="T2" fmla="*/ 344 w 467"/>
              <a:gd name="T3" fmla="*/ 351 h 374"/>
              <a:gd name="T4" fmla="*/ 443 w 467"/>
              <a:gd name="T5" fmla="*/ 337 h 374"/>
              <a:gd name="T6" fmla="*/ 429 w 467"/>
              <a:gd name="T7" fmla="*/ 241 h 374"/>
              <a:gd name="T8" fmla="*/ 123 w 467"/>
              <a:gd name="T9" fmla="*/ 14 h 374"/>
              <a:gd name="T10" fmla="*/ 81 w 467"/>
              <a:gd name="T11" fmla="*/ 0 h 374"/>
              <a:gd name="T12" fmla="*/ 24 w 467"/>
              <a:gd name="T13" fmla="*/ 28 h 374"/>
              <a:gd name="T14" fmla="*/ 38 w 467"/>
              <a:gd name="T15" fmla="*/ 125 h 3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67" h="374">
                <a:moveTo>
                  <a:pt x="38" y="125"/>
                </a:moveTo>
                <a:lnTo>
                  <a:pt x="344" y="351"/>
                </a:lnTo>
                <a:cubicBezTo>
                  <a:pt x="375" y="374"/>
                  <a:pt x="419" y="368"/>
                  <a:pt x="443" y="337"/>
                </a:cubicBezTo>
                <a:cubicBezTo>
                  <a:pt x="467" y="307"/>
                  <a:pt x="460" y="264"/>
                  <a:pt x="429" y="241"/>
                </a:cubicBezTo>
                <a:lnTo>
                  <a:pt x="123" y="14"/>
                </a:lnTo>
                <a:cubicBezTo>
                  <a:pt x="111" y="5"/>
                  <a:pt x="96" y="0"/>
                  <a:pt x="81" y="0"/>
                </a:cubicBezTo>
                <a:cubicBezTo>
                  <a:pt x="59" y="0"/>
                  <a:pt x="38" y="10"/>
                  <a:pt x="24" y="28"/>
                </a:cubicBezTo>
                <a:cubicBezTo>
                  <a:pt x="0" y="58"/>
                  <a:pt x="7" y="102"/>
                  <a:pt x="38" y="125"/>
                </a:cubicBezTo>
                <a:close/>
              </a:path>
            </a:pathLst>
          </a:custGeom>
          <a:solidFill>
            <a:srgbClr val="639ECC"/>
          </a:solidFill>
          <a:ln>
            <a:noFill/>
          </a:ln>
          <a:effectLst>
            <a:outerShdw blurRad="508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3740">
            <a:extLst>
              <a:ext uri="{FF2B5EF4-FFF2-40B4-BE49-F238E27FC236}">
                <a16:creationId xmlns:a16="http://schemas.microsoft.com/office/drawing/2014/main" id="{9FE1A6AB-3890-49D5-ADEB-F2B24B8216F5}"/>
              </a:ext>
            </a:extLst>
          </p:cNvPr>
          <p:cNvSpPr>
            <a:spLocks/>
          </p:cNvSpPr>
          <p:nvPr/>
        </p:nvSpPr>
        <p:spPr bwMode="auto">
          <a:xfrm rot="10800000">
            <a:off x="8112276" y="3318199"/>
            <a:ext cx="116996" cy="94377"/>
          </a:xfrm>
          <a:custGeom>
            <a:avLst/>
            <a:gdLst>
              <a:gd name="T0" fmla="*/ 123 w 466"/>
              <a:gd name="T1" fmla="*/ 351 h 374"/>
              <a:gd name="T2" fmla="*/ 429 w 466"/>
              <a:gd name="T3" fmla="*/ 125 h 374"/>
              <a:gd name="T4" fmla="*/ 442 w 466"/>
              <a:gd name="T5" fmla="*/ 28 h 374"/>
              <a:gd name="T6" fmla="*/ 386 w 466"/>
              <a:gd name="T7" fmla="*/ 0 h 374"/>
              <a:gd name="T8" fmla="*/ 343 w 466"/>
              <a:gd name="T9" fmla="*/ 14 h 374"/>
              <a:gd name="T10" fmla="*/ 37 w 466"/>
              <a:gd name="T11" fmla="*/ 241 h 374"/>
              <a:gd name="T12" fmla="*/ 23 w 466"/>
              <a:gd name="T13" fmla="*/ 337 h 374"/>
              <a:gd name="T14" fmla="*/ 123 w 466"/>
              <a:gd name="T15" fmla="*/ 351 h 3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66" h="374">
                <a:moveTo>
                  <a:pt x="123" y="351"/>
                </a:moveTo>
                <a:lnTo>
                  <a:pt x="429" y="125"/>
                </a:lnTo>
                <a:cubicBezTo>
                  <a:pt x="460" y="102"/>
                  <a:pt x="466" y="58"/>
                  <a:pt x="442" y="28"/>
                </a:cubicBezTo>
                <a:cubicBezTo>
                  <a:pt x="428" y="10"/>
                  <a:pt x="407" y="0"/>
                  <a:pt x="386" y="0"/>
                </a:cubicBezTo>
                <a:cubicBezTo>
                  <a:pt x="371" y="0"/>
                  <a:pt x="356" y="5"/>
                  <a:pt x="343" y="14"/>
                </a:cubicBezTo>
                <a:lnTo>
                  <a:pt x="37" y="241"/>
                </a:lnTo>
                <a:cubicBezTo>
                  <a:pt x="6" y="264"/>
                  <a:pt x="0" y="307"/>
                  <a:pt x="23" y="337"/>
                </a:cubicBezTo>
                <a:cubicBezTo>
                  <a:pt x="47" y="368"/>
                  <a:pt x="92" y="374"/>
                  <a:pt x="123" y="351"/>
                </a:cubicBezTo>
                <a:close/>
              </a:path>
            </a:pathLst>
          </a:custGeom>
          <a:solidFill>
            <a:srgbClr val="639ECC"/>
          </a:solidFill>
          <a:ln>
            <a:noFill/>
          </a:ln>
          <a:effectLst>
            <a:outerShdw blurRad="508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3741">
            <a:extLst>
              <a:ext uri="{FF2B5EF4-FFF2-40B4-BE49-F238E27FC236}">
                <a16:creationId xmlns:a16="http://schemas.microsoft.com/office/drawing/2014/main" id="{C5A5B18D-077B-48C7-83A7-45F730BF72C9}"/>
              </a:ext>
            </a:extLst>
          </p:cNvPr>
          <p:cNvSpPr>
            <a:spLocks/>
          </p:cNvSpPr>
          <p:nvPr/>
        </p:nvSpPr>
        <p:spPr bwMode="auto">
          <a:xfrm rot="10800000">
            <a:off x="8639537" y="2840076"/>
            <a:ext cx="107636" cy="103737"/>
          </a:xfrm>
          <a:custGeom>
            <a:avLst/>
            <a:gdLst>
              <a:gd name="T0" fmla="*/ 349 w 427"/>
              <a:gd name="T1" fmla="*/ 0 h 410"/>
              <a:gd name="T2" fmla="*/ 299 w 427"/>
              <a:gd name="T3" fmla="*/ 20 h 410"/>
              <a:gd name="T4" fmla="*/ 27 w 427"/>
              <a:gd name="T5" fmla="*/ 285 h 410"/>
              <a:gd name="T6" fmla="*/ 27 w 427"/>
              <a:gd name="T7" fmla="*/ 383 h 410"/>
              <a:gd name="T8" fmla="*/ 128 w 427"/>
              <a:gd name="T9" fmla="*/ 383 h 410"/>
              <a:gd name="T10" fmla="*/ 399 w 427"/>
              <a:gd name="T11" fmla="*/ 118 h 410"/>
              <a:gd name="T12" fmla="*/ 399 w 427"/>
              <a:gd name="T13" fmla="*/ 20 h 410"/>
              <a:gd name="T14" fmla="*/ 349 w 427"/>
              <a:gd name="T15" fmla="*/ 0 h 4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7" h="410">
                <a:moveTo>
                  <a:pt x="349" y="0"/>
                </a:moveTo>
                <a:cubicBezTo>
                  <a:pt x="331" y="0"/>
                  <a:pt x="313" y="7"/>
                  <a:pt x="299" y="20"/>
                </a:cubicBezTo>
                <a:lnTo>
                  <a:pt x="27" y="285"/>
                </a:lnTo>
                <a:cubicBezTo>
                  <a:pt x="0" y="312"/>
                  <a:pt x="0" y="356"/>
                  <a:pt x="27" y="383"/>
                </a:cubicBezTo>
                <a:cubicBezTo>
                  <a:pt x="55" y="410"/>
                  <a:pt x="100" y="410"/>
                  <a:pt x="128" y="383"/>
                </a:cubicBezTo>
                <a:lnTo>
                  <a:pt x="399" y="118"/>
                </a:lnTo>
                <a:cubicBezTo>
                  <a:pt x="427" y="91"/>
                  <a:pt x="427" y="47"/>
                  <a:pt x="399" y="20"/>
                </a:cubicBezTo>
                <a:cubicBezTo>
                  <a:pt x="385" y="7"/>
                  <a:pt x="367" y="0"/>
                  <a:pt x="349" y="0"/>
                </a:cubicBezTo>
                <a:close/>
              </a:path>
            </a:pathLst>
          </a:custGeom>
          <a:solidFill>
            <a:srgbClr val="639ECC"/>
          </a:solidFill>
          <a:ln>
            <a:noFill/>
          </a:ln>
          <a:effectLst>
            <a:outerShdw blurRad="508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3742">
            <a:extLst>
              <a:ext uri="{FF2B5EF4-FFF2-40B4-BE49-F238E27FC236}">
                <a16:creationId xmlns:a16="http://schemas.microsoft.com/office/drawing/2014/main" id="{2FB962E7-39D9-41F7-931D-305DB9FB1A7E}"/>
              </a:ext>
            </a:extLst>
          </p:cNvPr>
          <p:cNvSpPr>
            <a:spLocks/>
          </p:cNvSpPr>
          <p:nvPr/>
        </p:nvSpPr>
        <p:spPr bwMode="auto">
          <a:xfrm rot="10800000">
            <a:off x="8145815" y="2840076"/>
            <a:ext cx="107636" cy="103737"/>
          </a:xfrm>
          <a:custGeom>
            <a:avLst/>
            <a:gdLst>
              <a:gd name="T0" fmla="*/ 128 w 427"/>
              <a:gd name="T1" fmla="*/ 20 h 410"/>
              <a:gd name="T2" fmla="*/ 78 w 427"/>
              <a:gd name="T3" fmla="*/ 0 h 410"/>
              <a:gd name="T4" fmla="*/ 28 w 427"/>
              <a:gd name="T5" fmla="*/ 20 h 410"/>
              <a:gd name="T6" fmla="*/ 28 w 427"/>
              <a:gd name="T7" fmla="*/ 118 h 410"/>
              <a:gd name="T8" fmla="*/ 299 w 427"/>
              <a:gd name="T9" fmla="*/ 383 h 410"/>
              <a:gd name="T10" fmla="*/ 399 w 427"/>
              <a:gd name="T11" fmla="*/ 383 h 410"/>
              <a:gd name="T12" fmla="*/ 399 w 427"/>
              <a:gd name="T13" fmla="*/ 285 h 410"/>
              <a:gd name="T14" fmla="*/ 128 w 427"/>
              <a:gd name="T15" fmla="*/ 20 h 4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7" h="410">
                <a:moveTo>
                  <a:pt x="128" y="20"/>
                </a:moveTo>
                <a:cubicBezTo>
                  <a:pt x="114" y="7"/>
                  <a:pt x="96" y="0"/>
                  <a:pt x="78" y="0"/>
                </a:cubicBezTo>
                <a:cubicBezTo>
                  <a:pt x="60" y="0"/>
                  <a:pt x="42" y="7"/>
                  <a:pt x="28" y="20"/>
                </a:cubicBezTo>
                <a:cubicBezTo>
                  <a:pt x="0" y="47"/>
                  <a:pt x="0" y="91"/>
                  <a:pt x="28" y="118"/>
                </a:cubicBezTo>
                <a:lnTo>
                  <a:pt x="299" y="383"/>
                </a:lnTo>
                <a:cubicBezTo>
                  <a:pt x="327" y="410"/>
                  <a:pt x="372" y="410"/>
                  <a:pt x="399" y="383"/>
                </a:cubicBezTo>
                <a:cubicBezTo>
                  <a:pt x="427" y="356"/>
                  <a:pt x="427" y="312"/>
                  <a:pt x="399" y="285"/>
                </a:cubicBezTo>
                <a:lnTo>
                  <a:pt x="128" y="20"/>
                </a:lnTo>
                <a:close/>
              </a:path>
            </a:pathLst>
          </a:custGeom>
          <a:solidFill>
            <a:srgbClr val="639ECC"/>
          </a:solidFill>
          <a:ln>
            <a:noFill/>
          </a:ln>
          <a:effectLst>
            <a:outerShdw blurRad="508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Rectangle 2101">
            <a:extLst>
              <a:ext uri="{FF2B5EF4-FFF2-40B4-BE49-F238E27FC236}">
                <a16:creationId xmlns:a16="http://schemas.microsoft.com/office/drawing/2014/main" id="{AAB8AFB4-307A-431F-B8E4-537BF259A4EE}"/>
              </a:ext>
            </a:extLst>
          </p:cNvPr>
          <p:cNvSpPr>
            <a:spLocks noChangeArrowheads="1"/>
          </p:cNvSpPr>
          <p:nvPr/>
        </p:nvSpPr>
        <p:spPr bwMode="auto">
          <a:xfrm rot="10800000">
            <a:off x="666322" y="3742730"/>
            <a:ext cx="45720" cy="3096000"/>
          </a:xfrm>
          <a:prstGeom prst="rect">
            <a:avLst/>
          </a:prstGeom>
          <a:solidFill>
            <a:schemeClr val="tx2"/>
          </a:solidFill>
          <a:ln>
            <a:noFill/>
          </a:ln>
          <a:effectLst>
            <a:outerShdw blurRad="508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2305">
            <a:extLst>
              <a:ext uri="{FF2B5EF4-FFF2-40B4-BE49-F238E27FC236}">
                <a16:creationId xmlns:a16="http://schemas.microsoft.com/office/drawing/2014/main" id="{C8AAA564-8BE4-4D61-B55B-0DDC0190FE30}"/>
              </a:ext>
            </a:extLst>
          </p:cNvPr>
          <p:cNvSpPr>
            <a:spLocks/>
          </p:cNvSpPr>
          <p:nvPr/>
        </p:nvSpPr>
        <p:spPr bwMode="auto">
          <a:xfrm rot="10800000">
            <a:off x="461842" y="3089019"/>
            <a:ext cx="461744" cy="669997"/>
          </a:xfrm>
          <a:custGeom>
            <a:avLst/>
            <a:gdLst>
              <a:gd name="T0" fmla="*/ 1686 w 1833"/>
              <a:gd name="T1" fmla="*/ 1245 h 2660"/>
              <a:gd name="T2" fmla="*/ 1340 w 1833"/>
              <a:gd name="T3" fmla="*/ 930 h 2660"/>
              <a:gd name="T4" fmla="*/ 1339 w 1833"/>
              <a:gd name="T5" fmla="*/ 209 h 2660"/>
              <a:gd name="T6" fmla="*/ 1325 w 1833"/>
              <a:gd name="T7" fmla="*/ 173 h 2660"/>
              <a:gd name="T8" fmla="*/ 923 w 1833"/>
              <a:gd name="T9" fmla="*/ 0 h 2660"/>
              <a:gd name="T10" fmla="*/ 495 w 1833"/>
              <a:gd name="T11" fmla="*/ 168 h 2660"/>
              <a:gd name="T12" fmla="*/ 477 w 1833"/>
              <a:gd name="T13" fmla="*/ 209 h 2660"/>
              <a:gd name="T14" fmla="*/ 475 w 1833"/>
              <a:gd name="T15" fmla="*/ 940 h 2660"/>
              <a:gd name="T16" fmla="*/ 143 w 1833"/>
              <a:gd name="T17" fmla="*/ 1251 h 2660"/>
              <a:gd name="T18" fmla="*/ 0 w 1833"/>
              <a:gd name="T19" fmla="*/ 1743 h 2660"/>
              <a:gd name="T20" fmla="*/ 916 w 1833"/>
              <a:gd name="T21" fmla="*/ 2660 h 2660"/>
              <a:gd name="T22" fmla="*/ 1833 w 1833"/>
              <a:gd name="T23" fmla="*/ 1743 h 2660"/>
              <a:gd name="T24" fmla="*/ 1686 w 1833"/>
              <a:gd name="T25" fmla="*/ 1245 h 26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33" h="2660">
                <a:moveTo>
                  <a:pt x="1686" y="1245"/>
                </a:moveTo>
                <a:cubicBezTo>
                  <a:pt x="1599" y="1112"/>
                  <a:pt x="1480" y="1004"/>
                  <a:pt x="1340" y="930"/>
                </a:cubicBezTo>
                <a:cubicBezTo>
                  <a:pt x="1340" y="925"/>
                  <a:pt x="1339" y="209"/>
                  <a:pt x="1339" y="209"/>
                </a:cubicBezTo>
                <a:cubicBezTo>
                  <a:pt x="1339" y="196"/>
                  <a:pt x="1334" y="183"/>
                  <a:pt x="1325" y="173"/>
                </a:cubicBezTo>
                <a:cubicBezTo>
                  <a:pt x="1319" y="166"/>
                  <a:pt x="1175" y="0"/>
                  <a:pt x="923" y="0"/>
                </a:cubicBezTo>
                <a:cubicBezTo>
                  <a:pt x="675" y="0"/>
                  <a:pt x="502" y="161"/>
                  <a:pt x="495" y="168"/>
                </a:cubicBezTo>
                <a:cubicBezTo>
                  <a:pt x="483" y="179"/>
                  <a:pt x="477" y="194"/>
                  <a:pt x="477" y="209"/>
                </a:cubicBezTo>
                <a:cubicBezTo>
                  <a:pt x="477" y="209"/>
                  <a:pt x="476" y="931"/>
                  <a:pt x="475" y="940"/>
                </a:cubicBezTo>
                <a:cubicBezTo>
                  <a:pt x="340" y="1014"/>
                  <a:pt x="226" y="1121"/>
                  <a:pt x="143" y="1251"/>
                </a:cubicBezTo>
                <a:cubicBezTo>
                  <a:pt x="49" y="1398"/>
                  <a:pt x="0" y="1568"/>
                  <a:pt x="0" y="1743"/>
                </a:cubicBezTo>
                <a:cubicBezTo>
                  <a:pt x="0" y="2249"/>
                  <a:pt x="411" y="2660"/>
                  <a:pt x="916" y="2660"/>
                </a:cubicBezTo>
                <a:cubicBezTo>
                  <a:pt x="1422" y="2660"/>
                  <a:pt x="1833" y="2249"/>
                  <a:pt x="1833" y="1743"/>
                </a:cubicBezTo>
                <a:cubicBezTo>
                  <a:pt x="1833" y="1566"/>
                  <a:pt x="1782" y="1393"/>
                  <a:pt x="1686" y="1245"/>
                </a:cubicBezTo>
                <a:close/>
              </a:path>
            </a:pathLst>
          </a:custGeom>
          <a:noFill/>
          <a:ln>
            <a:noFill/>
          </a:ln>
          <a:effectLst>
            <a:outerShdw blurRad="508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3735">
            <a:extLst>
              <a:ext uri="{FF2B5EF4-FFF2-40B4-BE49-F238E27FC236}">
                <a16:creationId xmlns:a16="http://schemas.microsoft.com/office/drawing/2014/main" id="{CFFAFD51-105F-4B6A-9B65-4CA2EB6356D4}"/>
              </a:ext>
            </a:extLst>
          </p:cNvPr>
          <p:cNvSpPr>
            <a:spLocks noEditPoints="1"/>
          </p:cNvSpPr>
          <p:nvPr/>
        </p:nvSpPr>
        <p:spPr bwMode="auto">
          <a:xfrm rot="10800000">
            <a:off x="462622" y="3089019"/>
            <a:ext cx="462524" cy="669997"/>
          </a:xfrm>
          <a:custGeom>
            <a:avLst/>
            <a:gdLst>
              <a:gd name="T0" fmla="*/ 1136 w 1833"/>
              <a:gd name="T1" fmla="*/ 1789 h 2660"/>
              <a:gd name="T2" fmla="*/ 1165 w 1833"/>
              <a:gd name="T3" fmla="*/ 1885 h 2660"/>
              <a:gd name="T4" fmla="*/ 1072 w 1833"/>
              <a:gd name="T5" fmla="*/ 1757 h 2660"/>
              <a:gd name="T6" fmla="*/ 666 w 1833"/>
              <a:gd name="T7" fmla="*/ 1848 h 2660"/>
              <a:gd name="T8" fmla="*/ 594 w 1833"/>
              <a:gd name="T9" fmla="*/ 1863 h 2660"/>
              <a:gd name="T10" fmla="*/ 696 w 1833"/>
              <a:gd name="T11" fmla="*/ 1757 h 2660"/>
              <a:gd name="T12" fmla="*/ 598 w 1833"/>
              <a:gd name="T13" fmla="*/ 1007 h 2660"/>
              <a:gd name="T14" fmla="*/ 761 w 1833"/>
              <a:gd name="T15" fmla="*/ 825 h 2660"/>
              <a:gd name="T16" fmla="*/ 713 w 1833"/>
              <a:gd name="T17" fmla="*/ 1668 h 2660"/>
              <a:gd name="T18" fmla="*/ 544 w 1833"/>
              <a:gd name="T19" fmla="*/ 1840 h 2660"/>
              <a:gd name="T20" fmla="*/ 704 w 1833"/>
              <a:gd name="T21" fmla="*/ 1907 h 2660"/>
              <a:gd name="T22" fmla="*/ 817 w 1833"/>
              <a:gd name="T23" fmla="*/ 1770 h 2660"/>
              <a:gd name="T24" fmla="*/ 884 w 1833"/>
              <a:gd name="T25" fmla="*/ 2000 h 2660"/>
              <a:gd name="T26" fmla="*/ 950 w 1833"/>
              <a:gd name="T27" fmla="*/ 1770 h 2660"/>
              <a:gd name="T28" fmla="*/ 1064 w 1833"/>
              <a:gd name="T29" fmla="*/ 1907 h 2660"/>
              <a:gd name="T30" fmla="*/ 1224 w 1833"/>
              <a:gd name="T31" fmla="*/ 1840 h 2660"/>
              <a:gd name="T32" fmla="*/ 1055 w 1833"/>
              <a:gd name="T33" fmla="*/ 1668 h 2660"/>
              <a:gd name="T34" fmla="*/ 1007 w 1833"/>
              <a:gd name="T35" fmla="*/ 867 h 2660"/>
              <a:gd name="T36" fmla="*/ 1221 w 1833"/>
              <a:gd name="T37" fmla="*/ 1002 h 2660"/>
              <a:gd name="T38" fmla="*/ 1717 w 1833"/>
              <a:gd name="T39" fmla="*/ 1743 h 2660"/>
              <a:gd name="T40" fmla="*/ 115 w 1833"/>
              <a:gd name="T41" fmla="*/ 1743 h 2660"/>
              <a:gd name="T42" fmla="*/ 933 w 1833"/>
              <a:gd name="T43" fmla="*/ 1869 h 2660"/>
              <a:gd name="T44" fmla="*/ 835 w 1833"/>
              <a:gd name="T45" fmla="*/ 1869 h 2660"/>
              <a:gd name="T46" fmla="*/ 933 w 1833"/>
              <a:gd name="T47" fmla="*/ 1869 h 2660"/>
              <a:gd name="T48" fmla="*/ 884 w 1833"/>
              <a:gd name="T49" fmla="*/ 1714 h 2660"/>
              <a:gd name="T50" fmla="*/ 766 w 1833"/>
              <a:gd name="T51" fmla="*/ 1670 h 2660"/>
              <a:gd name="T52" fmla="*/ 813 w 1833"/>
              <a:gd name="T53" fmla="*/ 834 h 2660"/>
              <a:gd name="T54" fmla="*/ 957 w 1833"/>
              <a:gd name="T55" fmla="*/ 950 h 2660"/>
              <a:gd name="T56" fmla="*/ 906 w 1833"/>
              <a:gd name="T57" fmla="*/ 1700 h 2660"/>
              <a:gd name="T58" fmla="*/ 1221 w 1833"/>
              <a:gd name="T59" fmla="*/ 675 h 2660"/>
              <a:gd name="T60" fmla="*/ 1221 w 1833"/>
              <a:gd name="T61" fmla="*/ 787 h 2660"/>
              <a:gd name="T62" fmla="*/ 595 w 1833"/>
              <a:gd name="T63" fmla="*/ 560 h 2660"/>
              <a:gd name="T64" fmla="*/ 1221 w 1833"/>
              <a:gd name="T65" fmla="*/ 425 h 2660"/>
              <a:gd name="T66" fmla="*/ 595 w 1833"/>
              <a:gd name="T67" fmla="*/ 443 h 2660"/>
              <a:gd name="T68" fmla="*/ 916 w 1833"/>
              <a:gd name="T69" fmla="*/ 2660 h 2660"/>
              <a:gd name="T70" fmla="*/ 1685 w 1833"/>
              <a:gd name="T71" fmla="*/ 1245 h 2660"/>
              <a:gd name="T72" fmla="*/ 1339 w 1833"/>
              <a:gd name="T73" fmla="*/ 209 h 2660"/>
              <a:gd name="T74" fmla="*/ 923 w 1833"/>
              <a:gd name="T75" fmla="*/ 0 h 2660"/>
              <a:gd name="T76" fmla="*/ 477 w 1833"/>
              <a:gd name="T77" fmla="*/ 209 h 2660"/>
              <a:gd name="T78" fmla="*/ 143 w 1833"/>
              <a:gd name="T79" fmla="*/ 1251 h 2660"/>
              <a:gd name="T80" fmla="*/ 916 w 1833"/>
              <a:gd name="T81" fmla="*/ 2660 h 26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833" h="2660">
                <a:moveTo>
                  <a:pt x="1072" y="1757"/>
                </a:moveTo>
                <a:cubicBezTo>
                  <a:pt x="1096" y="1762"/>
                  <a:pt x="1118" y="1772"/>
                  <a:pt x="1136" y="1789"/>
                </a:cubicBezTo>
                <a:cubicBezTo>
                  <a:pt x="1157" y="1807"/>
                  <a:pt x="1169" y="1832"/>
                  <a:pt x="1174" y="1863"/>
                </a:cubicBezTo>
                <a:cubicBezTo>
                  <a:pt x="1175" y="1870"/>
                  <a:pt x="1171" y="1879"/>
                  <a:pt x="1165" y="1885"/>
                </a:cubicBezTo>
                <a:cubicBezTo>
                  <a:pt x="1152" y="1897"/>
                  <a:pt x="1128" y="1894"/>
                  <a:pt x="1102" y="1848"/>
                </a:cubicBezTo>
                <a:cubicBezTo>
                  <a:pt x="1091" y="1828"/>
                  <a:pt x="1081" y="1796"/>
                  <a:pt x="1072" y="1757"/>
                </a:cubicBezTo>
                <a:close/>
                <a:moveTo>
                  <a:pt x="696" y="1757"/>
                </a:moveTo>
                <a:cubicBezTo>
                  <a:pt x="687" y="1796"/>
                  <a:pt x="677" y="1828"/>
                  <a:pt x="666" y="1848"/>
                </a:cubicBezTo>
                <a:cubicBezTo>
                  <a:pt x="640" y="1894"/>
                  <a:pt x="616" y="1897"/>
                  <a:pt x="603" y="1885"/>
                </a:cubicBezTo>
                <a:cubicBezTo>
                  <a:pt x="596" y="1879"/>
                  <a:pt x="593" y="1870"/>
                  <a:pt x="594" y="1863"/>
                </a:cubicBezTo>
                <a:cubicBezTo>
                  <a:pt x="599" y="1832"/>
                  <a:pt x="611" y="1807"/>
                  <a:pt x="631" y="1789"/>
                </a:cubicBezTo>
                <a:cubicBezTo>
                  <a:pt x="650" y="1772"/>
                  <a:pt x="672" y="1762"/>
                  <a:pt x="696" y="1757"/>
                </a:cubicBezTo>
                <a:close/>
                <a:moveTo>
                  <a:pt x="565" y="1023"/>
                </a:moveTo>
                <a:lnTo>
                  <a:pt x="598" y="1007"/>
                </a:lnTo>
                <a:lnTo>
                  <a:pt x="595" y="796"/>
                </a:lnTo>
                <a:lnTo>
                  <a:pt x="761" y="825"/>
                </a:lnTo>
                <a:cubicBezTo>
                  <a:pt x="761" y="855"/>
                  <a:pt x="760" y="898"/>
                  <a:pt x="758" y="950"/>
                </a:cubicBezTo>
                <a:cubicBezTo>
                  <a:pt x="753" y="1157"/>
                  <a:pt x="739" y="1499"/>
                  <a:pt x="713" y="1668"/>
                </a:cubicBezTo>
                <a:cubicBezTo>
                  <a:pt x="674" y="1672"/>
                  <a:pt x="636" y="1685"/>
                  <a:pt x="606" y="1713"/>
                </a:cubicBezTo>
                <a:cubicBezTo>
                  <a:pt x="574" y="1742"/>
                  <a:pt x="552" y="1787"/>
                  <a:pt x="544" y="1840"/>
                </a:cubicBezTo>
                <a:cubicBezTo>
                  <a:pt x="536" y="1887"/>
                  <a:pt x="550" y="1935"/>
                  <a:pt x="577" y="1961"/>
                </a:cubicBezTo>
                <a:cubicBezTo>
                  <a:pt x="607" y="1988"/>
                  <a:pt x="658" y="1990"/>
                  <a:pt x="704" y="1907"/>
                </a:cubicBezTo>
                <a:cubicBezTo>
                  <a:pt x="723" y="1873"/>
                  <a:pt x="738" y="1820"/>
                  <a:pt x="751" y="1755"/>
                </a:cubicBezTo>
                <a:cubicBezTo>
                  <a:pt x="774" y="1757"/>
                  <a:pt x="796" y="1762"/>
                  <a:pt x="817" y="1770"/>
                </a:cubicBezTo>
                <a:cubicBezTo>
                  <a:pt x="785" y="1809"/>
                  <a:pt x="782" y="1853"/>
                  <a:pt x="783" y="1874"/>
                </a:cubicBezTo>
                <a:cubicBezTo>
                  <a:pt x="785" y="1936"/>
                  <a:pt x="832" y="2000"/>
                  <a:pt x="884" y="2000"/>
                </a:cubicBezTo>
                <a:cubicBezTo>
                  <a:pt x="936" y="2000"/>
                  <a:pt x="983" y="1936"/>
                  <a:pt x="985" y="1874"/>
                </a:cubicBezTo>
                <a:cubicBezTo>
                  <a:pt x="986" y="1853"/>
                  <a:pt x="983" y="1809"/>
                  <a:pt x="950" y="1770"/>
                </a:cubicBezTo>
                <a:cubicBezTo>
                  <a:pt x="971" y="1762"/>
                  <a:pt x="994" y="1757"/>
                  <a:pt x="1017" y="1755"/>
                </a:cubicBezTo>
                <a:cubicBezTo>
                  <a:pt x="1029" y="1820"/>
                  <a:pt x="1045" y="1873"/>
                  <a:pt x="1064" y="1907"/>
                </a:cubicBezTo>
                <a:cubicBezTo>
                  <a:pt x="1110" y="1990"/>
                  <a:pt x="1161" y="1988"/>
                  <a:pt x="1190" y="1961"/>
                </a:cubicBezTo>
                <a:cubicBezTo>
                  <a:pt x="1218" y="1935"/>
                  <a:pt x="1232" y="1887"/>
                  <a:pt x="1224" y="1840"/>
                </a:cubicBezTo>
                <a:cubicBezTo>
                  <a:pt x="1215" y="1787"/>
                  <a:pt x="1194" y="1742"/>
                  <a:pt x="1161" y="1713"/>
                </a:cubicBezTo>
                <a:cubicBezTo>
                  <a:pt x="1131" y="1685"/>
                  <a:pt x="1094" y="1672"/>
                  <a:pt x="1055" y="1668"/>
                </a:cubicBezTo>
                <a:cubicBezTo>
                  <a:pt x="1029" y="1499"/>
                  <a:pt x="1015" y="1157"/>
                  <a:pt x="1009" y="950"/>
                </a:cubicBezTo>
                <a:cubicBezTo>
                  <a:pt x="1008" y="919"/>
                  <a:pt x="1008" y="891"/>
                  <a:pt x="1007" y="867"/>
                </a:cubicBezTo>
                <a:lnTo>
                  <a:pt x="1221" y="904"/>
                </a:lnTo>
                <a:lnTo>
                  <a:pt x="1221" y="1002"/>
                </a:lnTo>
                <a:lnTo>
                  <a:pt x="1255" y="1017"/>
                </a:lnTo>
                <a:cubicBezTo>
                  <a:pt x="1536" y="1148"/>
                  <a:pt x="1717" y="1433"/>
                  <a:pt x="1717" y="1743"/>
                </a:cubicBezTo>
                <a:cubicBezTo>
                  <a:pt x="1717" y="2185"/>
                  <a:pt x="1358" y="2544"/>
                  <a:pt x="916" y="2544"/>
                </a:cubicBezTo>
                <a:cubicBezTo>
                  <a:pt x="475" y="2544"/>
                  <a:pt x="115" y="2185"/>
                  <a:pt x="115" y="1743"/>
                </a:cubicBezTo>
                <a:cubicBezTo>
                  <a:pt x="115" y="1435"/>
                  <a:pt x="288" y="1159"/>
                  <a:pt x="565" y="1023"/>
                </a:cubicBezTo>
                <a:close/>
                <a:moveTo>
                  <a:pt x="933" y="1869"/>
                </a:moveTo>
                <a:cubicBezTo>
                  <a:pt x="933" y="1882"/>
                  <a:pt x="905" y="1912"/>
                  <a:pt x="884" y="1912"/>
                </a:cubicBezTo>
                <a:cubicBezTo>
                  <a:pt x="862" y="1912"/>
                  <a:pt x="835" y="1882"/>
                  <a:pt x="835" y="1869"/>
                </a:cubicBezTo>
                <a:cubicBezTo>
                  <a:pt x="834" y="1857"/>
                  <a:pt x="847" y="1832"/>
                  <a:pt x="884" y="1812"/>
                </a:cubicBezTo>
                <a:cubicBezTo>
                  <a:pt x="920" y="1832"/>
                  <a:pt x="934" y="1857"/>
                  <a:pt x="933" y="1869"/>
                </a:cubicBezTo>
                <a:close/>
                <a:moveTo>
                  <a:pt x="906" y="1700"/>
                </a:moveTo>
                <a:cubicBezTo>
                  <a:pt x="898" y="1704"/>
                  <a:pt x="891" y="1709"/>
                  <a:pt x="884" y="1714"/>
                </a:cubicBezTo>
                <a:cubicBezTo>
                  <a:pt x="877" y="1709"/>
                  <a:pt x="869" y="1704"/>
                  <a:pt x="862" y="1700"/>
                </a:cubicBezTo>
                <a:cubicBezTo>
                  <a:pt x="833" y="1685"/>
                  <a:pt x="800" y="1674"/>
                  <a:pt x="766" y="1670"/>
                </a:cubicBezTo>
                <a:cubicBezTo>
                  <a:pt x="795" y="1476"/>
                  <a:pt x="806" y="1137"/>
                  <a:pt x="811" y="950"/>
                </a:cubicBezTo>
                <a:cubicBezTo>
                  <a:pt x="812" y="896"/>
                  <a:pt x="813" y="855"/>
                  <a:pt x="813" y="834"/>
                </a:cubicBezTo>
                <a:lnTo>
                  <a:pt x="955" y="858"/>
                </a:lnTo>
                <a:cubicBezTo>
                  <a:pt x="955" y="881"/>
                  <a:pt x="956" y="912"/>
                  <a:pt x="957" y="950"/>
                </a:cubicBezTo>
                <a:cubicBezTo>
                  <a:pt x="961" y="1137"/>
                  <a:pt x="973" y="1476"/>
                  <a:pt x="1002" y="1670"/>
                </a:cubicBezTo>
                <a:cubicBezTo>
                  <a:pt x="968" y="1674"/>
                  <a:pt x="935" y="1685"/>
                  <a:pt x="906" y="1700"/>
                </a:cubicBezTo>
                <a:close/>
                <a:moveTo>
                  <a:pt x="595" y="560"/>
                </a:moveTo>
                <a:lnTo>
                  <a:pt x="1221" y="675"/>
                </a:lnTo>
                <a:lnTo>
                  <a:pt x="1221" y="749"/>
                </a:lnTo>
                <a:lnTo>
                  <a:pt x="1221" y="787"/>
                </a:lnTo>
                <a:lnTo>
                  <a:pt x="595" y="679"/>
                </a:lnTo>
                <a:lnTo>
                  <a:pt x="595" y="560"/>
                </a:lnTo>
                <a:close/>
                <a:moveTo>
                  <a:pt x="595" y="313"/>
                </a:moveTo>
                <a:lnTo>
                  <a:pt x="1221" y="425"/>
                </a:lnTo>
                <a:lnTo>
                  <a:pt x="1221" y="557"/>
                </a:lnTo>
                <a:lnTo>
                  <a:pt x="595" y="443"/>
                </a:lnTo>
                <a:lnTo>
                  <a:pt x="595" y="313"/>
                </a:lnTo>
                <a:close/>
                <a:moveTo>
                  <a:pt x="916" y="2660"/>
                </a:moveTo>
                <a:cubicBezTo>
                  <a:pt x="1422" y="2660"/>
                  <a:pt x="1833" y="2249"/>
                  <a:pt x="1833" y="1743"/>
                </a:cubicBezTo>
                <a:cubicBezTo>
                  <a:pt x="1833" y="1565"/>
                  <a:pt x="1782" y="1393"/>
                  <a:pt x="1685" y="1245"/>
                </a:cubicBezTo>
                <a:cubicBezTo>
                  <a:pt x="1599" y="1111"/>
                  <a:pt x="1480" y="1004"/>
                  <a:pt x="1340" y="930"/>
                </a:cubicBezTo>
                <a:cubicBezTo>
                  <a:pt x="1339" y="925"/>
                  <a:pt x="1339" y="209"/>
                  <a:pt x="1339" y="209"/>
                </a:cubicBezTo>
                <a:cubicBezTo>
                  <a:pt x="1339" y="196"/>
                  <a:pt x="1334" y="183"/>
                  <a:pt x="1325" y="173"/>
                </a:cubicBezTo>
                <a:cubicBezTo>
                  <a:pt x="1319" y="166"/>
                  <a:pt x="1175" y="0"/>
                  <a:pt x="923" y="0"/>
                </a:cubicBezTo>
                <a:cubicBezTo>
                  <a:pt x="675" y="0"/>
                  <a:pt x="502" y="161"/>
                  <a:pt x="495" y="168"/>
                </a:cubicBezTo>
                <a:cubicBezTo>
                  <a:pt x="483" y="179"/>
                  <a:pt x="477" y="194"/>
                  <a:pt x="477" y="209"/>
                </a:cubicBezTo>
                <a:cubicBezTo>
                  <a:pt x="477" y="209"/>
                  <a:pt x="476" y="931"/>
                  <a:pt x="475" y="940"/>
                </a:cubicBezTo>
                <a:cubicBezTo>
                  <a:pt x="340" y="1014"/>
                  <a:pt x="226" y="1121"/>
                  <a:pt x="143" y="1251"/>
                </a:cubicBezTo>
                <a:cubicBezTo>
                  <a:pt x="49" y="1398"/>
                  <a:pt x="0" y="1568"/>
                  <a:pt x="0" y="1743"/>
                </a:cubicBezTo>
                <a:cubicBezTo>
                  <a:pt x="0" y="2249"/>
                  <a:pt x="411" y="2660"/>
                  <a:pt x="916" y="2660"/>
                </a:cubicBezTo>
              </a:path>
            </a:pathLst>
          </a:custGeom>
          <a:solidFill>
            <a:schemeClr val="tx2"/>
          </a:solidFill>
          <a:ln>
            <a:noFill/>
          </a:ln>
          <a:effectLst>
            <a:outerShdw blurRad="508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3736">
            <a:extLst>
              <a:ext uri="{FF2B5EF4-FFF2-40B4-BE49-F238E27FC236}">
                <a16:creationId xmlns:a16="http://schemas.microsoft.com/office/drawing/2014/main" id="{72E143A4-E553-495F-94BE-D72B3D22658A}"/>
              </a:ext>
            </a:extLst>
          </p:cNvPr>
          <p:cNvSpPr>
            <a:spLocks/>
          </p:cNvSpPr>
          <p:nvPr/>
        </p:nvSpPr>
        <p:spPr bwMode="auto">
          <a:xfrm rot="10800000">
            <a:off x="293368" y="3265293"/>
            <a:ext cx="132595" cy="35099"/>
          </a:xfrm>
          <a:custGeom>
            <a:avLst/>
            <a:gdLst>
              <a:gd name="T0" fmla="*/ 0 w 526"/>
              <a:gd name="T1" fmla="*/ 69 h 139"/>
              <a:gd name="T2" fmla="*/ 71 w 526"/>
              <a:gd name="T3" fmla="*/ 139 h 139"/>
              <a:gd name="T4" fmla="*/ 455 w 526"/>
              <a:gd name="T5" fmla="*/ 139 h 139"/>
              <a:gd name="T6" fmla="*/ 526 w 526"/>
              <a:gd name="T7" fmla="*/ 69 h 139"/>
              <a:gd name="T8" fmla="*/ 455 w 526"/>
              <a:gd name="T9" fmla="*/ 0 h 139"/>
              <a:gd name="T10" fmla="*/ 71 w 526"/>
              <a:gd name="T11" fmla="*/ 0 h 139"/>
              <a:gd name="T12" fmla="*/ 0 w 526"/>
              <a:gd name="T13" fmla="*/ 69 h 139"/>
            </a:gdLst>
            <a:ahLst/>
            <a:cxnLst>
              <a:cxn ang="0">
                <a:pos x="T0" y="T1"/>
              </a:cxn>
              <a:cxn ang="0">
                <a:pos x="T2" y="T3"/>
              </a:cxn>
              <a:cxn ang="0">
                <a:pos x="T4" y="T5"/>
              </a:cxn>
              <a:cxn ang="0">
                <a:pos x="T6" y="T7"/>
              </a:cxn>
              <a:cxn ang="0">
                <a:pos x="T8" y="T9"/>
              </a:cxn>
              <a:cxn ang="0">
                <a:pos x="T10" y="T11"/>
              </a:cxn>
              <a:cxn ang="0">
                <a:pos x="T12" y="T13"/>
              </a:cxn>
            </a:cxnLst>
            <a:rect l="0" t="0" r="r" b="b"/>
            <a:pathLst>
              <a:path w="526" h="139">
                <a:moveTo>
                  <a:pt x="0" y="69"/>
                </a:moveTo>
                <a:cubicBezTo>
                  <a:pt x="0" y="108"/>
                  <a:pt x="32" y="139"/>
                  <a:pt x="71" y="139"/>
                </a:cubicBezTo>
                <a:lnTo>
                  <a:pt x="455" y="139"/>
                </a:lnTo>
                <a:cubicBezTo>
                  <a:pt x="494" y="139"/>
                  <a:pt x="526" y="108"/>
                  <a:pt x="526" y="69"/>
                </a:cubicBezTo>
                <a:cubicBezTo>
                  <a:pt x="526" y="31"/>
                  <a:pt x="494" y="0"/>
                  <a:pt x="455" y="0"/>
                </a:cubicBezTo>
                <a:lnTo>
                  <a:pt x="71" y="0"/>
                </a:lnTo>
                <a:cubicBezTo>
                  <a:pt x="32" y="0"/>
                  <a:pt x="0" y="31"/>
                  <a:pt x="0" y="69"/>
                </a:cubicBezTo>
                <a:close/>
              </a:path>
            </a:pathLst>
          </a:custGeom>
          <a:solidFill>
            <a:schemeClr val="accent4"/>
          </a:solidFill>
          <a:ln>
            <a:noFill/>
          </a:ln>
          <a:effectLst>
            <a:outerShdw blurRad="508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3737">
            <a:extLst>
              <a:ext uri="{FF2B5EF4-FFF2-40B4-BE49-F238E27FC236}">
                <a16:creationId xmlns:a16="http://schemas.microsoft.com/office/drawing/2014/main" id="{CE0DD39F-774E-4FDE-9409-064F0E778C84}"/>
              </a:ext>
            </a:extLst>
          </p:cNvPr>
          <p:cNvSpPr>
            <a:spLocks/>
          </p:cNvSpPr>
          <p:nvPr/>
        </p:nvSpPr>
        <p:spPr bwMode="auto">
          <a:xfrm rot="10800000">
            <a:off x="698954" y="2926005"/>
            <a:ext cx="35879" cy="128696"/>
          </a:xfrm>
          <a:custGeom>
            <a:avLst/>
            <a:gdLst>
              <a:gd name="T0" fmla="*/ 71 w 142"/>
              <a:gd name="T1" fmla="*/ 0 h 513"/>
              <a:gd name="T2" fmla="*/ 0 w 142"/>
              <a:gd name="T3" fmla="*/ 69 h 513"/>
              <a:gd name="T4" fmla="*/ 0 w 142"/>
              <a:gd name="T5" fmla="*/ 443 h 513"/>
              <a:gd name="T6" fmla="*/ 71 w 142"/>
              <a:gd name="T7" fmla="*/ 513 h 513"/>
              <a:gd name="T8" fmla="*/ 142 w 142"/>
              <a:gd name="T9" fmla="*/ 443 h 513"/>
              <a:gd name="T10" fmla="*/ 142 w 142"/>
              <a:gd name="T11" fmla="*/ 69 h 513"/>
              <a:gd name="T12" fmla="*/ 71 w 142"/>
              <a:gd name="T13" fmla="*/ 0 h 513"/>
            </a:gdLst>
            <a:ahLst/>
            <a:cxnLst>
              <a:cxn ang="0">
                <a:pos x="T0" y="T1"/>
              </a:cxn>
              <a:cxn ang="0">
                <a:pos x="T2" y="T3"/>
              </a:cxn>
              <a:cxn ang="0">
                <a:pos x="T4" y="T5"/>
              </a:cxn>
              <a:cxn ang="0">
                <a:pos x="T6" y="T7"/>
              </a:cxn>
              <a:cxn ang="0">
                <a:pos x="T8" y="T9"/>
              </a:cxn>
              <a:cxn ang="0">
                <a:pos x="T10" y="T11"/>
              </a:cxn>
              <a:cxn ang="0">
                <a:pos x="T12" y="T13"/>
              </a:cxn>
            </a:cxnLst>
            <a:rect l="0" t="0" r="r" b="b"/>
            <a:pathLst>
              <a:path w="142" h="513">
                <a:moveTo>
                  <a:pt x="71" y="0"/>
                </a:moveTo>
                <a:cubicBezTo>
                  <a:pt x="32" y="0"/>
                  <a:pt x="0" y="31"/>
                  <a:pt x="0" y="69"/>
                </a:cubicBezTo>
                <a:lnTo>
                  <a:pt x="0" y="443"/>
                </a:lnTo>
                <a:cubicBezTo>
                  <a:pt x="0" y="482"/>
                  <a:pt x="32" y="513"/>
                  <a:pt x="71" y="513"/>
                </a:cubicBezTo>
                <a:cubicBezTo>
                  <a:pt x="110" y="513"/>
                  <a:pt x="142" y="482"/>
                  <a:pt x="142" y="443"/>
                </a:cubicBezTo>
                <a:lnTo>
                  <a:pt x="142" y="69"/>
                </a:lnTo>
                <a:cubicBezTo>
                  <a:pt x="142" y="31"/>
                  <a:pt x="110" y="0"/>
                  <a:pt x="71" y="0"/>
                </a:cubicBezTo>
                <a:close/>
              </a:path>
            </a:pathLst>
          </a:custGeom>
          <a:solidFill>
            <a:schemeClr val="accent4"/>
          </a:solidFill>
          <a:ln>
            <a:noFill/>
          </a:ln>
          <a:effectLst>
            <a:outerShdw blurRad="508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3738">
            <a:extLst>
              <a:ext uri="{FF2B5EF4-FFF2-40B4-BE49-F238E27FC236}">
                <a16:creationId xmlns:a16="http://schemas.microsoft.com/office/drawing/2014/main" id="{CC048288-58F3-420E-BB1B-768A0C5609A9}"/>
              </a:ext>
            </a:extLst>
          </p:cNvPr>
          <p:cNvSpPr>
            <a:spLocks/>
          </p:cNvSpPr>
          <p:nvPr/>
        </p:nvSpPr>
        <p:spPr bwMode="auto">
          <a:xfrm rot="10800000">
            <a:off x="969604" y="3218416"/>
            <a:ext cx="132595" cy="35099"/>
          </a:xfrm>
          <a:custGeom>
            <a:avLst/>
            <a:gdLst>
              <a:gd name="T0" fmla="*/ 71 w 526"/>
              <a:gd name="T1" fmla="*/ 138 h 138"/>
              <a:gd name="T2" fmla="*/ 455 w 526"/>
              <a:gd name="T3" fmla="*/ 138 h 138"/>
              <a:gd name="T4" fmla="*/ 526 w 526"/>
              <a:gd name="T5" fmla="*/ 69 h 138"/>
              <a:gd name="T6" fmla="*/ 455 w 526"/>
              <a:gd name="T7" fmla="*/ 0 h 138"/>
              <a:gd name="T8" fmla="*/ 71 w 526"/>
              <a:gd name="T9" fmla="*/ 0 h 138"/>
              <a:gd name="T10" fmla="*/ 0 w 526"/>
              <a:gd name="T11" fmla="*/ 69 h 138"/>
              <a:gd name="T12" fmla="*/ 71 w 526"/>
              <a:gd name="T13" fmla="*/ 138 h 138"/>
            </a:gdLst>
            <a:ahLst/>
            <a:cxnLst>
              <a:cxn ang="0">
                <a:pos x="T0" y="T1"/>
              </a:cxn>
              <a:cxn ang="0">
                <a:pos x="T2" y="T3"/>
              </a:cxn>
              <a:cxn ang="0">
                <a:pos x="T4" y="T5"/>
              </a:cxn>
              <a:cxn ang="0">
                <a:pos x="T6" y="T7"/>
              </a:cxn>
              <a:cxn ang="0">
                <a:pos x="T8" y="T9"/>
              </a:cxn>
              <a:cxn ang="0">
                <a:pos x="T10" y="T11"/>
              </a:cxn>
              <a:cxn ang="0">
                <a:pos x="T12" y="T13"/>
              </a:cxn>
            </a:cxnLst>
            <a:rect l="0" t="0" r="r" b="b"/>
            <a:pathLst>
              <a:path w="526" h="138">
                <a:moveTo>
                  <a:pt x="71" y="138"/>
                </a:moveTo>
                <a:lnTo>
                  <a:pt x="455" y="138"/>
                </a:lnTo>
                <a:cubicBezTo>
                  <a:pt x="494" y="138"/>
                  <a:pt x="526" y="107"/>
                  <a:pt x="526" y="69"/>
                </a:cubicBezTo>
                <a:cubicBezTo>
                  <a:pt x="526" y="31"/>
                  <a:pt x="494" y="0"/>
                  <a:pt x="455" y="0"/>
                </a:cubicBezTo>
                <a:lnTo>
                  <a:pt x="71" y="0"/>
                </a:lnTo>
                <a:cubicBezTo>
                  <a:pt x="32" y="0"/>
                  <a:pt x="0" y="31"/>
                  <a:pt x="0" y="69"/>
                </a:cubicBezTo>
                <a:cubicBezTo>
                  <a:pt x="0" y="107"/>
                  <a:pt x="32" y="138"/>
                  <a:pt x="71" y="138"/>
                </a:cubicBezTo>
                <a:close/>
              </a:path>
            </a:pathLst>
          </a:custGeom>
          <a:solidFill>
            <a:schemeClr val="accent4"/>
          </a:solidFill>
          <a:ln>
            <a:noFill/>
          </a:ln>
          <a:effectLst>
            <a:outerShdw blurRad="508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3739">
            <a:extLst>
              <a:ext uri="{FF2B5EF4-FFF2-40B4-BE49-F238E27FC236}">
                <a16:creationId xmlns:a16="http://schemas.microsoft.com/office/drawing/2014/main" id="{8657CEE2-6A85-4A1A-AB4C-C38D44BC6CDB}"/>
              </a:ext>
            </a:extLst>
          </p:cNvPr>
          <p:cNvSpPr>
            <a:spLocks/>
          </p:cNvSpPr>
          <p:nvPr/>
        </p:nvSpPr>
        <p:spPr bwMode="auto">
          <a:xfrm rot="10800000">
            <a:off x="907206" y="3485245"/>
            <a:ext cx="117776" cy="94377"/>
          </a:xfrm>
          <a:custGeom>
            <a:avLst/>
            <a:gdLst>
              <a:gd name="T0" fmla="*/ 38 w 467"/>
              <a:gd name="T1" fmla="*/ 125 h 374"/>
              <a:gd name="T2" fmla="*/ 344 w 467"/>
              <a:gd name="T3" fmla="*/ 351 h 374"/>
              <a:gd name="T4" fmla="*/ 443 w 467"/>
              <a:gd name="T5" fmla="*/ 337 h 374"/>
              <a:gd name="T6" fmla="*/ 429 w 467"/>
              <a:gd name="T7" fmla="*/ 241 h 374"/>
              <a:gd name="T8" fmla="*/ 123 w 467"/>
              <a:gd name="T9" fmla="*/ 14 h 374"/>
              <a:gd name="T10" fmla="*/ 81 w 467"/>
              <a:gd name="T11" fmla="*/ 0 h 374"/>
              <a:gd name="T12" fmla="*/ 24 w 467"/>
              <a:gd name="T13" fmla="*/ 28 h 374"/>
              <a:gd name="T14" fmla="*/ 38 w 467"/>
              <a:gd name="T15" fmla="*/ 125 h 3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67" h="374">
                <a:moveTo>
                  <a:pt x="38" y="125"/>
                </a:moveTo>
                <a:lnTo>
                  <a:pt x="344" y="351"/>
                </a:lnTo>
                <a:cubicBezTo>
                  <a:pt x="375" y="374"/>
                  <a:pt x="419" y="368"/>
                  <a:pt x="443" y="337"/>
                </a:cubicBezTo>
                <a:cubicBezTo>
                  <a:pt x="467" y="307"/>
                  <a:pt x="460" y="264"/>
                  <a:pt x="429" y="241"/>
                </a:cubicBezTo>
                <a:lnTo>
                  <a:pt x="123" y="14"/>
                </a:lnTo>
                <a:cubicBezTo>
                  <a:pt x="111" y="5"/>
                  <a:pt x="96" y="0"/>
                  <a:pt x="81" y="0"/>
                </a:cubicBezTo>
                <a:cubicBezTo>
                  <a:pt x="59" y="0"/>
                  <a:pt x="38" y="10"/>
                  <a:pt x="24" y="28"/>
                </a:cubicBezTo>
                <a:cubicBezTo>
                  <a:pt x="0" y="58"/>
                  <a:pt x="7" y="102"/>
                  <a:pt x="38" y="125"/>
                </a:cubicBezTo>
                <a:close/>
              </a:path>
            </a:pathLst>
          </a:custGeom>
          <a:solidFill>
            <a:schemeClr val="accent4"/>
          </a:solidFill>
          <a:ln>
            <a:noFill/>
          </a:ln>
          <a:effectLst>
            <a:outerShdw blurRad="508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3740">
            <a:extLst>
              <a:ext uri="{FF2B5EF4-FFF2-40B4-BE49-F238E27FC236}">
                <a16:creationId xmlns:a16="http://schemas.microsoft.com/office/drawing/2014/main" id="{4DAA1F0C-65DA-4755-B348-67F8430DF6DA}"/>
              </a:ext>
            </a:extLst>
          </p:cNvPr>
          <p:cNvSpPr>
            <a:spLocks/>
          </p:cNvSpPr>
          <p:nvPr/>
        </p:nvSpPr>
        <p:spPr bwMode="auto">
          <a:xfrm rot="10800000">
            <a:off x="367465" y="3485245"/>
            <a:ext cx="116996" cy="94377"/>
          </a:xfrm>
          <a:custGeom>
            <a:avLst/>
            <a:gdLst>
              <a:gd name="T0" fmla="*/ 123 w 466"/>
              <a:gd name="T1" fmla="*/ 351 h 374"/>
              <a:gd name="T2" fmla="*/ 429 w 466"/>
              <a:gd name="T3" fmla="*/ 125 h 374"/>
              <a:gd name="T4" fmla="*/ 442 w 466"/>
              <a:gd name="T5" fmla="*/ 28 h 374"/>
              <a:gd name="T6" fmla="*/ 386 w 466"/>
              <a:gd name="T7" fmla="*/ 0 h 374"/>
              <a:gd name="T8" fmla="*/ 343 w 466"/>
              <a:gd name="T9" fmla="*/ 14 h 374"/>
              <a:gd name="T10" fmla="*/ 37 w 466"/>
              <a:gd name="T11" fmla="*/ 241 h 374"/>
              <a:gd name="T12" fmla="*/ 23 w 466"/>
              <a:gd name="T13" fmla="*/ 337 h 374"/>
              <a:gd name="T14" fmla="*/ 123 w 466"/>
              <a:gd name="T15" fmla="*/ 351 h 3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66" h="374">
                <a:moveTo>
                  <a:pt x="123" y="351"/>
                </a:moveTo>
                <a:lnTo>
                  <a:pt x="429" y="125"/>
                </a:lnTo>
                <a:cubicBezTo>
                  <a:pt x="460" y="102"/>
                  <a:pt x="466" y="58"/>
                  <a:pt x="442" y="28"/>
                </a:cubicBezTo>
                <a:cubicBezTo>
                  <a:pt x="428" y="10"/>
                  <a:pt x="407" y="0"/>
                  <a:pt x="386" y="0"/>
                </a:cubicBezTo>
                <a:cubicBezTo>
                  <a:pt x="371" y="0"/>
                  <a:pt x="356" y="5"/>
                  <a:pt x="343" y="14"/>
                </a:cubicBezTo>
                <a:lnTo>
                  <a:pt x="37" y="241"/>
                </a:lnTo>
                <a:cubicBezTo>
                  <a:pt x="6" y="264"/>
                  <a:pt x="0" y="307"/>
                  <a:pt x="23" y="337"/>
                </a:cubicBezTo>
                <a:cubicBezTo>
                  <a:pt x="47" y="368"/>
                  <a:pt x="92" y="374"/>
                  <a:pt x="123" y="351"/>
                </a:cubicBezTo>
                <a:close/>
              </a:path>
            </a:pathLst>
          </a:custGeom>
          <a:solidFill>
            <a:schemeClr val="accent4"/>
          </a:solidFill>
          <a:ln>
            <a:noFill/>
          </a:ln>
          <a:effectLst>
            <a:outerShdw blurRad="508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3741">
            <a:extLst>
              <a:ext uri="{FF2B5EF4-FFF2-40B4-BE49-F238E27FC236}">
                <a16:creationId xmlns:a16="http://schemas.microsoft.com/office/drawing/2014/main" id="{A32914FD-38CE-41CB-811B-C904D46BE93B}"/>
              </a:ext>
            </a:extLst>
          </p:cNvPr>
          <p:cNvSpPr>
            <a:spLocks/>
          </p:cNvSpPr>
          <p:nvPr/>
        </p:nvSpPr>
        <p:spPr bwMode="auto">
          <a:xfrm rot="10800000">
            <a:off x="894726" y="3007122"/>
            <a:ext cx="107636" cy="103737"/>
          </a:xfrm>
          <a:custGeom>
            <a:avLst/>
            <a:gdLst>
              <a:gd name="T0" fmla="*/ 349 w 427"/>
              <a:gd name="T1" fmla="*/ 0 h 410"/>
              <a:gd name="T2" fmla="*/ 299 w 427"/>
              <a:gd name="T3" fmla="*/ 20 h 410"/>
              <a:gd name="T4" fmla="*/ 27 w 427"/>
              <a:gd name="T5" fmla="*/ 285 h 410"/>
              <a:gd name="T6" fmla="*/ 27 w 427"/>
              <a:gd name="T7" fmla="*/ 383 h 410"/>
              <a:gd name="T8" fmla="*/ 128 w 427"/>
              <a:gd name="T9" fmla="*/ 383 h 410"/>
              <a:gd name="T10" fmla="*/ 399 w 427"/>
              <a:gd name="T11" fmla="*/ 118 h 410"/>
              <a:gd name="T12" fmla="*/ 399 w 427"/>
              <a:gd name="T13" fmla="*/ 20 h 410"/>
              <a:gd name="T14" fmla="*/ 349 w 427"/>
              <a:gd name="T15" fmla="*/ 0 h 4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7" h="410">
                <a:moveTo>
                  <a:pt x="349" y="0"/>
                </a:moveTo>
                <a:cubicBezTo>
                  <a:pt x="331" y="0"/>
                  <a:pt x="313" y="7"/>
                  <a:pt x="299" y="20"/>
                </a:cubicBezTo>
                <a:lnTo>
                  <a:pt x="27" y="285"/>
                </a:lnTo>
                <a:cubicBezTo>
                  <a:pt x="0" y="312"/>
                  <a:pt x="0" y="356"/>
                  <a:pt x="27" y="383"/>
                </a:cubicBezTo>
                <a:cubicBezTo>
                  <a:pt x="55" y="410"/>
                  <a:pt x="100" y="410"/>
                  <a:pt x="128" y="383"/>
                </a:cubicBezTo>
                <a:lnTo>
                  <a:pt x="399" y="118"/>
                </a:lnTo>
                <a:cubicBezTo>
                  <a:pt x="427" y="91"/>
                  <a:pt x="427" y="47"/>
                  <a:pt x="399" y="20"/>
                </a:cubicBezTo>
                <a:cubicBezTo>
                  <a:pt x="385" y="7"/>
                  <a:pt x="367" y="0"/>
                  <a:pt x="349" y="0"/>
                </a:cubicBezTo>
                <a:close/>
              </a:path>
            </a:pathLst>
          </a:custGeom>
          <a:solidFill>
            <a:schemeClr val="accent4"/>
          </a:solidFill>
          <a:ln>
            <a:noFill/>
          </a:ln>
          <a:effectLst>
            <a:outerShdw blurRad="508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3742">
            <a:extLst>
              <a:ext uri="{FF2B5EF4-FFF2-40B4-BE49-F238E27FC236}">
                <a16:creationId xmlns:a16="http://schemas.microsoft.com/office/drawing/2014/main" id="{3C5BFD07-4EE9-42CE-B417-B6DD04841320}"/>
              </a:ext>
            </a:extLst>
          </p:cNvPr>
          <p:cNvSpPr>
            <a:spLocks/>
          </p:cNvSpPr>
          <p:nvPr/>
        </p:nvSpPr>
        <p:spPr bwMode="auto">
          <a:xfrm rot="10800000">
            <a:off x="401004" y="3007122"/>
            <a:ext cx="107636" cy="103737"/>
          </a:xfrm>
          <a:custGeom>
            <a:avLst/>
            <a:gdLst>
              <a:gd name="T0" fmla="*/ 128 w 427"/>
              <a:gd name="T1" fmla="*/ 20 h 410"/>
              <a:gd name="T2" fmla="*/ 78 w 427"/>
              <a:gd name="T3" fmla="*/ 0 h 410"/>
              <a:gd name="T4" fmla="*/ 28 w 427"/>
              <a:gd name="T5" fmla="*/ 20 h 410"/>
              <a:gd name="T6" fmla="*/ 28 w 427"/>
              <a:gd name="T7" fmla="*/ 118 h 410"/>
              <a:gd name="T8" fmla="*/ 299 w 427"/>
              <a:gd name="T9" fmla="*/ 383 h 410"/>
              <a:gd name="T10" fmla="*/ 399 w 427"/>
              <a:gd name="T11" fmla="*/ 383 h 410"/>
              <a:gd name="T12" fmla="*/ 399 w 427"/>
              <a:gd name="T13" fmla="*/ 285 h 410"/>
              <a:gd name="T14" fmla="*/ 128 w 427"/>
              <a:gd name="T15" fmla="*/ 20 h 4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7" h="410">
                <a:moveTo>
                  <a:pt x="128" y="20"/>
                </a:moveTo>
                <a:cubicBezTo>
                  <a:pt x="114" y="7"/>
                  <a:pt x="96" y="0"/>
                  <a:pt x="78" y="0"/>
                </a:cubicBezTo>
                <a:cubicBezTo>
                  <a:pt x="60" y="0"/>
                  <a:pt x="42" y="7"/>
                  <a:pt x="28" y="20"/>
                </a:cubicBezTo>
                <a:cubicBezTo>
                  <a:pt x="0" y="47"/>
                  <a:pt x="0" y="91"/>
                  <a:pt x="28" y="118"/>
                </a:cubicBezTo>
                <a:lnTo>
                  <a:pt x="299" y="383"/>
                </a:lnTo>
                <a:cubicBezTo>
                  <a:pt x="327" y="410"/>
                  <a:pt x="372" y="410"/>
                  <a:pt x="399" y="383"/>
                </a:cubicBezTo>
                <a:cubicBezTo>
                  <a:pt x="427" y="356"/>
                  <a:pt x="427" y="312"/>
                  <a:pt x="399" y="285"/>
                </a:cubicBezTo>
                <a:lnTo>
                  <a:pt x="128" y="20"/>
                </a:lnTo>
                <a:close/>
              </a:path>
            </a:pathLst>
          </a:custGeom>
          <a:solidFill>
            <a:schemeClr val="accent4"/>
          </a:solidFill>
          <a:ln>
            <a:noFill/>
          </a:ln>
          <a:effectLst>
            <a:outerShdw blurRad="508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3" name="Group 102">
            <a:extLst>
              <a:ext uri="{FF2B5EF4-FFF2-40B4-BE49-F238E27FC236}">
                <a16:creationId xmlns:a16="http://schemas.microsoft.com/office/drawing/2014/main" id="{1FD9A770-0953-4890-A7F9-FCD72233A4D8}"/>
              </a:ext>
            </a:extLst>
          </p:cNvPr>
          <p:cNvGrpSpPr/>
          <p:nvPr/>
        </p:nvGrpSpPr>
        <p:grpSpPr>
          <a:xfrm>
            <a:off x="1141020" y="3191257"/>
            <a:ext cx="3012804" cy="3420728"/>
            <a:chOff x="8879927" y="1756041"/>
            <a:chExt cx="2822119" cy="3420728"/>
          </a:xfrm>
        </p:grpSpPr>
        <p:sp>
          <p:nvSpPr>
            <p:cNvPr id="74" name="TextBox 103">
              <a:extLst>
                <a:ext uri="{FF2B5EF4-FFF2-40B4-BE49-F238E27FC236}">
                  <a16:creationId xmlns:a16="http://schemas.microsoft.com/office/drawing/2014/main" id="{5B6AAA10-9928-4E65-8084-DD060288AF52}"/>
                </a:ext>
              </a:extLst>
            </p:cNvPr>
            <p:cNvSpPr txBox="1"/>
            <p:nvPr/>
          </p:nvSpPr>
          <p:spPr>
            <a:xfrm>
              <a:off x="8889372" y="1756041"/>
              <a:ext cx="2812674" cy="707886"/>
            </a:xfrm>
            <a:prstGeom prst="rect">
              <a:avLst/>
            </a:prstGeom>
            <a:noFill/>
          </p:spPr>
          <p:txBody>
            <a:bodyPr wrap="square" lIns="0" rIns="0"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5C96A4"/>
                  </a:solidFill>
                  <a:effectLst/>
                  <a:uLnTx/>
                  <a:uFillTx/>
                  <a:latin typeface="Ample"/>
                  <a:ea typeface="+mn-ea"/>
                  <a:cs typeface="Arial" panose="020B0604020202020204" pitchFamily="34" charset="0"/>
                </a:rPr>
                <a:t>Une construction agile et collective</a:t>
              </a:r>
            </a:p>
          </p:txBody>
        </p:sp>
        <p:sp>
          <p:nvSpPr>
            <p:cNvPr id="75" name="Rectangle 74">
              <a:extLst>
                <a:ext uri="{FF2B5EF4-FFF2-40B4-BE49-F238E27FC236}">
                  <a16:creationId xmlns:a16="http://schemas.microsoft.com/office/drawing/2014/main" id="{8DC85D6F-2B42-4659-ACD7-E82E2F7AAFC9}"/>
                </a:ext>
              </a:extLst>
            </p:cNvPr>
            <p:cNvSpPr/>
            <p:nvPr/>
          </p:nvSpPr>
          <p:spPr>
            <a:xfrm>
              <a:off x="8879927" y="2622224"/>
              <a:ext cx="2812674" cy="2554545"/>
            </a:xfrm>
            <a:prstGeom prst="rect">
              <a:avLst/>
            </a:prstGeom>
          </p:spPr>
          <p:txBody>
            <a:bodyPr wrap="square" lIns="0" rIns="0">
              <a:spAutoFit/>
            </a:bodyPr>
            <a:lstStyle/>
            <a:p>
              <a:pPr marL="285750" marR="0" lvl="0" indent="-2857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fr-FR" sz="1400" b="1" i="0" u="none" strike="noStrike" kern="1200" cap="none" spc="0" normalizeH="0" baseline="0" noProof="0" dirty="0">
                  <a:ln>
                    <a:noFill/>
                  </a:ln>
                  <a:solidFill>
                    <a:srgbClr val="5C96A4"/>
                  </a:solidFill>
                  <a:effectLst/>
                  <a:uLnTx/>
                  <a:uFillTx/>
                  <a:latin typeface="Ample"/>
                  <a:ea typeface="+mn-ea"/>
                  <a:cs typeface="Arial" panose="020B0604020202020204" pitchFamily="34" charset="0"/>
                </a:rPr>
                <a:t>Construire </a:t>
              </a:r>
              <a:r>
                <a:rPr kumimoji="0" lang="fr-FR" sz="1400" b="0" i="0" u="none" strike="noStrike" kern="1200" cap="none" spc="0" normalizeH="0" baseline="0" noProof="0" dirty="0">
                  <a:ln>
                    <a:noFill/>
                  </a:ln>
                  <a:solidFill>
                    <a:prstClr val="black"/>
                  </a:solidFill>
                  <a:effectLst/>
                  <a:uLnTx/>
                  <a:uFillTx/>
                  <a:latin typeface="Ample"/>
                  <a:ea typeface="+mn-ea"/>
                  <a:cs typeface="Arial" panose="020B0604020202020204" pitchFamily="34" charset="0"/>
                </a:rPr>
                <a:t>l’outil </a:t>
              </a:r>
              <a:r>
                <a:rPr kumimoji="0" lang="fr-FR" sz="1400" b="1" i="0" u="none" strike="noStrike" kern="1200" cap="none" spc="0" normalizeH="0" baseline="0" noProof="0" dirty="0">
                  <a:ln>
                    <a:noFill/>
                  </a:ln>
                  <a:solidFill>
                    <a:srgbClr val="5C96A4"/>
                  </a:solidFill>
                  <a:effectLst/>
                  <a:uLnTx/>
                  <a:uFillTx/>
                  <a:latin typeface="Ample"/>
                  <a:ea typeface="+mn-ea"/>
                  <a:cs typeface="Arial" panose="020B0604020202020204" pitchFamily="34" charset="0"/>
                </a:rPr>
                <a:t>progressivemen</a:t>
              </a:r>
              <a:r>
                <a:rPr kumimoji="0" lang="fr-FR" sz="1400" b="0" i="0" u="none" strike="noStrike" kern="1200" cap="none" spc="0" normalizeH="0" baseline="0" noProof="0" dirty="0">
                  <a:ln>
                    <a:noFill/>
                  </a:ln>
                  <a:solidFill>
                    <a:prstClr val="black"/>
                  </a:solidFill>
                  <a:effectLst/>
                  <a:uLnTx/>
                  <a:uFillTx/>
                  <a:latin typeface="Ample"/>
                  <a:ea typeface="+mn-ea"/>
                  <a:cs typeface="Arial" panose="020B0604020202020204" pitchFamily="34" charset="0"/>
                </a:rPr>
                <a:t>t, </a:t>
              </a:r>
              <a:r>
                <a:rPr kumimoji="0" lang="fr-FR" sz="1400" b="1" i="0" u="none" strike="noStrike" kern="1200" cap="none" spc="0" normalizeH="0" baseline="0" noProof="0" dirty="0">
                  <a:ln>
                    <a:noFill/>
                  </a:ln>
                  <a:solidFill>
                    <a:srgbClr val="5C96A4"/>
                  </a:solidFill>
                  <a:effectLst/>
                  <a:uLnTx/>
                  <a:uFillTx/>
                  <a:latin typeface="Ample"/>
                  <a:ea typeface="+mn-ea"/>
                  <a:cs typeface="Arial" panose="020B0604020202020204" pitchFamily="34" charset="0"/>
                </a:rPr>
                <a:t>en interaction </a:t>
              </a:r>
              <a:r>
                <a:rPr kumimoji="0" lang="fr-FR" sz="1400" b="0" i="0" u="none" strike="noStrike" kern="1200" cap="none" spc="0" normalizeH="0" baseline="0" noProof="0" dirty="0">
                  <a:ln>
                    <a:noFill/>
                  </a:ln>
                  <a:solidFill>
                    <a:prstClr val="black"/>
                  </a:solidFill>
                  <a:effectLst/>
                  <a:uLnTx/>
                  <a:uFillTx/>
                  <a:latin typeface="Ample"/>
                  <a:ea typeface="+mn-ea"/>
                  <a:cs typeface="Arial" panose="020B0604020202020204" pitchFamily="34" charset="0"/>
                </a:rPr>
                <a:t>continue avec les </a:t>
              </a:r>
              <a:r>
                <a:rPr kumimoji="0" lang="fr-FR" sz="1400" b="1" i="0" u="none" strike="noStrike" kern="1200" cap="none" spc="0" normalizeH="0" baseline="0" noProof="0" dirty="0">
                  <a:ln>
                    <a:noFill/>
                  </a:ln>
                  <a:solidFill>
                    <a:srgbClr val="5C96A4"/>
                  </a:solidFill>
                  <a:effectLst/>
                  <a:uLnTx/>
                  <a:uFillTx/>
                  <a:latin typeface="Ample"/>
                  <a:ea typeface="+mn-ea"/>
                  <a:cs typeface="Arial" panose="020B0604020202020204" pitchFamily="34" charset="0"/>
                </a:rPr>
                <a:t>acteurs de terrain</a:t>
              </a:r>
              <a:r>
                <a:rPr kumimoji="0" lang="fr-FR" sz="1400" b="0" i="0" u="none" strike="noStrike" kern="1200" cap="none" spc="0" normalizeH="0" baseline="0" noProof="0" dirty="0">
                  <a:ln>
                    <a:noFill/>
                  </a:ln>
                  <a:solidFill>
                    <a:prstClr val="black"/>
                  </a:solidFill>
                  <a:effectLst/>
                  <a:uLnTx/>
                  <a:uFillTx/>
                  <a:latin typeface="Ample"/>
                  <a:ea typeface="+mn-ea"/>
                  <a:cs typeface="Arial" panose="020B0604020202020204" pitchFamily="34" charset="0"/>
                </a:rPr>
                <a:t>.</a:t>
              </a:r>
            </a:p>
            <a:p>
              <a:pPr marL="285750" marR="0" lvl="0" indent="-2857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fr-FR" sz="1400" b="1" i="0" u="none" strike="noStrike" kern="1200" cap="none" spc="0" normalizeH="0" baseline="0" noProof="0" dirty="0">
                  <a:ln>
                    <a:noFill/>
                  </a:ln>
                  <a:solidFill>
                    <a:srgbClr val="5C96A4"/>
                  </a:solidFill>
                  <a:effectLst/>
                  <a:uLnTx/>
                  <a:uFillTx/>
                  <a:latin typeface="Ample"/>
                  <a:ea typeface="+mn-ea"/>
                  <a:cs typeface="Arial" panose="020B0604020202020204" pitchFamily="34" charset="0"/>
                </a:rPr>
                <a:t>S’assurer</a:t>
              </a:r>
              <a:r>
                <a:rPr kumimoji="0" lang="fr-FR" sz="1400" b="0" i="0" u="none" strike="noStrike" kern="1200" cap="none" spc="0" normalizeH="0" baseline="0" noProof="0" dirty="0">
                  <a:ln>
                    <a:noFill/>
                  </a:ln>
                  <a:solidFill>
                    <a:prstClr val="black"/>
                  </a:solidFill>
                  <a:effectLst/>
                  <a:uLnTx/>
                  <a:uFillTx/>
                  <a:latin typeface="Ample"/>
                  <a:ea typeface="+mn-ea"/>
                  <a:cs typeface="Arial" panose="020B0604020202020204" pitchFamily="34" charset="0"/>
                </a:rPr>
                <a:t> du </a:t>
              </a:r>
              <a:r>
                <a:rPr kumimoji="0" lang="fr-FR" sz="1400" b="1" i="0" u="none" strike="noStrike" kern="1200" cap="none" spc="0" normalizeH="0" baseline="0" noProof="0" dirty="0">
                  <a:ln>
                    <a:noFill/>
                  </a:ln>
                  <a:solidFill>
                    <a:srgbClr val="5C96A4"/>
                  </a:solidFill>
                  <a:effectLst/>
                  <a:uLnTx/>
                  <a:uFillTx/>
                  <a:latin typeface="Ample"/>
                  <a:ea typeface="+mn-ea"/>
                  <a:cs typeface="Arial" panose="020B0604020202020204" pitchFamily="34" charset="0"/>
                </a:rPr>
                <a:t>respect des attentes des utilisateurs</a:t>
              </a:r>
              <a:r>
                <a:rPr kumimoji="0" lang="fr-FR" sz="1400" b="0" i="0" u="none" strike="noStrike" kern="1200" cap="none" spc="0" normalizeH="0" baseline="0" noProof="0" dirty="0">
                  <a:ln>
                    <a:noFill/>
                  </a:ln>
                  <a:solidFill>
                    <a:prstClr val="black"/>
                  </a:solidFill>
                  <a:effectLst/>
                  <a:uLnTx/>
                  <a:uFillTx/>
                  <a:latin typeface="Ample"/>
                  <a:ea typeface="+mn-ea"/>
                  <a:cs typeface="Arial" panose="020B0604020202020204" pitchFamily="34" charset="0"/>
                </a:rPr>
                <a:t>, notamment au travers de </a:t>
              </a:r>
              <a:r>
                <a:rPr kumimoji="0" lang="fr-FR" sz="1400" b="1" i="0" u="none" strike="noStrike" kern="1200" cap="none" spc="0" normalizeH="0" baseline="0" noProof="0" dirty="0">
                  <a:ln>
                    <a:noFill/>
                  </a:ln>
                  <a:solidFill>
                    <a:srgbClr val="5C96A4"/>
                  </a:solidFill>
                  <a:effectLst/>
                  <a:uLnTx/>
                  <a:uFillTx/>
                  <a:latin typeface="Ample"/>
                  <a:ea typeface="+mn-ea"/>
                  <a:cs typeface="Arial" panose="020B0604020202020204" pitchFamily="34" charset="0"/>
                </a:rPr>
                <a:t>tests utilisateurs réguliers</a:t>
              </a:r>
              <a:r>
                <a:rPr kumimoji="0" lang="fr-FR" sz="1400" b="0" i="0" u="none" strike="noStrike" kern="1200" cap="none" spc="0" normalizeH="0" baseline="0" noProof="0" dirty="0">
                  <a:ln>
                    <a:noFill/>
                  </a:ln>
                  <a:solidFill>
                    <a:prstClr val="black"/>
                  </a:solidFill>
                  <a:effectLst/>
                  <a:uLnTx/>
                  <a:uFillTx/>
                  <a:latin typeface="Ample"/>
                  <a:ea typeface="+mn-ea"/>
                  <a:cs typeface="Arial" panose="020B0604020202020204" pitchFamily="34" charset="0"/>
                </a:rPr>
                <a:t>.</a:t>
              </a:r>
            </a:p>
            <a:p>
              <a:pPr marL="285750" marR="0" lvl="0" indent="-2857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fr-FR" sz="1400" b="0" i="0" u="none" strike="noStrike" kern="0" cap="none" spc="0" normalizeH="0" baseline="0" noProof="0" dirty="0">
                  <a:ln>
                    <a:noFill/>
                  </a:ln>
                  <a:solidFill>
                    <a:prstClr val="black"/>
                  </a:solidFill>
                  <a:effectLst/>
                  <a:uLnTx/>
                  <a:uFillTx/>
                  <a:latin typeface="Ample"/>
                  <a:ea typeface="+mn-ea"/>
                  <a:cs typeface="+mn-cs"/>
                </a:rPr>
                <a:t>Proposer un </a:t>
              </a:r>
              <a:r>
                <a:rPr kumimoji="0" lang="fr-FR" sz="1400" b="1" i="0" u="none" strike="noStrike" kern="0" cap="none" spc="0" normalizeH="0" baseline="0" noProof="0" dirty="0">
                  <a:ln>
                    <a:noFill/>
                  </a:ln>
                  <a:solidFill>
                    <a:srgbClr val="5C96A4"/>
                  </a:solidFill>
                  <a:effectLst/>
                  <a:uLnTx/>
                  <a:uFillTx/>
                  <a:latin typeface="Ample"/>
                  <a:ea typeface="+mn-ea"/>
                  <a:cs typeface="+mn-cs"/>
                </a:rPr>
                <a:t>outil de régulation médicale</a:t>
              </a:r>
              <a:r>
                <a:rPr kumimoji="0" lang="fr-FR" sz="1400" b="0" i="0" u="none" strike="noStrike" kern="0" cap="none" spc="0" normalizeH="0" baseline="0" noProof="0" dirty="0">
                  <a:ln>
                    <a:noFill/>
                  </a:ln>
                  <a:solidFill>
                    <a:prstClr val="black"/>
                  </a:solidFill>
                  <a:effectLst/>
                  <a:uLnTx/>
                  <a:uFillTx/>
                  <a:latin typeface="Ample"/>
                  <a:ea typeface="+mn-ea"/>
                  <a:cs typeface="+mn-cs"/>
                </a:rPr>
                <a:t>, construit </a:t>
              </a:r>
              <a:r>
                <a:rPr kumimoji="0" lang="fr-FR" sz="1400" b="1" i="0" u="none" strike="noStrike" kern="0" cap="none" spc="0" normalizeH="0" baseline="0" noProof="0" dirty="0">
                  <a:ln>
                    <a:noFill/>
                  </a:ln>
                  <a:solidFill>
                    <a:srgbClr val="5C96A4"/>
                  </a:solidFill>
                  <a:effectLst/>
                  <a:uLnTx/>
                  <a:uFillTx/>
                  <a:latin typeface="Ample"/>
                  <a:ea typeface="+mn-ea"/>
                  <a:cs typeface="+mn-cs"/>
                </a:rPr>
                <a:t>sur la base des usages</a:t>
              </a:r>
              <a:r>
                <a:rPr kumimoji="0" lang="fr-FR" sz="1400" b="0" i="0" u="none" strike="noStrike" kern="0" cap="none" spc="0" normalizeH="0" baseline="0" noProof="0" dirty="0">
                  <a:ln>
                    <a:noFill/>
                  </a:ln>
                  <a:solidFill>
                    <a:prstClr val="black"/>
                  </a:solidFill>
                  <a:effectLst/>
                  <a:uLnTx/>
                  <a:uFillTx/>
                  <a:latin typeface="Ample"/>
                  <a:ea typeface="+mn-ea"/>
                  <a:cs typeface="+mn-cs"/>
                </a:rPr>
                <a:t>, par et pour les professionnels.</a:t>
              </a:r>
              <a:endParaRPr kumimoji="0" lang="fr-FR" sz="1400" b="0" i="0" u="none" strike="noStrike" kern="1200" cap="none" spc="0" normalizeH="0" baseline="0" noProof="0" dirty="0">
                <a:ln>
                  <a:noFill/>
                </a:ln>
                <a:solidFill>
                  <a:prstClr val="black"/>
                </a:solidFill>
                <a:effectLst/>
                <a:uLnTx/>
                <a:uFillTx/>
                <a:latin typeface="Ample"/>
                <a:ea typeface="+mn-ea"/>
                <a:cs typeface="Arial" panose="020B0604020202020204" pitchFamily="34" charset="0"/>
              </a:endParaRPr>
            </a:p>
          </p:txBody>
        </p:sp>
      </p:grpSp>
      <p:sp>
        <p:nvSpPr>
          <p:cNvPr id="76" name="Rectangle 2101">
            <a:extLst>
              <a:ext uri="{FF2B5EF4-FFF2-40B4-BE49-F238E27FC236}">
                <a16:creationId xmlns:a16="http://schemas.microsoft.com/office/drawing/2014/main" id="{AAB8AFB4-307A-431F-B8E4-537BF259A4EE}"/>
              </a:ext>
            </a:extLst>
          </p:cNvPr>
          <p:cNvSpPr>
            <a:spLocks noChangeArrowheads="1"/>
          </p:cNvSpPr>
          <p:nvPr/>
        </p:nvSpPr>
        <p:spPr bwMode="auto">
          <a:xfrm rot="10800000">
            <a:off x="8415981" y="3571795"/>
            <a:ext cx="45719" cy="3276000"/>
          </a:xfrm>
          <a:prstGeom prst="rect">
            <a:avLst/>
          </a:prstGeom>
          <a:solidFill>
            <a:schemeClr val="tx2"/>
          </a:solidFill>
          <a:ln>
            <a:noFill/>
          </a:ln>
          <a:effectLst>
            <a:outerShdw blurRad="508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7" name="Group 102">
            <a:extLst>
              <a:ext uri="{FF2B5EF4-FFF2-40B4-BE49-F238E27FC236}">
                <a16:creationId xmlns:a16="http://schemas.microsoft.com/office/drawing/2014/main" id="{1FD9A770-0953-4890-A7F9-FCD72233A4D8}"/>
              </a:ext>
            </a:extLst>
          </p:cNvPr>
          <p:cNvGrpSpPr/>
          <p:nvPr/>
        </p:nvGrpSpPr>
        <p:grpSpPr>
          <a:xfrm>
            <a:off x="5126507" y="3597966"/>
            <a:ext cx="2921214" cy="2905303"/>
            <a:chOff x="8862791" y="1650164"/>
            <a:chExt cx="2921214" cy="2905303"/>
          </a:xfrm>
        </p:grpSpPr>
        <p:sp>
          <p:nvSpPr>
            <p:cNvPr id="78" name="TextBox 103">
              <a:extLst>
                <a:ext uri="{FF2B5EF4-FFF2-40B4-BE49-F238E27FC236}">
                  <a16:creationId xmlns:a16="http://schemas.microsoft.com/office/drawing/2014/main" id="{5B6AAA10-9928-4E65-8084-DD060288AF52}"/>
                </a:ext>
              </a:extLst>
            </p:cNvPr>
            <p:cNvSpPr txBox="1"/>
            <p:nvPr/>
          </p:nvSpPr>
          <p:spPr>
            <a:xfrm>
              <a:off x="8862791" y="1650164"/>
              <a:ext cx="2812674" cy="707886"/>
            </a:xfrm>
            <a:prstGeom prst="rect">
              <a:avLst/>
            </a:prstGeom>
            <a:noFill/>
          </p:spPr>
          <p:txBody>
            <a:bodyPr wrap="square" lIns="0" rIns="0"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4C6980"/>
                  </a:solidFill>
                  <a:effectLst/>
                  <a:uLnTx/>
                  <a:uFillTx/>
                  <a:latin typeface="Ample"/>
                  <a:ea typeface="+mn-ea"/>
                  <a:cs typeface="Arial" panose="020B0604020202020204" pitchFamily="34" charset="0"/>
                </a:rPr>
                <a:t>Une réponse aux enjeux de la régulation médicale</a:t>
              </a:r>
            </a:p>
          </p:txBody>
        </p:sp>
        <p:sp>
          <p:nvSpPr>
            <p:cNvPr id="79" name="Rectangle 78">
              <a:extLst>
                <a:ext uri="{FF2B5EF4-FFF2-40B4-BE49-F238E27FC236}">
                  <a16:creationId xmlns:a16="http://schemas.microsoft.com/office/drawing/2014/main" id="{8DC85D6F-2B42-4659-ACD7-E82E2F7AAFC9}"/>
                </a:ext>
              </a:extLst>
            </p:cNvPr>
            <p:cNvSpPr/>
            <p:nvPr/>
          </p:nvSpPr>
          <p:spPr>
            <a:xfrm>
              <a:off x="8971331" y="2431809"/>
              <a:ext cx="2812674" cy="2123658"/>
            </a:xfrm>
            <a:prstGeom prst="rect">
              <a:avLst/>
            </a:prstGeom>
          </p:spPr>
          <p:txBody>
            <a:bodyPr wrap="square" lIns="0" rIns="0">
              <a:spAutoFit/>
            </a:bodyPr>
            <a:lstStyle/>
            <a:p>
              <a:pPr marL="285750" marR="0" lvl="0" indent="-2857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fr-FR" sz="1400" b="1" i="0" u="none" strike="noStrike" kern="1200" cap="none" spc="0" normalizeH="0" baseline="0" noProof="0" dirty="0">
                  <a:ln>
                    <a:noFill/>
                  </a:ln>
                  <a:solidFill>
                    <a:srgbClr val="4C6980"/>
                  </a:solidFill>
                  <a:effectLst/>
                  <a:uLnTx/>
                  <a:uFillTx/>
                  <a:latin typeface="Ample"/>
                  <a:ea typeface="+mn-ea"/>
                  <a:cs typeface="Arial" panose="020B0604020202020204" pitchFamily="34" charset="0"/>
                </a:rPr>
                <a:t>Sécuriser</a:t>
              </a:r>
              <a:r>
                <a:rPr kumimoji="0" lang="fr-FR" sz="1400" b="0" i="0" u="none" strike="noStrike" kern="1200" cap="none" spc="0" normalizeH="0" baseline="0" noProof="0" dirty="0">
                  <a:ln>
                    <a:noFill/>
                  </a:ln>
                  <a:solidFill>
                    <a:prstClr val="black"/>
                  </a:solidFill>
                  <a:effectLst/>
                  <a:uLnTx/>
                  <a:uFillTx/>
                  <a:latin typeface="Ample"/>
                  <a:ea typeface="+mn-ea"/>
                  <a:cs typeface="Arial" panose="020B0604020202020204" pitchFamily="34" charset="0"/>
                </a:rPr>
                <a:t> la prise en charge des </a:t>
              </a:r>
              <a:r>
                <a:rPr kumimoji="0" lang="fr-FR" sz="1400" b="1" i="0" u="none" strike="noStrike" kern="1200" cap="none" spc="0" normalizeH="0" baseline="0" noProof="0" dirty="0">
                  <a:ln>
                    <a:noFill/>
                  </a:ln>
                  <a:solidFill>
                    <a:srgbClr val="4C6980"/>
                  </a:solidFill>
                  <a:effectLst/>
                  <a:uLnTx/>
                  <a:uFillTx/>
                  <a:latin typeface="Ample"/>
                  <a:ea typeface="+mn-ea"/>
                  <a:cs typeface="Arial" panose="020B0604020202020204" pitchFamily="34" charset="0"/>
                </a:rPr>
                <a:t>appels</a:t>
              </a:r>
              <a:r>
                <a:rPr kumimoji="0" lang="fr-FR" sz="1400" b="0" i="0" u="none" strike="noStrike" kern="1200" cap="none" spc="0" normalizeH="0" baseline="0" noProof="0" dirty="0">
                  <a:ln>
                    <a:noFill/>
                  </a:ln>
                  <a:solidFill>
                    <a:prstClr val="black"/>
                  </a:solidFill>
                  <a:effectLst/>
                  <a:uLnTx/>
                  <a:uFillTx/>
                  <a:latin typeface="Ample"/>
                  <a:ea typeface="+mn-ea"/>
                  <a:cs typeface="Arial" panose="020B0604020202020204" pitchFamily="34" charset="0"/>
                </a:rPr>
                <a:t>.</a:t>
              </a:r>
            </a:p>
            <a:p>
              <a:pPr marL="285750" marR="0" lvl="0" indent="-2857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fr-FR" sz="1400" b="1" i="0" u="none" strike="noStrike" kern="1200" cap="none" spc="0" normalizeH="0" baseline="0" noProof="0" dirty="0">
                  <a:ln>
                    <a:noFill/>
                  </a:ln>
                  <a:solidFill>
                    <a:srgbClr val="4C6980"/>
                  </a:solidFill>
                  <a:effectLst/>
                  <a:uLnTx/>
                  <a:uFillTx/>
                  <a:latin typeface="Ample"/>
                  <a:ea typeface="+mn-ea"/>
                  <a:cs typeface="Arial" panose="020B0604020202020204" pitchFamily="34" charset="0"/>
                </a:rPr>
                <a:t>Garantir l’égalité </a:t>
              </a:r>
              <a:r>
                <a:rPr kumimoji="0" lang="fr-FR" sz="1400" b="0" i="0" u="none" strike="noStrike" kern="1200" cap="none" spc="0" normalizeH="0" baseline="0" noProof="0" dirty="0">
                  <a:ln>
                    <a:noFill/>
                  </a:ln>
                  <a:solidFill>
                    <a:prstClr val="black"/>
                  </a:solidFill>
                  <a:effectLst/>
                  <a:uLnTx/>
                  <a:uFillTx/>
                  <a:latin typeface="Ample"/>
                  <a:ea typeface="+mn-ea"/>
                  <a:cs typeface="Arial" panose="020B0604020202020204" pitchFamily="34" charset="0"/>
                </a:rPr>
                <a:t>d’</a:t>
              </a:r>
              <a:r>
                <a:rPr kumimoji="0" lang="fr-FR" sz="1400" b="1" i="0" u="none" strike="noStrike" kern="1200" cap="none" spc="0" normalizeH="0" baseline="0" noProof="0" dirty="0">
                  <a:ln>
                    <a:noFill/>
                  </a:ln>
                  <a:solidFill>
                    <a:srgbClr val="4C6980"/>
                  </a:solidFill>
                  <a:effectLst/>
                  <a:uLnTx/>
                  <a:uFillTx/>
                  <a:latin typeface="Ample"/>
                  <a:ea typeface="+mn-ea"/>
                  <a:cs typeface="Arial" panose="020B0604020202020204" pitchFamily="34" charset="0"/>
                </a:rPr>
                <a:t>accès à des soins </a:t>
              </a:r>
              <a:r>
                <a:rPr kumimoji="0" lang="fr-FR" sz="1400" b="0" i="0" u="none" strike="noStrike" kern="1200" cap="none" spc="0" normalizeH="0" baseline="0" noProof="0" dirty="0">
                  <a:ln>
                    <a:noFill/>
                  </a:ln>
                  <a:solidFill>
                    <a:prstClr val="black"/>
                  </a:solidFill>
                  <a:effectLst/>
                  <a:uLnTx/>
                  <a:uFillTx/>
                  <a:latin typeface="Ample"/>
                  <a:ea typeface="+mn-ea"/>
                  <a:cs typeface="Arial" panose="020B0604020202020204" pitchFamily="34" charset="0"/>
                </a:rPr>
                <a:t>de qualité sur l’ensemble du territoire, H24.</a:t>
              </a:r>
            </a:p>
            <a:p>
              <a:pPr marL="285750" marR="0" lvl="0" indent="-2857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fr-FR" sz="1400" b="1" i="0" u="none" strike="noStrike" kern="1200" cap="none" spc="0" normalizeH="0" baseline="0" noProof="0" dirty="0">
                  <a:ln>
                    <a:noFill/>
                  </a:ln>
                  <a:solidFill>
                    <a:srgbClr val="4C6980"/>
                  </a:solidFill>
                  <a:effectLst/>
                  <a:uLnTx/>
                  <a:uFillTx/>
                  <a:latin typeface="Ample"/>
                  <a:ea typeface="+mn-ea"/>
                  <a:cs typeface="Arial" panose="020B0604020202020204" pitchFamily="34" charset="0"/>
                </a:rPr>
                <a:t>Permettre le pilotage de l’activité </a:t>
              </a:r>
              <a:r>
                <a:rPr kumimoji="0" lang="fr-FR" sz="1400" b="0" i="0" u="none" strike="noStrike" kern="1200" cap="none" spc="0" normalizeH="0" baseline="0" noProof="0" dirty="0">
                  <a:ln>
                    <a:noFill/>
                  </a:ln>
                  <a:solidFill>
                    <a:prstClr val="black"/>
                  </a:solidFill>
                  <a:effectLst/>
                  <a:uLnTx/>
                  <a:uFillTx/>
                  <a:latin typeface="Ample"/>
                  <a:ea typeface="+mn-ea"/>
                  <a:cs typeface="Arial" panose="020B0604020202020204" pitchFamily="34" charset="0"/>
                </a:rPr>
                <a:t>des Samu-Centres 15 à l’</a:t>
              </a:r>
              <a:r>
                <a:rPr kumimoji="0" lang="fr-FR" sz="1400" b="1" i="0" u="none" strike="noStrike" kern="1200" cap="none" spc="0" normalizeH="0" baseline="0" noProof="0" dirty="0">
                  <a:ln>
                    <a:noFill/>
                  </a:ln>
                  <a:solidFill>
                    <a:srgbClr val="4C6980"/>
                  </a:solidFill>
                  <a:effectLst/>
                  <a:uLnTx/>
                  <a:uFillTx/>
                  <a:latin typeface="Ample"/>
                  <a:ea typeface="+mn-ea"/>
                  <a:cs typeface="Arial" panose="020B0604020202020204" pitchFamily="34" charset="0"/>
                </a:rPr>
                <a:t>échelle locale, régionale et nationale</a:t>
              </a:r>
              <a:r>
                <a:rPr kumimoji="0" lang="fr-FR" sz="1400" b="0" i="0" u="none" strike="noStrike" kern="1200" cap="none" spc="0" normalizeH="0" baseline="0" noProof="0" dirty="0">
                  <a:ln>
                    <a:noFill/>
                  </a:ln>
                  <a:solidFill>
                    <a:prstClr val="black"/>
                  </a:solidFill>
                  <a:effectLst/>
                  <a:uLnTx/>
                  <a:uFillTx/>
                  <a:latin typeface="Ample"/>
                  <a:ea typeface="+mn-ea"/>
                  <a:cs typeface="Arial" panose="020B0604020202020204" pitchFamily="34" charset="0"/>
                </a:rPr>
                <a:t>.</a:t>
              </a:r>
            </a:p>
          </p:txBody>
        </p:sp>
      </p:grpSp>
      <p:sp>
        <p:nvSpPr>
          <p:cNvPr id="62" name="Freeform 2305">
            <a:extLst>
              <a:ext uri="{FF2B5EF4-FFF2-40B4-BE49-F238E27FC236}">
                <a16:creationId xmlns:a16="http://schemas.microsoft.com/office/drawing/2014/main" id="{91673BF3-6164-4BA1-972C-756CFFF9194F}"/>
              </a:ext>
            </a:extLst>
          </p:cNvPr>
          <p:cNvSpPr>
            <a:spLocks/>
          </p:cNvSpPr>
          <p:nvPr/>
        </p:nvSpPr>
        <p:spPr bwMode="auto">
          <a:xfrm rot="10800000">
            <a:off x="4430772" y="3586647"/>
            <a:ext cx="461744" cy="669997"/>
          </a:xfrm>
          <a:custGeom>
            <a:avLst/>
            <a:gdLst>
              <a:gd name="T0" fmla="*/ 1686 w 1833"/>
              <a:gd name="T1" fmla="*/ 1245 h 2660"/>
              <a:gd name="T2" fmla="*/ 1340 w 1833"/>
              <a:gd name="T3" fmla="*/ 930 h 2660"/>
              <a:gd name="T4" fmla="*/ 1339 w 1833"/>
              <a:gd name="T5" fmla="*/ 209 h 2660"/>
              <a:gd name="T6" fmla="*/ 1325 w 1833"/>
              <a:gd name="T7" fmla="*/ 173 h 2660"/>
              <a:gd name="T8" fmla="*/ 923 w 1833"/>
              <a:gd name="T9" fmla="*/ 0 h 2660"/>
              <a:gd name="T10" fmla="*/ 495 w 1833"/>
              <a:gd name="T11" fmla="*/ 168 h 2660"/>
              <a:gd name="T12" fmla="*/ 477 w 1833"/>
              <a:gd name="T13" fmla="*/ 209 h 2660"/>
              <a:gd name="T14" fmla="*/ 475 w 1833"/>
              <a:gd name="T15" fmla="*/ 940 h 2660"/>
              <a:gd name="T16" fmla="*/ 143 w 1833"/>
              <a:gd name="T17" fmla="*/ 1251 h 2660"/>
              <a:gd name="T18" fmla="*/ 0 w 1833"/>
              <a:gd name="T19" fmla="*/ 1743 h 2660"/>
              <a:gd name="T20" fmla="*/ 916 w 1833"/>
              <a:gd name="T21" fmla="*/ 2660 h 2660"/>
              <a:gd name="T22" fmla="*/ 1833 w 1833"/>
              <a:gd name="T23" fmla="*/ 1743 h 2660"/>
              <a:gd name="T24" fmla="*/ 1686 w 1833"/>
              <a:gd name="T25" fmla="*/ 1245 h 26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33" h="2660">
                <a:moveTo>
                  <a:pt x="1686" y="1245"/>
                </a:moveTo>
                <a:cubicBezTo>
                  <a:pt x="1599" y="1112"/>
                  <a:pt x="1480" y="1004"/>
                  <a:pt x="1340" y="930"/>
                </a:cubicBezTo>
                <a:cubicBezTo>
                  <a:pt x="1340" y="925"/>
                  <a:pt x="1339" y="209"/>
                  <a:pt x="1339" y="209"/>
                </a:cubicBezTo>
                <a:cubicBezTo>
                  <a:pt x="1339" y="196"/>
                  <a:pt x="1334" y="183"/>
                  <a:pt x="1325" y="173"/>
                </a:cubicBezTo>
                <a:cubicBezTo>
                  <a:pt x="1319" y="166"/>
                  <a:pt x="1175" y="0"/>
                  <a:pt x="923" y="0"/>
                </a:cubicBezTo>
                <a:cubicBezTo>
                  <a:pt x="675" y="0"/>
                  <a:pt x="502" y="161"/>
                  <a:pt x="495" y="168"/>
                </a:cubicBezTo>
                <a:cubicBezTo>
                  <a:pt x="483" y="179"/>
                  <a:pt x="477" y="194"/>
                  <a:pt x="477" y="209"/>
                </a:cubicBezTo>
                <a:cubicBezTo>
                  <a:pt x="477" y="209"/>
                  <a:pt x="476" y="931"/>
                  <a:pt x="475" y="940"/>
                </a:cubicBezTo>
                <a:cubicBezTo>
                  <a:pt x="340" y="1014"/>
                  <a:pt x="226" y="1121"/>
                  <a:pt x="143" y="1251"/>
                </a:cubicBezTo>
                <a:cubicBezTo>
                  <a:pt x="49" y="1398"/>
                  <a:pt x="0" y="1568"/>
                  <a:pt x="0" y="1743"/>
                </a:cubicBezTo>
                <a:cubicBezTo>
                  <a:pt x="0" y="2249"/>
                  <a:pt x="411" y="2660"/>
                  <a:pt x="916" y="2660"/>
                </a:cubicBezTo>
                <a:cubicBezTo>
                  <a:pt x="1422" y="2660"/>
                  <a:pt x="1833" y="2249"/>
                  <a:pt x="1833" y="1743"/>
                </a:cubicBezTo>
                <a:cubicBezTo>
                  <a:pt x="1833" y="1566"/>
                  <a:pt x="1782" y="1393"/>
                  <a:pt x="1686" y="1245"/>
                </a:cubicBezTo>
                <a:close/>
              </a:path>
            </a:pathLst>
          </a:custGeom>
          <a:noFill/>
          <a:ln>
            <a:noFill/>
          </a:ln>
          <a:effectLst>
            <a:outerShdw blurRad="508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Freeform 3735">
            <a:extLst>
              <a:ext uri="{FF2B5EF4-FFF2-40B4-BE49-F238E27FC236}">
                <a16:creationId xmlns:a16="http://schemas.microsoft.com/office/drawing/2014/main" id="{44A0CC26-0F0B-4FB4-AE8D-FB04EA291611}"/>
              </a:ext>
            </a:extLst>
          </p:cNvPr>
          <p:cNvSpPr>
            <a:spLocks noEditPoints="1"/>
          </p:cNvSpPr>
          <p:nvPr/>
        </p:nvSpPr>
        <p:spPr bwMode="auto">
          <a:xfrm rot="10800000">
            <a:off x="4431552" y="3586647"/>
            <a:ext cx="462524" cy="669997"/>
          </a:xfrm>
          <a:custGeom>
            <a:avLst/>
            <a:gdLst>
              <a:gd name="T0" fmla="*/ 1136 w 1833"/>
              <a:gd name="T1" fmla="*/ 1789 h 2660"/>
              <a:gd name="T2" fmla="*/ 1165 w 1833"/>
              <a:gd name="T3" fmla="*/ 1885 h 2660"/>
              <a:gd name="T4" fmla="*/ 1072 w 1833"/>
              <a:gd name="T5" fmla="*/ 1757 h 2660"/>
              <a:gd name="T6" fmla="*/ 666 w 1833"/>
              <a:gd name="T7" fmla="*/ 1848 h 2660"/>
              <a:gd name="T8" fmla="*/ 594 w 1833"/>
              <a:gd name="T9" fmla="*/ 1863 h 2660"/>
              <a:gd name="T10" fmla="*/ 696 w 1833"/>
              <a:gd name="T11" fmla="*/ 1757 h 2660"/>
              <a:gd name="T12" fmla="*/ 598 w 1833"/>
              <a:gd name="T13" fmla="*/ 1007 h 2660"/>
              <a:gd name="T14" fmla="*/ 761 w 1833"/>
              <a:gd name="T15" fmla="*/ 825 h 2660"/>
              <a:gd name="T16" fmla="*/ 713 w 1833"/>
              <a:gd name="T17" fmla="*/ 1668 h 2660"/>
              <a:gd name="T18" fmla="*/ 544 w 1833"/>
              <a:gd name="T19" fmla="*/ 1840 h 2660"/>
              <a:gd name="T20" fmla="*/ 704 w 1833"/>
              <a:gd name="T21" fmla="*/ 1907 h 2660"/>
              <a:gd name="T22" fmla="*/ 817 w 1833"/>
              <a:gd name="T23" fmla="*/ 1770 h 2660"/>
              <a:gd name="T24" fmla="*/ 884 w 1833"/>
              <a:gd name="T25" fmla="*/ 2000 h 2660"/>
              <a:gd name="T26" fmla="*/ 950 w 1833"/>
              <a:gd name="T27" fmla="*/ 1770 h 2660"/>
              <a:gd name="T28" fmla="*/ 1064 w 1833"/>
              <a:gd name="T29" fmla="*/ 1907 h 2660"/>
              <a:gd name="T30" fmla="*/ 1224 w 1833"/>
              <a:gd name="T31" fmla="*/ 1840 h 2660"/>
              <a:gd name="T32" fmla="*/ 1055 w 1833"/>
              <a:gd name="T33" fmla="*/ 1668 h 2660"/>
              <a:gd name="T34" fmla="*/ 1007 w 1833"/>
              <a:gd name="T35" fmla="*/ 867 h 2660"/>
              <a:gd name="T36" fmla="*/ 1221 w 1833"/>
              <a:gd name="T37" fmla="*/ 1002 h 2660"/>
              <a:gd name="T38" fmla="*/ 1717 w 1833"/>
              <a:gd name="T39" fmla="*/ 1743 h 2660"/>
              <a:gd name="T40" fmla="*/ 115 w 1833"/>
              <a:gd name="T41" fmla="*/ 1743 h 2660"/>
              <a:gd name="T42" fmla="*/ 933 w 1833"/>
              <a:gd name="T43" fmla="*/ 1869 h 2660"/>
              <a:gd name="T44" fmla="*/ 835 w 1833"/>
              <a:gd name="T45" fmla="*/ 1869 h 2660"/>
              <a:gd name="T46" fmla="*/ 933 w 1833"/>
              <a:gd name="T47" fmla="*/ 1869 h 2660"/>
              <a:gd name="T48" fmla="*/ 884 w 1833"/>
              <a:gd name="T49" fmla="*/ 1714 h 2660"/>
              <a:gd name="T50" fmla="*/ 766 w 1833"/>
              <a:gd name="T51" fmla="*/ 1670 h 2660"/>
              <a:gd name="T52" fmla="*/ 813 w 1833"/>
              <a:gd name="T53" fmla="*/ 834 h 2660"/>
              <a:gd name="T54" fmla="*/ 957 w 1833"/>
              <a:gd name="T55" fmla="*/ 950 h 2660"/>
              <a:gd name="T56" fmla="*/ 906 w 1833"/>
              <a:gd name="T57" fmla="*/ 1700 h 2660"/>
              <a:gd name="T58" fmla="*/ 1221 w 1833"/>
              <a:gd name="T59" fmla="*/ 675 h 2660"/>
              <a:gd name="T60" fmla="*/ 1221 w 1833"/>
              <a:gd name="T61" fmla="*/ 787 h 2660"/>
              <a:gd name="T62" fmla="*/ 595 w 1833"/>
              <a:gd name="T63" fmla="*/ 560 h 2660"/>
              <a:gd name="T64" fmla="*/ 1221 w 1833"/>
              <a:gd name="T65" fmla="*/ 425 h 2660"/>
              <a:gd name="T66" fmla="*/ 595 w 1833"/>
              <a:gd name="T67" fmla="*/ 443 h 2660"/>
              <a:gd name="T68" fmla="*/ 916 w 1833"/>
              <a:gd name="T69" fmla="*/ 2660 h 2660"/>
              <a:gd name="T70" fmla="*/ 1685 w 1833"/>
              <a:gd name="T71" fmla="*/ 1245 h 2660"/>
              <a:gd name="T72" fmla="*/ 1339 w 1833"/>
              <a:gd name="T73" fmla="*/ 209 h 2660"/>
              <a:gd name="T74" fmla="*/ 923 w 1833"/>
              <a:gd name="T75" fmla="*/ 0 h 2660"/>
              <a:gd name="T76" fmla="*/ 477 w 1833"/>
              <a:gd name="T77" fmla="*/ 209 h 2660"/>
              <a:gd name="T78" fmla="*/ 143 w 1833"/>
              <a:gd name="T79" fmla="*/ 1251 h 2660"/>
              <a:gd name="T80" fmla="*/ 916 w 1833"/>
              <a:gd name="T81" fmla="*/ 2660 h 26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833" h="2660">
                <a:moveTo>
                  <a:pt x="1072" y="1757"/>
                </a:moveTo>
                <a:cubicBezTo>
                  <a:pt x="1096" y="1762"/>
                  <a:pt x="1118" y="1772"/>
                  <a:pt x="1136" y="1789"/>
                </a:cubicBezTo>
                <a:cubicBezTo>
                  <a:pt x="1157" y="1807"/>
                  <a:pt x="1169" y="1832"/>
                  <a:pt x="1174" y="1863"/>
                </a:cubicBezTo>
                <a:cubicBezTo>
                  <a:pt x="1175" y="1870"/>
                  <a:pt x="1171" y="1879"/>
                  <a:pt x="1165" y="1885"/>
                </a:cubicBezTo>
                <a:cubicBezTo>
                  <a:pt x="1152" y="1897"/>
                  <a:pt x="1128" y="1894"/>
                  <a:pt x="1102" y="1848"/>
                </a:cubicBezTo>
                <a:cubicBezTo>
                  <a:pt x="1091" y="1828"/>
                  <a:pt x="1081" y="1796"/>
                  <a:pt x="1072" y="1757"/>
                </a:cubicBezTo>
                <a:close/>
                <a:moveTo>
                  <a:pt x="696" y="1757"/>
                </a:moveTo>
                <a:cubicBezTo>
                  <a:pt x="687" y="1796"/>
                  <a:pt x="677" y="1828"/>
                  <a:pt x="666" y="1848"/>
                </a:cubicBezTo>
                <a:cubicBezTo>
                  <a:pt x="640" y="1894"/>
                  <a:pt x="616" y="1897"/>
                  <a:pt x="603" y="1885"/>
                </a:cubicBezTo>
                <a:cubicBezTo>
                  <a:pt x="596" y="1879"/>
                  <a:pt x="593" y="1870"/>
                  <a:pt x="594" y="1863"/>
                </a:cubicBezTo>
                <a:cubicBezTo>
                  <a:pt x="599" y="1832"/>
                  <a:pt x="611" y="1807"/>
                  <a:pt x="631" y="1789"/>
                </a:cubicBezTo>
                <a:cubicBezTo>
                  <a:pt x="650" y="1772"/>
                  <a:pt x="672" y="1762"/>
                  <a:pt x="696" y="1757"/>
                </a:cubicBezTo>
                <a:close/>
                <a:moveTo>
                  <a:pt x="565" y="1023"/>
                </a:moveTo>
                <a:lnTo>
                  <a:pt x="598" y="1007"/>
                </a:lnTo>
                <a:lnTo>
                  <a:pt x="595" y="796"/>
                </a:lnTo>
                <a:lnTo>
                  <a:pt x="761" y="825"/>
                </a:lnTo>
                <a:cubicBezTo>
                  <a:pt x="761" y="855"/>
                  <a:pt x="760" y="898"/>
                  <a:pt x="758" y="950"/>
                </a:cubicBezTo>
                <a:cubicBezTo>
                  <a:pt x="753" y="1157"/>
                  <a:pt x="739" y="1499"/>
                  <a:pt x="713" y="1668"/>
                </a:cubicBezTo>
                <a:cubicBezTo>
                  <a:pt x="674" y="1672"/>
                  <a:pt x="636" y="1685"/>
                  <a:pt x="606" y="1713"/>
                </a:cubicBezTo>
                <a:cubicBezTo>
                  <a:pt x="574" y="1742"/>
                  <a:pt x="552" y="1787"/>
                  <a:pt x="544" y="1840"/>
                </a:cubicBezTo>
                <a:cubicBezTo>
                  <a:pt x="536" y="1887"/>
                  <a:pt x="550" y="1935"/>
                  <a:pt x="577" y="1961"/>
                </a:cubicBezTo>
                <a:cubicBezTo>
                  <a:pt x="607" y="1988"/>
                  <a:pt x="658" y="1990"/>
                  <a:pt x="704" y="1907"/>
                </a:cubicBezTo>
                <a:cubicBezTo>
                  <a:pt x="723" y="1873"/>
                  <a:pt x="738" y="1820"/>
                  <a:pt x="751" y="1755"/>
                </a:cubicBezTo>
                <a:cubicBezTo>
                  <a:pt x="774" y="1757"/>
                  <a:pt x="796" y="1762"/>
                  <a:pt x="817" y="1770"/>
                </a:cubicBezTo>
                <a:cubicBezTo>
                  <a:pt x="785" y="1809"/>
                  <a:pt x="782" y="1853"/>
                  <a:pt x="783" y="1874"/>
                </a:cubicBezTo>
                <a:cubicBezTo>
                  <a:pt x="785" y="1936"/>
                  <a:pt x="832" y="2000"/>
                  <a:pt x="884" y="2000"/>
                </a:cubicBezTo>
                <a:cubicBezTo>
                  <a:pt x="936" y="2000"/>
                  <a:pt x="983" y="1936"/>
                  <a:pt x="985" y="1874"/>
                </a:cubicBezTo>
                <a:cubicBezTo>
                  <a:pt x="986" y="1853"/>
                  <a:pt x="983" y="1809"/>
                  <a:pt x="950" y="1770"/>
                </a:cubicBezTo>
                <a:cubicBezTo>
                  <a:pt x="971" y="1762"/>
                  <a:pt x="994" y="1757"/>
                  <a:pt x="1017" y="1755"/>
                </a:cubicBezTo>
                <a:cubicBezTo>
                  <a:pt x="1029" y="1820"/>
                  <a:pt x="1045" y="1873"/>
                  <a:pt x="1064" y="1907"/>
                </a:cubicBezTo>
                <a:cubicBezTo>
                  <a:pt x="1110" y="1990"/>
                  <a:pt x="1161" y="1988"/>
                  <a:pt x="1190" y="1961"/>
                </a:cubicBezTo>
                <a:cubicBezTo>
                  <a:pt x="1218" y="1935"/>
                  <a:pt x="1232" y="1887"/>
                  <a:pt x="1224" y="1840"/>
                </a:cubicBezTo>
                <a:cubicBezTo>
                  <a:pt x="1215" y="1787"/>
                  <a:pt x="1194" y="1742"/>
                  <a:pt x="1161" y="1713"/>
                </a:cubicBezTo>
                <a:cubicBezTo>
                  <a:pt x="1131" y="1685"/>
                  <a:pt x="1094" y="1672"/>
                  <a:pt x="1055" y="1668"/>
                </a:cubicBezTo>
                <a:cubicBezTo>
                  <a:pt x="1029" y="1499"/>
                  <a:pt x="1015" y="1157"/>
                  <a:pt x="1009" y="950"/>
                </a:cubicBezTo>
                <a:cubicBezTo>
                  <a:pt x="1008" y="919"/>
                  <a:pt x="1008" y="891"/>
                  <a:pt x="1007" y="867"/>
                </a:cubicBezTo>
                <a:lnTo>
                  <a:pt x="1221" y="904"/>
                </a:lnTo>
                <a:lnTo>
                  <a:pt x="1221" y="1002"/>
                </a:lnTo>
                <a:lnTo>
                  <a:pt x="1255" y="1017"/>
                </a:lnTo>
                <a:cubicBezTo>
                  <a:pt x="1536" y="1148"/>
                  <a:pt x="1717" y="1433"/>
                  <a:pt x="1717" y="1743"/>
                </a:cubicBezTo>
                <a:cubicBezTo>
                  <a:pt x="1717" y="2185"/>
                  <a:pt x="1358" y="2544"/>
                  <a:pt x="916" y="2544"/>
                </a:cubicBezTo>
                <a:cubicBezTo>
                  <a:pt x="475" y="2544"/>
                  <a:pt x="115" y="2185"/>
                  <a:pt x="115" y="1743"/>
                </a:cubicBezTo>
                <a:cubicBezTo>
                  <a:pt x="115" y="1435"/>
                  <a:pt x="288" y="1159"/>
                  <a:pt x="565" y="1023"/>
                </a:cubicBezTo>
                <a:close/>
                <a:moveTo>
                  <a:pt x="933" y="1869"/>
                </a:moveTo>
                <a:cubicBezTo>
                  <a:pt x="933" y="1882"/>
                  <a:pt x="905" y="1912"/>
                  <a:pt x="884" y="1912"/>
                </a:cubicBezTo>
                <a:cubicBezTo>
                  <a:pt x="862" y="1912"/>
                  <a:pt x="835" y="1882"/>
                  <a:pt x="835" y="1869"/>
                </a:cubicBezTo>
                <a:cubicBezTo>
                  <a:pt x="834" y="1857"/>
                  <a:pt x="847" y="1832"/>
                  <a:pt x="884" y="1812"/>
                </a:cubicBezTo>
                <a:cubicBezTo>
                  <a:pt x="920" y="1832"/>
                  <a:pt x="934" y="1857"/>
                  <a:pt x="933" y="1869"/>
                </a:cubicBezTo>
                <a:close/>
                <a:moveTo>
                  <a:pt x="906" y="1700"/>
                </a:moveTo>
                <a:cubicBezTo>
                  <a:pt x="898" y="1704"/>
                  <a:pt x="891" y="1709"/>
                  <a:pt x="884" y="1714"/>
                </a:cubicBezTo>
                <a:cubicBezTo>
                  <a:pt x="877" y="1709"/>
                  <a:pt x="869" y="1704"/>
                  <a:pt x="862" y="1700"/>
                </a:cubicBezTo>
                <a:cubicBezTo>
                  <a:pt x="833" y="1685"/>
                  <a:pt x="800" y="1674"/>
                  <a:pt x="766" y="1670"/>
                </a:cubicBezTo>
                <a:cubicBezTo>
                  <a:pt x="795" y="1476"/>
                  <a:pt x="806" y="1137"/>
                  <a:pt x="811" y="950"/>
                </a:cubicBezTo>
                <a:cubicBezTo>
                  <a:pt x="812" y="896"/>
                  <a:pt x="813" y="855"/>
                  <a:pt x="813" y="834"/>
                </a:cubicBezTo>
                <a:lnTo>
                  <a:pt x="955" y="858"/>
                </a:lnTo>
                <a:cubicBezTo>
                  <a:pt x="955" y="881"/>
                  <a:pt x="956" y="912"/>
                  <a:pt x="957" y="950"/>
                </a:cubicBezTo>
                <a:cubicBezTo>
                  <a:pt x="961" y="1137"/>
                  <a:pt x="973" y="1476"/>
                  <a:pt x="1002" y="1670"/>
                </a:cubicBezTo>
                <a:cubicBezTo>
                  <a:pt x="968" y="1674"/>
                  <a:pt x="935" y="1685"/>
                  <a:pt x="906" y="1700"/>
                </a:cubicBezTo>
                <a:close/>
                <a:moveTo>
                  <a:pt x="595" y="560"/>
                </a:moveTo>
                <a:lnTo>
                  <a:pt x="1221" y="675"/>
                </a:lnTo>
                <a:lnTo>
                  <a:pt x="1221" y="749"/>
                </a:lnTo>
                <a:lnTo>
                  <a:pt x="1221" y="787"/>
                </a:lnTo>
                <a:lnTo>
                  <a:pt x="595" y="679"/>
                </a:lnTo>
                <a:lnTo>
                  <a:pt x="595" y="560"/>
                </a:lnTo>
                <a:close/>
                <a:moveTo>
                  <a:pt x="595" y="313"/>
                </a:moveTo>
                <a:lnTo>
                  <a:pt x="1221" y="425"/>
                </a:lnTo>
                <a:lnTo>
                  <a:pt x="1221" y="557"/>
                </a:lnTo>
                <a:lnTo>
                  <a:pt x="595" y="443"/>
                </a:lnTo>
                <a:lnTo>
                  <a:pt x="595" y="313"/>
                </a:lnTo>
                <a:close/>
                <a:moveTo>
                  <a:pt x="916" y="2660"/>
                </a:moveTo>
                <a:cubicBezTo>
                  <a:pt x="1422" y="2660"/>
                  <a:pt x="1833" y="2249"/>
                  <a:pt x="1833" y="1743"/>
                </a:cubicBezTo>
                <a:cubicBezTo>
                  <a:pt x="1833" y="1565"/>
                  <a:pt x="1782" y="1393"/>
                  <a:pt x="1685" y="1245"/>
                </a:cubicBezTo>
                <a:cubicBezTo>
                  <a:pt x="1599" y="1111"/>
                  <a:pt x="1480" y="1004"/>
                  <a:pt x="1340" y="930"/>
                </a:cubicBezTo>
                <a:cubicBezTo>
                  <a:pt x="1339" y="925"/>
                  <a:pt x="1339" y="209"/>
                  <a:pt x="1339" y="209"/>
                </a:cubicBezTo>
                <a:cubicBezTo>
                  <a:pt x="1339" y="196"/>
                  <a:pt x="1334" y="183"/>
                  <a:pt x="1325" y="173"/>
                </a:cubicBezTo>
                <a:cubicBezTo>
                  <a:pt x="1319" y="166"/>
                  <a:pt x="1175" y="0"/>
                  <a:pt x="923" y="0"/>
                </a:cubicBezTo>
                <a:cubicBezTo>
                  <a:pt x="675" y="0"/>
                  <a:pt x="502" y="161"/>
                  <a:pt x="495" y="168"/>
                </a:cubicBezTo>
                <a:cubicBezTo>
                  <a:pt x="483" y="179"/>
                  <a:pt x="477" y="194"/>
                  <a:pt x="477" y="209"/>
                </a:cubicBezTo>
                <a:cubicBezTo>
                  <a:pt x="477" y="209"/>
                  <a:pt x="476" y="931"/>
                  <a:pt x="475" y="940"/>
                </a:cubicBezTo>
                <a:cubicBezTo>
                  <a:pt x="340" y="1014"/>
                  <a:pt x="226" y="1121"/>
                  <a:pt x="143" y="1251"/>
                </a:cubicBezTo>
                <a:cubicBezTo>
                  <a:pt x="49" y="1398"/>
                  <a:pt x="0" y="1568"/>
                  <a:pt x="0" y="1743"/>
                </a:cubicBezTo>
                <a:cubicBezTo>
                  <a:pt x="0" y="2249"/>
                  <a:pt x="411" y="2660"/>
                  <a:pt x="916" y="2660"/>
                </a:cubicBezTo>
              </a:path>
            </a:pathLst>
          </a:custGeom>
          <a:solidFill>
            <a:srgbClr val="3D5C71"/>
          </a:solidFill>
          <a:ln>
            <a:noFill/>
          </a:ln>
          <a:effectLst>
            <a:outerShdw blurRad="508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Freeform 3736">
            <a:extLst>
              <a:ext uri="{FF2B5EF4-FFF2-40B4-BE49-F238E27FC236}">
                <a16:creationId xmlns:a16="http://schemas.microsoft.com/office/drawing/2014/main" id="{E21B5CB4-AE41-4E82-995A-FBFCA283BE5B}"/>
              </a:ext>
            </a:extLst>
          </p:cNvPr>
          <p:cNvSpPr>
            <a:spLocks/>
          </p:cNvSpPr>
          <p:nvPr/>
        </p:nvSpPr>
        <p:spPr bwMode="auto">
          <a:xfrm rot="10800000">
            <a:off x="4262298" y="3762921"/>
            <a:ext cx="132595" cy="35099"/>
          </a:xfrm>
          <a:custGeom>
            <a:avLst/>
            <a:gdLst>
              <a:gd name="T0" fmla="*/ 0 w 526"/>
              <a:gd name="T1" fmla="*/ 69 h 139"/>
              <a:gd name="T2" fmla="*/ 71 w 526"/>
              <a:gd name="T3" fmla="*/ 139 h 139"/>
              <a:gd name="T4" fmla="*/ 455 w 526"/>
              <a:gd name="T5" fmla="*/ 139 h 139"/>
              <a:gd name="T6" fmla="*/ 526 w 526"/>
              <a:gd name="T7" fmla="*/ 69 h 139"/>
              <a:gd name="T8" fmla="*/ 455 w 526"/>
              <a:gd name="T9" fmla="*/ 0 h 139"/>
              <a:gd name="T10" fmla="*/ 71 w 526"/>
              <a:gd name="T11" fmla="*/ 0 h 139"/>
              <a:gd name="T12" fmla="*/ 0 w 526"/>
              <a:gd name="T13" fmla="*/ 69 h 139"/>
            </a:gdLst>
            <a:ahLst/>
            <a:cxnLst>
              <a:cxn ang="0">
                <a:pos x="T0" y="T1"/>
              </a:cxn>
              <a:cxn ang="0">
                <a:pos x="T2" y="T3"/>
              </a:cxn>
              <a:cxn ang="0">
                <a:pos x="T4" y="T5"/>
              </a:cxn>
              <a:cxn ang="0">
                <a:pos x="T6" y="T7"/>
              </a:cxn>
              <a:cxn ang="0">
                <a:pos x="T8" y="T9"/>
              </a:cxn>
              <a:cxn ang="0">
                <a:pos x="T10" y="T11"/>
              </a:cxn>
              <a:cxn ang="0">
                <a:pos x="T12" y="T13"/>
              </a:cxn>
            </a:cxnLst>
            <a:rect l="0" t="0" r="r" b="b"/>
            <a:pathLst>
              <a:path w="526" h="139">
                <a:moveTo>
                  <a:pt x="0" y="69"/>
                </a:moveTo>
                <a:cubicBezTo>
                  <a:pt x="0" y="108"/>
                  <a:pt x="32" y="139"/>
                  <a:pt x="71" y="139"/>
                </a:cubicBezTo>
                <a:lnTo>
                  <a:pt x="455" y="139"/>
                </a:lnTo>
                <a:cubicBezTo>
                  <a:pt x="494" y="139"/>
                  <a:pt x="526" y="108"/>
                  <a:pt x="526" y="69"/>
                </a:cubicBezTo>
                <a:cubicBezTo>
                  <a:pt x="526" y="31"/>
                  <a:pt x="494" y="0"/>
                  <a:pt x="455" y="0"/>
                </a:cubicBezTo>
                <a:lnTo>
                  <a:pt x="71" y="0"/>
                </a:lnTo>
                <a:cubicBezTo>
                  <a:pt x="32" y="0"/>
                  <a:pt x="0" y="31"/>
                  <a:pt x="0" y="69"/>
                </a:cubicBezTo>
                <a:close/>
              </a:path>
            </a:pathLst>
          </a:custGeom>
          <a:solidFill>
            <a:srgbClr val="3D5A70"/>
          </a:solidFill>
          <a:ln>
            <a:noFill/>
          </a:ln>
          <a:effectLst>
            <a:outerShdw blurRad="508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Freeform 3737">
            <a:extLst>
              <a:ext uri="{FF2B5EF4-FFF2-40B4-BE49-F238E27FC236}">
                <a16:creationId xmlns:a16="http://schemas.microsoft.com/office/drawing/2014/main" id="{6B021771-A612-4C16-BE24-E7457386DCF1}"/>
              </a:ext>
            </a:extLst>
          </p:cNvPr>
          <p:cNvSpPr>
            <a:spLocks/>
          </p:cNvSpPr>
          <p:nvPr/>
        </p:nvSpPr>
        <p:spPr bwMode="auto">
          <a:xfrm rot="10800000">
            <a:off x="4667884" y="3423633"/>
            <a:ext cx="35879" cy="128696"/>
          </a:xfrm>
          <a:custGeom>
            <a:avLst/>
            <a:gdLst>
              <a:gd name="T0" fmla="*/ 71 w 142"/>
              <a:gd name="T1" fmla="*/ 0 h 513"/>
              <a:gd name="T2" fmla="*/ 0 w 142"/>
              <a:gd name="T3" fmla="*/ 69 h 513"/>
              <a:gd name="T4" fmla="*/ 0 w 142"/>
              <a:gd name="T5" fmla="*/ 443 h 513"/>
              <a:gd name="T6" fmla="*/ 71 w 142"/>
              <a:gd name="T7" fmla="*/ 513 h 513"/>
              <a:gd name="T8" fmla="*/ 142 w 142"/>
              <a:gd name="T9" fmla="*/ 443 h 513"/>
              <a:gd name="T10" fmla="*/ 142 w 142"/>
              <a:gd name="T11" fmla="*/ 69 h 513"/>
              <a:gd name="T12" fmla="*/ 71 w 142"/>
              <a:gd name="T13" fmla="*/ 0 h 513"/>
            </a:gdLst>
            <a:ahLst/>
            <a:cxnLst>
              <a:cxn ang="0">
                <a:pos x="T0" y="T1"/>
              </a:cxn>
              <a:cxn ang="0">
                <a:pos x="T2" y="T3"/>
              </a:cxn>
              <a:cxn ang="0">
                <a:pos x="T4" y="T5"/>
              </a:cxn>
              <a:cxn ang="0">
                <a:pos x="T6" y="T7"/>
              </a:cxn>
              <a:cxn ang="0">
                <a:pos x="T8" y="T9"/>
              </a:cxn>
              <a:cxn ang="0">
                <a:pos x="T10" y="T11"/>
              </a:cxn>
              <a:cxn ang="0">
                <a:pos x="T12" y="T13"/>
              </a:cxn>
            </a:cxnLst>
            <a:rect l="0" t="0" r="r" b="b"/>
            <a:pathLst>
              <a:path w="142" h="513">
                <a:moveTo>
                  <a:pt x="71" y="0"/>
                </a:moveTo>
                <a:cubicBezTo>
                  <a:pt x="32" y="0"/>
                  <a:pt x="0" y="31"/>
                  <a:pt x="0" y="69"/>
                </a:cubicBezTo>
                <a:lnTo>
                  <a:pt x="0" y="443"/>
                </a:lnTo>
                <a:cubicBezTo>
                  <a:pt x="0" y="482"/>
                  <a:pt x="32" y="513"/>
                  <a:pt x="71" y="513"/>
                </a:cubicBezTo>
                <a:cubicBezTo>
                  <a:pt x="110" y="513"/>
                  <a:pt x="142" y="482"/>
                  <a:pt x="142" y="443"/>
                </a:cubicBezTo>
                <a:lnTo>
                  <a:pt x="142" y="69"/>
                </a:lnTo>
                <a:cubicBezTo>
                  <a:pt x="142" y="31"/>
                  <a:pt x="110" y="0"/>
                  <a:pt x="71" y="0"/>
                </a:cubicBezTo>
                <a:close/>
              </a:path>
            </a:pathLst>
          </a:custGeom>
          <a:solidFill>
            <a:srgbClr val="3D5A70"/>
          </a:solidFill>
          <a:ln>
            <a:noFill/>
          </a:ln>
          <a:effectLst>
            <a:outerShdw blurRad="508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3738">
            <a:extLst>
              <a:ext uri="{FF2B5EF4-FFF2-40B4-BE49-F238E27FC236}">
                <a16:creationId xmlns:a16="http://schemas.microsoft.com/office/drawing/2014/main" id="{8AEB944A-E0AB-4853-AAED-FDC9172341E2}"/>
              </a:ext>
            </a:extLst>
          </p:cNvPr>
          <p:cNvSpPr>
            <a:spLocks/>
          </p:cNvSpPr>
          <p:nvPr/>
        </p:nvSpPr>
        <p:spPr bwMode="auto">
          <a:xfrm rot="10800000">
            <a:off x="4938534" y="3779300"/>
            <a:ext cx="132595" cy="35099"/>
          </a:xfrm>
          <a:custGeom>
            <a:avLst/>
            <a:gdLst>
              <a:gd name="T0" fmla="*/ 71 w 526"/>
              <a:gd name="T1" fmla="*/ 138 h 138"/>
              <a:gd name="T2" fmla="*/ 455 w 526"/>
              <a:gd name="T3" fmla="*/ 138 h 138"/>
              <a:gd name="T4" fmla="*/ 526 w 526"/>
              <a:gd name="T5" fmla="*/ 69 h 138"/>
              <a:gd name="T6" fmla="*/ 455 w 526"/>
              <a:gd name="T7" fmla="*/ 0 h 138"/>
              <a:gd name="T8" fmla="*/ 71 w 526"/>
              <a:gd name="T9" fmla="*/ 0 h 138"/>
              <a:gd name="T10" fmla="*/ 0 w 526"/>
              <a:gd name="T11" fmla="*/ 69 h 138"/>
              <a:gd name="T12" fmla="*/ 71 w 526"/>
              <a:gd name="T13" fmla="*/ 138 h 138"/>
            </a:gdLst>
            <a:ahLst/>
            <a:cxnLst>
              <a:cxn ang="0">
                <a:pos x="T0" y="T1"/>
              </a:cxn>
              <a:cxn ang="0">
                <a:pos x="T2" y="T3"/>
              </a:cxn>
              <a:cxn ang="0">
                <a:pos x="T4" y="T5"/>
              </a:cxn>
              <a:cxn ang="0">
                <a:pos x="T6" y="T7"/>
              </a:cxn>
              <a:cxn ang="0">
                <a:pos x="T8" y="T9"/>
              </a:cxn>
              <a:cxn ang="0">
                <a:pos x="T10" y="T11"/>
              </a:cxn>
              <a:cxn ang="0">
                <a:pos x="T12" y="T13"/>
              </a:cxn>
            </a:cxnLst>
            <a:rect l="0" t="0" r="r" b="b"/>
            <a:pathLst>
              <a:path w="526" h="138">
                <a:moveTo>
                  <a:pt x="71" y="138"/>
                </a:moveTo>
                <a:lnTo>
                  <a:pt x="455" y="138"/>
                </a:lnTo>
                <a:cubicBezTo>
                  <a:pt x="494" y="138"/>
                  <a:pt x="526" y="107"/>
                  <a:pt x="526" y="69"/>
                </a:cubicBezTo>
                <a:cubicBezTo>
                  <a:pt x="526" y="31"/>
                  <a:pt x="494" y="0"/>
                  <a:pt x="455" y="0"/>
                </a:cubicBezTo>
                <a:lnTo>
                  <a:pt x="71" y="0"/>
                </a:lnTo>
                <a:cubicBezTo>
                  <a:pt x="32" y="0"/>
                  <a:pt x="0" y="31"/>
                  <a:pt x="0" y="69"/>
                </a:cubicBezTo>
                <a:cubicBezTo>
                  <a:pt x="0" y="107"/>
                  <a:pt x="32" y="138"/>
                  <a:pt x="71" y="138"/>
                </a:cubicBezTo>
                <a:close/>
              </a:path>
            </a:pathLst>
          </a:custGeom>
          <a:solidFill>
            <a:srgbClr val="3D5A70"/>
          </a:solidFill>
          <a:ln>
            <a:noFill/>
          </a:ln>
          <a:effectLst>
            <a:outerShdw blurRad="508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reeform 3739">
            <a:extLst>
              <a:ext uri="{FF2B5EF4-FFF2-40B4-BE49-F238E27FC236}">
                <a16:creationId xmlns:a16="http://schemas.microsoft.com/office/drawing/2014/main" id="{D17C9571-3109-4316-AD93-0AF2BBB79CDB}"/>
              </a:ext>
            </a:extLst>
          </p:cNvPr>
          <p:cNvSpPr>
            <a:spLocks/>
          </p:cNvSpPr>
          <p:nvPr/>
        </p:nvSpPr>
        <p:spPr bwMode="auto">
          <a:xfrm rot="10800000">
            <a:off x="4876136" y="3982873"/>
            <a:ext cx="117776" cy="94377"/>
          </a:xfrm>
          <a:custGeom>
            <a:avLst/>
            <a:gdLst>
              <a:gd name="T0" fmla="*/ 38 w 467"/>
              <a:gd name="T1" fmla="*/ 125 h 374"/>
              <a:gd name="T2" fmla="*/ 344 w 467"/>
              <a:gd name="T3" fmla="*/ 351 h 374"/>
              <a:gd name="T4" fmla="*/ 443 w 467"/>
              <a:gd name="T5" fmla="*/ 337 h 374"/>
              <a:gd name="T6" fmla="*/ 429 w 467"/>
              <a:gd name="T7" fmla="*/ 241 h 374"/>
              <a:gd name="T8" fmla="*/ 123 w 467"/>
              <a:gd name="T9" fmla="*/ 14 h 374"/>
              <a:gd name="T10" fmla="*/ 81 w 467"/>
              <a:gd name="T11" fmla="*/ 0 h 374"/>
              <a:gd name="T12" fmla="*/ 24 w 467"/>
              <a:gd name="T13" fmla="*/ 28 h 374"/>
              <a:gd name="T14" fmla="*/ 38 w 467"/>
              <a:gd name="T15" fmla="*/ 125 h 3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67" h="374">
                <a:moveTo>
                  <a:pt x="38" y="125"/>
                </a:moveTo>
                <a:lnTo>
                  <a:pt x="344" y="351"/>
                </a:lnTo>
                <a:cubicBezTo>
                  <a:pt x="375" y="374"/>
                  <a:pt x="419" y="368"/>
                  <a:pt x="443" y="337"/>
                </a:cubicBezTo>
                <a:cubicBezTo>
                  <a:pt x="467" y="307"/>
                  <a:pt x="460" y="264"/>
                  <a:pt x="429" y="241"/>
                </a:cubicBezTo>
                <a:lnTo>
                  <a:pt x="123" y="14"/>
                </a:lnTo>
                <a:cubicBezTo>
                  <a:pt x="111" y="5"/>
                  <a:pt x="96" y="0"/>
                  <a:pt x="81" y="0"/>
                </a:cubicBezTo>
                <a:cubicBezTo>
                  <a:pt x="59" y="0"/>
                  <a:pt x="38" y="10"/>
                  <a:pt x="24" y="28"/>
                </a:cubicBezTo>
                <a:cubicBezTo>
                  <a:pt x="0" y="58"/>
                  <a:pt x="7" y="102"/>
                  <a:pt x="38" y="125"/>
                </a:cubicBezTo>
                <a:close/>
              </a:path>
            </a:pathLst>
          </a:custGeom>
          <a:solidFill>
            <a:srgbClr val="3D5A70"/>
          </a:solidFill>
          <a:ln>
            <a:noFill/>
          </a:ln>
          <a:effectLst>
            <a:outerShdw blurRad="508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Freeform 3740">
            <a:extLst>
              <a:ext uri="{FF2B5EF4-FFF2-40B4-BE49-F238E27FC236}">
                <a16:creationId xmlns:a16="http://schemas.microsoft.com/office/drawing/2014/main" id="{6D01EF8F-F6E8-4605-AC41-20570E3F2089}"/>
              </a:ext>
            </a:extLst>
          </p:cNvPr>
          <p:cNvSpPr>
            <a:spLocks/>
          </p:cNvSpPr>
          <p:nvPr/>
        </p:nvSpPr>
        <p:spPr bwMode="auto">
          <a:xfrm rot="10800000">
            <a:off x="4336395" y="3982873"/>
            <a:ext cx="116996" cy="94377"/>
          </a:xfrm>
          <a:custGeom>
            <a:avLst/>
            <a:gdLst>
              <a:gd name="T0" fmla="*/ 123 w 466"/>
              <a:gd name="T1" fmla="*/ 351 h 374"/>
              <a:gd name="T2" fmla="*/ 429 w 466"/>
              <a:gd name="T3" fmla="*/ 125 h 374"/>
              <a:gd name="T4" fmla="*/ 442 w 466"/>
              <a:gd name="T5" fmla="*/ 28 h 374"/>
              <a:gd name="T6" fmla="*/ 386 w 466"/>
              <a:gd name="T7" fmla="*/ 0 h 374"/>
              <a:gd name="T8" fmla="*/ 343 w 466"/>
              <a:gd name="T9" fmla="*/ 14 h 374"/>
              <a:gd name="T10" fmla="*/ 37 w 466"/>
              <a:gd name="T11" fmla="*/ 241 h 374"/>
              <a:gd name="T12" fmla="*/ 23 w 466"/>
              <a:gd name="T13" fmla="*/ 337 h 374"/>
              <a:gd name="T14" fmla="*/ 123 w 466"/>
              <a:gd name="T15" fmla="*/ 351 h 3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66" h="374">
                <a:moveTo>
                  <a:pt x="123" y="351"/>
                </a:moveTo>
                <a:lnTo>
                  <a:pt x="429" y="125"/>
                </a:lnTo>
                <a:cubicBezTo>
                  <a:pt x="460" y="102"/>
                  <a:pt x="466" y="58"/>
                  <a:pt x="442" y="28"/>
                </a:cubicBezTo>
                <a:cubicBezTo>
                  <a:pt x="428" y="10"/>
                  <a:pt x="407" y="0"/>
                  <a:pt x="386" y="0"/>
                </a:cubicBezTo>
                <a:cubicBezTo>
                  <a:pt x="371" y="0"/>
                  <a:pt x="356" y="5"/>
                  <a:pt x="343" y="14"/>
                </a:cubicBezTo>
                <a:lnTo>
                  <a:pt x="37" y="241"/>
                </a:lnTo>
                <a:cubicBezTo>
                  <a:pt x="6" y="264"/>
                  <a:pt x="0" y="307"/>
                  <a:pt x="23" y="337"/>
                </a:cubicBezTo>
                <a:cubicBezTo>
                  <a:pt x="47" y="368"/>
                  <a:pt x="92" y="374"/>
                  <a:pt x="123" y="351"/>
                </a:cubicBezTo>
                <a:close/>
              </a:path>
            </a:pathLst>
          </a:custGeom>
          <a:solidFill>
            <a:srgbClr val="3D5A70"/>
          </a:solidFill>
          <a:ln>
            <a:noFill/>
          </a:ln>
          <a:effectLst>
            <a:outerShdw blurRad="508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3741">
            <a:extLst>
              <a:ext uri="{FF2B5EF4-FFF2-40B4-BE49-F238E27FC236}">
                <a16:creationId xmlns:a16="http://schemas.microsoft.com/office/drawing/2014/main" id="{9BE55C49-7DFF-47AA-B7F9-17AF6C2791E6}"/>
              </a:ext>
            </a:extLst>
          </p:cNvPr>
          <p:cNvSpPr>
            <a:spLocks/>
          </p:cNvSpPr>
          <p:nvPr/>
        </p:nvSpPr>
        <p:spPr bwMode="auto">
          <a:xfrm rot="10800000">
            <a:off x="4863656" y="3504750"/>
            <a:ext cx="107636" cy="103737"/>
          </a:xfrm>
          <a:custGeom>
            <a:avLst/>
            <a:gdLst>
              <a:gd name="T0" fmla="*/ 349 w 427"/>
              <a:gd name="T1" fmla="*/ 0 h 410"/>
              <a:gd name="T2" fmla="*/ 299 w 427"/>
              <a:gd name="T3" fmla="*/ 20 h 410"/>
              <a:gd name="T4" fmla="*/ 27 w 427"/>
              <a:gd name="T5" fmla="*/ 285 h 410"/>
              <a:gd name="T6" fmla="*/ 27 w 427"/>
              <a:gd name="T7" fmla="*/ 383 h 410"/>
              <a:gd name="T8" fmla="*/ 128 w 427"/>
              <a:gd name="T9" fmla="*/ 383 h 410"/>
              <a:gd name="T10" fmla="*/ 399 w 427"/>
              <a:gd name="T11" fmla="*/ 118 h 410"/>
              <a:gd name="T12" fmla="*/ 399 w 427"/>
              <a:gd name="T13" fmla="*/ 20 h 410"/>
              <a:gd name="T14" fmla="*/ 349 w 427"/>
              <a:gd name="T15" fmla="*/ 0 h 4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7" h="410">
                <a:moveTo>
                  <a:pt x="349" y="0"/>
                </a:moveTo>
                <a:cubicBezTo>
                  <a:pt x="331" y="0"/>
                  <a:pt x="313" y="7"/>
                  <a:pt x="299" y="20"/>
                </a:cubicBezTo>
                <a:lnTo>
                  <a:pt x="27" y="285"/>
                </a:lnTo>
                <a:cubicBezTo>
                  <a:pt x="0" y="312"/>
                  <a:pt x="0" y="356"/>
                  <a:pt x="27" y="383"/>
                </a:cubicBezTo>
                <a:cubicBezTo>
                  <a:pt x="55" y="410"/>
                  <a:pt x="100" y="410"/>
                  <a:pt x="128" y="383"/>
                </a:cubicBezTo>
                <a:lnTo>
                  <a:pt x="399" y="118"/>
                </a:lnTo>
                <a:cubicBezTo>
                  <a:pt x="427" y="91"/>
                  <a:pt x="427" y="47"/>
                  <a:pt x="399" y="20"/>
                </a:cubicBezTo>
                <a:cubicBezTo>
                  <a:pt x="385" y="7"/>
                  <a:pt x="367" y="0"/>
                  <a:pt x="349" y="0"/>
                </a:cubicBezTo>
                <a:close/>
              </a:path>
            </a:pathLst>
          </a:custGeom>
          <a:solidFill>
            <a:srgbClr val="3D5A70"/>
          </a:solidFill>
          <a:ln>
            <a:noFill/>
          </a:ln>
          <a:effectLst>
            <a:outerShdw blurRad="508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3742">
            <a:extLst>
              <a:ext uri="{FF2B5EF4-FFF2-40B4-BE49-F238E27FC236}">
                <a16:creationId xmlns:a16="http://schemas.microsoft.com/office/drawing/2014/main" id="{7952B5CB-6082-421C-82EE-B95108FB98D0}"/>
              </a:ext>
            </a:extLst>
          </p:cNvPr>
          <p:cNvSpPr>
            <a:spLocks/>
          </p:cNvSpPr>
          <p:nvPr/>
        </p:nvSpPr>
        <p:spPr bwMode="auto">
          <a:xfrm rot="10800000">
            <a:off x="4369934" y="3504750"/>
            <a:ext cx="107636" cy="103737"/>
          </a:xfrm>
          <a:custGeom>
            <a:avLst/>
            <a:gdLst>
              <a:gd name="T0" fmla="*/ 128 w 427"/>
              <a:gd name="T1" fmla="*/ 20 h 410"/>
              <a:gd name="T2" fmla="*/ 78 w 427"/>
              <a:gd name="T3" fmla="*/ 0 h 410"/>
              <a:gd name="T4" fmla="*/ 28 w 427"/>
              <a:gd name="T5" fmla="*/ 20 h 410"/>
              <a:gd name="T6" fmla="*/ 28 w 427"/>
              <a:gd name="T7" fmla="*/ 118 h 410"/>
              <a:gd name="T8" fmla="*/ 299 w 427"/>
              <a:gd name="T9" fmla="*/ 383 h 410"/>
              <a:gd name="T10" fmla="*/ 399 w 427"/>
              <a:gd name="T11" fmla="*/ 383 h 410"/>
              <a:gd name="T12" fmla="*/ 399 w 427"/>
              <a:gd name="T13" fmla="*/ 285 h 410"/>
              <a:gd name="T14" fmla="*/ 128 w 427"/>
              <a:gd name="T15" fmla="*/ 20 h 4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7" h="410">
                <a:moveTo>
                  <a:pt x="128" y="20"/>
                </a:moveTo>
                <a:cubicBezTo>
                  <a:pt x="114" y="7"/>
                  <a:pt x="96" y="0"/>
                  <a:pt x="78" y="0"/>
                </a:cubicBezTo>
                <a:cubicBezTo>
                  <a:pt x="60" y="0"/>
                  <a:pt x="42" y="7"/>
                  <a:pt x="28" y="20"/>
                </a:cubicBezTo>
                <a:cubicBezTo>
                  <a:pt x="0" y="47"/>
                  <a:pt x="0" y="91"/>
                  <a:pt x="28" y="118"/>
                </a:cubicBezTo>
                <a:lnTo>
                  <a:pt x="299" y="383"/>
                </a:lnTo>
                <a:cubicBezTo>
                  <a:pt x="327" y="410"/>
                  <a:pt x="372" y="410"/>
                  <a:pt x="399" y="383"/>
                </a:cubicBezTo>
                <a:cubicBezTo>
                  <a:pt x="427" y="356"/>
                  <a:pt x="427" y="312"/>
                  <a:pt x="399" y="285"/>
                </a:cubicBezTo>
                <a:lnTo>
                  <a:pt x="128" y="20"/>
                </a:lnTo>
                <a:close/>
              </a:path>
            </a:pathLst>
          </a:custGeom>
          <a:solidFill>
            <a:srgbClr val="3D5A70"/>
          </a:solidFill>
          <a:ln>
            <a:noFill/>
          </a:ln>
          <a:effectLst>
            <a:outerShdw blurRad="508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Rectangle 2101">
            <a:extLst>
              <a:ext uri="{FF2B5EF4-FFF2-40B4-BE49-F238E27FC236}">
                <a16:creationId xmlns:a16="http://schemas.microsoft.com/office/drawing/2014/main" id="{AAB8AFB4-307A-431F-B8E4-537BF259A4EE}"/>
              </a:ext>
            </a:extLst>
          </p:cNvPr>
          <p:cNvSpPr>
            <a:spLocks noChangeArrowheads="1"/>
          </p:cNvSpPr>
          <p:nvPr/>
        </p:nvSpPr>
        <p:spPr bwMode="auto">
          <a:xfrm rot="10800000" flipH="1">
            <a:off x="4638784" y="4219781"/>
            <a:ext cx="45719" cy="2628000"/>
          </a:xfrm>
          <a:prstGeom prst="rect">
            <a:avLst/>
          </a:prstGeom>
          <a:solidFill>
            <a:schemeClr val="tx2"/>
          </a:solidFill>
          <a:ln>
            <a:noFill/>
          </a:ln>
          <a:effectLst>
            <a:outerShdw blurRad="508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81" name="Group 102">
            <a:extLst>
              <a:ext uri="{FF2B5EF4-FFF2-40B4-BE49-F238E27FC236}">
                <a16:creationId xmlns:a16="http://schemas.microsoft.com/office/drawing/2014/main" id="{1FD9A770-0953-4890-A7F9-FCD72233A4D8}"/>
              </a:ext>
            </a:extLst>
          </p:cNvPr>
          <p:cNvGrpSpPr/>
          <p:nvPr/>
        </p:nvGrpSpPr>
        <p:grpSpPr>
          <a:xfrm>
            <a:off x="8847010" y="3102339"/>
            <a:ext cx="3000612" cy="3540357"/>
            <a:chOff x="8875674" y="1448264"/>
            <a:chExt cx="3000612" cy="3540357"/>
          </a:xfrm>
        </p:grpSpPr>
        <p:sp>
          <p:nvSpPr>
            <p:cNvPr id="82" name="TextBox 103">
              <a:extLst>
                <a:ext uri="{FF2B5EF4-FFF2-40B4-BE49-F238E27FC236}">
                  <a16:creationId xmlns:a16="http://schemas.microsoft.com/office/drawing/2014/main" id="{5B6AAA10-9928-4E65-8084-DD060288AF52}"/>
                </a:ext>
              </a:extLst>
            </p:cNvPr>
            <p:cNvSpPr txBox="1"/>
            <p:nvPr/>
          </p:nvSpPr>
          <p:spPr>
            <a:xfrm>
              <a:off x="8889371" y="1448264"/>
              <a:ext cx="2986915" cy="1015663"/>
            </a:xfrm>
            <a:prstGeom prst="rect">
              <a:avLst/>
            </a:prstGeom>
            <a:noFill/>
          </p:spPr>
          <p:txBody>
            <a:bodyPr wrap="square" lIns="0" rIns="0"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639ECC"/>
                  </a:solidFill>
                  <a:effectLst/>
                  <a:uLnTx/>
                  <a:uFillTx/>
                  <a:latin typeface="Ample"/>
                  <a:ea typeface="+mn-ea"/>
                  <a:cs typeface="Arial" panose="020B0604020202020204" pitchFamily="34" charset="0"/>
                </a:rPr>
                <a:t>Une solution s’adaptant aux organisations existantes et à venir</a:t>
              </a:r>
            </a:p>
          </p:txBody>
        </p:sp>
        <p:sp>
          <p:nvSpPr>
            <p:cNvPr id="83" name="Rectangle 82">
              <a:extLst>
                <a:ext uri="{FF2B5EF4-FFF2-40B4-BE49-F238E27FC236}">
                  <a16:creationId xmlns:a16="http://schemas.microsoft.com/office/drawing/2014/main" id="{8DC85D6F-2B42-4659-ACD7-E82E2F7AAFC9}"/>
                </a:ext>
              </a:extLst>
            </p:cNvPr>
            <p:cNvSpPr/>
            <p:nvPr/>
          </p:nvSpPr>
          <p:spPr>
            <a:xfrm>
              <a:off x="8875674" y="2649519"/>
              <a:ext cx="2892236" cy="2339102"/>
            </a:xfrm>
            <a:prstGeom prst="rect">
              <a:avLst/>
            </a:prstGeom>
          </p:spPr>
          <p:txBody>
            <a:bodyPr wrap="square" lIns="0" rIns="0">
              <a:spAutoFit/>
            </a:bodyPr>
            <a:lstStyle/>
            <a:p>
              <a:pPr marL="285750" marR="0" lvl="0" indent="-2857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fr-FR" sz="1400" b="0" i="0" u="none" strike="noStrike" kern="1200" cap="none" spc="0" normalizeH="0" baseline="0" noProof="0" dirty="0">
                  <a:ln>
                    <a:noFill/>
                  </a:ln>
                  <a:solidFill>
                    <a:prstClr val="black"/>
                  </a:solidFill>
                  <a:effectLst/>
                  <a:uLnTx/>
                  <a:uFillTx/>
                  <a:latin typeface="Ample"/>
                  <a:ea typeface="+mn-ea"/>
                  <a:cs typeface="Arial" panose="020B0604020202020204" pitchFamily="34" charset="0"/>
                </a:rPr>
                <a:t>S’</a:t>
              </a:r>
              <a:r>
                <a:rPr kumimoji="0" lang="fr-FR" sz="1400" b="1" i="0" u="none" strike="noStrike" kern="1200" cap="none" spc="0" normalizeH="0" baseline="0" noProof="0" dirty="0">
                  <a:ln>
                    <a:noFill/>
                  </a:ln>
                  <a:solidFill>
                    <a:srgbClr val="639ECC"/>
                  </a:solidFill>
                  <a:effectLst/>
                  <a:uLnTx/>
                  <a:uFillTx/>
                  <a:latin typeface="Ample"/>
                  <a:ea typeface="+mn-ea"/>
                  <a:cs typeface="Arial" panose="020B0604020202020204" pitchFamily="34" charset="0"/>
                </a:rPr>
                <a:t>adapter</a:t>
              </a:r>
              <a:r>
                <a:rPr kumimoji="0" lang="fr-FR" sz="1400" b="0" i="0" u="none" strike="noStrike" kern="1200" cap="none" spc="0" normalizeH="0" baseline="0" noProof="0" dirty="0">
                  <a:ln>
                    <a:noFill/>
                  </a:ln>
                  <a:solidFill>
                    <a:prstClr val="black"/>
                  </a:solidFill>
                  <a:effectLst/>
                  <a:uLnTx/>
                  <a:uFillTx/>
                  <a:latin typeface="Ample"/>
                  <a:ea typeface="+mn-ea"/>
                  <a:cs typeface="Arial" panose="020B0604020202020204" pitchFamily="34" charset="0"/>
                </a:rPr>
                <a:t> à toutes les </a:t>
              </a:r>
              <a:r>
                <a:rPr kumimoji="0" lang="fr-FR" sz="1400" b="1" i="0" u="none" strike="noStrike" kern="1200" cap="none" spc="0" normalizeH="0" baseline="0" noProof="0" dirty="0">
                  <a:ln>
                    <a:noFill/>
                  </a:ln>
                  <a:solidFill>
                    <a:srgbClr val="639ECC"/>
                  </a:solidFill>
                  <a:effectLst/>
                  <a:uLnTx/>
                  <a:uFillTx/>
                  <a:latin typeface="Ample"/>
                  <a:ea typeface="+mn-ea"/>
                  <a:cs typeface="Arial" panose="020B0604020202020204" pitchFamily="34" charset="0"/>
                </a:rPr>
                <a:t>organisations</a:t>
              </a:r>
              <a:r>
                <a:rPr kumimoji="0" lang="fr-FR" sz="1400" b="1" i="0" u="none" strike="noStrike" kern="1200" cap="none" spc="0" normalizeH="0" baseline="0" noProof="0" dirty="0">
                  <a:ln>
                    <a:noFill/>
                  </a:ln>
                  <a:solidFill>
                    <a:srgbClr val="3D5C71"/>
                  </a:solidFill>
                  <a:effectLst/>
                  <a:uLnTx/>
                  <a:uFillTx/>
                  <a:latin typeface="Ample"/>
                  <a:ea typeface="+mn-ea"/>
                  <a:cs typeface="Arial" panose="020B0604020202020204" pitchFamily="34" charset="0"/>
                </a:rPr>
                <a:t> </a:t>
              </a:r>
              <a:r>
                <a:rPr kumimoji="0" lang="fr-FR" sz="1400" b="1" i="0" u="none" strike="noStrike" kern="1200" cap="none" spc="0" normalizeH="0" baseline="0" noProof="0" dirty="0">
                  <a:ln>
                    <a:noFill/>
                  </a:ln>
                  <a:solidFill>
                    <a:srgbClr val="639ECC"/>
                  </a:solidFill>
                  <a:effectLst/>
                  <a:uLnTx/>
                  <a:uFillTx/>
                  <a:latin typeface="Ample"/>
                  <a:ea typeface="+mn-ea"/>
                  <a:cs typeface="Arial" panose="020B0604020202020204" pitchFamily="34" charset="0"/>
                </a:rPr>
                <a:t>métiers</a:t>
              </a:r>
              <a:r>
                <a:rPr kumimoji="0" lang="fr-FR" sz="1400" b="0" i="0" u="none" strike="noStrike" kern="1200" cap="none" spc="0" normalizeH="0" baseline="0" noProof="0" dirty="0">
                  <a:ln>
                    <a:noFill/>
                  </a:ln>
                  <a:solidFill>
                    <a:prstClr val="black"/>
                  </a:solidFill>
                  <a:effectLst/>
                  <a:uLnTx/>
                  <a:uFillTx/>
                  <a:latin typeface="Ample"/>
                  <a:ea typeface="+mn-ea"/>
                  <a:cs typeface="Arial" panose="020B0604020202020204" pitchFamily="34" charset="0"/>
                </a:rPr>
                <a:t>, actuelles et à venir.</a:t>
              </a:r>
            </a:p>
            <a:p>
              <a:pPr marL="285750" marR="0" lvl="0" indent="-2857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fr-FR" sz="1400" b="1" i="0" u="none" strike="noStrike" kern="1200" cap="none" spc="0" normalizeH="0" baseline="0" noProof="0" dirty="0">
                  <a:ln>
                    <a:noFill/>
                  </a:ln>
                  <a:solidFill>
                    <a:srgbClr val="639ECC"/>
                  </a:solidFill>
                  <a:effectLst/>
                  <a:uLnTx/>
                  <a:uFillTx/>
                  <a:latin typeface="Ample"/>
                  <a:ea typeface="+mn-ea"/>
                  <a:cs typeface="Arial" panose="020B0604020202020204" pitchFamily="34" charset="0"/>
                </a:rPr>
                <a:t>S’interfacer</a:t>
              </a:r>
              <a:r>
                <a:rPr kumimoji="0" lang="fr-FR" sz="1400" b="0" i="0" u="none" strike="noStrike" kern="1200" cap="none" spc="0" normalizeH="0" baseline="0" noProof="0" dirty="0">
                  <a:ln>
                    <a:noFill/>
                  </a:ln>
                  <a:solidFill>
                    <a:prstClr val="black"/>
                  </a:solidFill>
                  <a:effectLst/>
                  <a:uLnTx/>
                  <a:uFillTx/>
                  <a:latin typeface="Ample"/>
                  <a:ea typeface="+mn-ea"/>
                  <a:cs typeface="Arial" panose="020B0604020202020204" pitchFamily="34" charset="0"/>
                </a:rPr>
                <a:t> avec l’</a:t>
              </a:r>
              <a:r>
                <a:rPr kumimoji="0" lang="fr-FR" sz="1400" b="1" i="0" u="none" strike="noStrike" kern="1200" cap="none" spc="0" normalizeH="0" baseline="0" noProof="0" dirty="0">
                  <a:ln>
                    <a:noFill/>
                  </a:ln>
                  <a:solidFill>
                    <a:srgbClr val="639ECC"/>
                  </a:solidFill>
                  <a:effectLst/>
                  <a:uLnTx/>
                  <a:uFillTx/>
                  <a:latin typeface="Ample"/>
                  <a:ea typeface="+mn-ea"/>
                  <a:cs typeface="Arial" panose="020B0604020202020204" pitchFamily="34" charset="0"/>
                </a:rPr>
                <a:t>écosystème des professionnels </a:t>
              </a:r>
              <a:r>
                <a:rPr kumimoji="0" lang="fr-FR" sz="1400" b="0" i="0" u="none" strike="noStrike" kern="1200" cap="none" spc="0" normalizeH="0" baseline="0" noProof="0" dirty="0">
                  <a:ln>
                    <a:noFill/>
                  </a:ln>
                  <a:solidFill>
                    <a:prstClr val="black"/>
                  </a:solidFill>
                  <a:effectLst/>
                  <a:uLnTx/>
                  <a:uFillTx/>
                  <a:latin typeface="Ample"/>
                  <a:ea typeface="+mn-ea"/>
                  <a:cs typeface="Arial" panose="020B0604020202020204" pitchFamily="34" charset="0"/>
                </a:rPr>
                <a:t>de la régulation médicale.</a:t>
              </a:r>
            </a:p>
            <a:p>
              <a:pPr marL="285750" marR="0" lvl="0" indent="-2857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fr-FR" sz="1400" b="0" i="0" u="none" strike="noStrike" kern="1200" cap="none" spc="0" normalizeH="0" baseline="0" noProof="0" dirty="0">
                  <a:ln>
                    <a:noFill/>
                  </a:ln>
                  <a:solidFill>
                    <a:prstClr val="black"/>
                  </a:solidFill>
                  <a:effectLst/>
                  <a:uLnTx/>
                  <a:uFillTx/>
                  <a:latin typeface="Ample"/>
                  <a:ea typeface="+mn-ea"/>
                  <a:cs typeface="Arial" panose="020B0604020202020204" pitchFamily="34" charset="0"/>
                </a:rPr>
                <a:t>Utiliser le </a:t>
              </a:r>
              <a:r>
                <a:rPr kumimoji="0" lang="fr-FR" sz="1400" b="1" i="0" u="none" strike="noStrike" kern="1200" cap="none" spc="0" normalizeH="0" baseline="0" noProof="0" dirty="0">
                  <a:ln>
                    <a:noFill/>
                  </a:ln>
                  <a:solidFill>
                    <a:srgbClr val="639ECC"/>
                  </a:solidFill>
                  <a:effectLst/>
                  <a:uLnTx/>
                  <a:uFillTx/>
                  <a:latin typeface="Ample"/>
                  <a:ea typeface="+mn-ea"/>
                  <a:cs typeface="Arial" panose="020B0604020202020204" pitchFamily="34" charset="0"/>
                </a:rPr>
                <a:t>meilleur</a:t>
              </a:r>
              <a:r>
                <a:rPr kumimoji="0" lang="fr-FR" sz="1400" b="1" i="0" u="none" strike="noStrike" kern="1200" cap="none" spc="0" normalizeH="0" baseline="0" noProof="0" dirty="0">
                  <a:ln>
                    <a:noFill/>
                  </a:ln>
                  <a:solidFill>
                    <a:srgbClr val="5C96A4"/>
                  </a:solidFill>
                  <a:effectLst/>
                  <a:uLnTx/>
                  <a:uFillTx/>
                  <a:latin typeface="Ample"/>
                  <a:ea typeface="+mn-ea"/>
                  <a:cs typeface="Arial" panose="020B0604020202020204" pitchFamily="34" charset="0"/>
                </a:rPr>
                <a:t> </a:t>
              </a:r>
              <a:r>
                <a:rPr kumimoji="0" lang="fr-FR" sz="1400" b="0" i="0" u="none" strike="noStrike" kern="1200" cap="none" spc="0" normalizeH="0" baseline="0" noProof="0" dirty="0">
                  <a:ln>
                    <a:noFill/>
                  </a:ln>
                  <a:solidFill>
                    <a:prstClr val="black"/>
                  </a:solidFill>
                  <a:effectLst/>
                  <a:uLnTx/>
                  <a:uFillTx/>
                  <a:latin typeface="Ample"/>
                  <a:ea typeface="+mn-ea"/>
                  <a:cs typeface="Arial" panose="020B0604020202020204" pitchFamily="34" charset="0"/>
                </a:rPr>
                <a:t>des </a:t>
              </a:r>
              <a:r>
                <a:rPr kumimoji="0" lang="fr-FR" sz="1400" b="1" i="0" u="none" strike="noStrike" kern="1200" cap="none" spc="0" normalizeH="0" baseline="0" noProof="0" dirty="0">
                  <a:ln>
                    <a:noFill/>
                  </a:ln>
                  <a:solidFill>
                    <a:srgbClr val="639ECC"/>
                  </a:solidFill>
                  <a:effectLst/>
                  <a:uLnTx/>
                  <a:uFillTx/>
                  <a:latin typeface="Ample"/>
                  <a:ea typeface="+mn-ea"/>
                  <a:cs typeface="Arial" panose="020B0604020202020204" pitchFamily="34" charset="0"/>
                </a:rPr>
                <a:t>technologies</a:t>
              </a:r>
              <a:r>
                <a:rPr kumimoji="0" lang="fr-FR" sz="1400" b="1" i="0" u="none" strike="noStrike" kern="1200" cap="none" spc="0" normalizeH="0" baseline="0" noProof="0" dirty="0">
                  <a:ln>
                    <a:noFill/>
                  </a:ln>
                  <a:solidFill>
                    <a:srgbClr val="5C96A4"/>
                  </a:solidFill>
                  <a:effectLst/>
                  <a:uLnTx/>
                  <a:uFillTx/>
                  <a:latin typeface="Ample"/>
                  <a:ea typeface="+mn-ea"/>
                  <a:cs typeface="Arial" panose="020B0604020202020204" pitchFamily="34" charset="0"/>
                </a:rPr>
                <a:t> </a:t>
              </a:r>
              <a:r>
                <a:rPr kumimoji="0" lang="fr-FR" sz="1400" b="0" i="0" u="none" strike="noStrike" kern="1200" cap="none" spc="0" normalizeH="0" baseline="0" noProof="0" dirty="0">
                  <a:ln>
                    <a:noFill/>
                  </a:ln>
                  <a:solidFill>
                    <a:prstClr val="black"/>
                  </a:solidFill>
                  <a:effectLst/>
                  <a:uLnTx/>
                  <a:uFillTx/>
                  <a:latin typeface="Ample"/>
                  <a:ea typeface="+mn-ea"/>
                  <a:cs typeface="Arial" panose="020B0604020202020204" pitchFamily="34" charset="0"/>
                </a:rPr>
                <a:t>d’aujourd’hui et anticiper l’intégration des outils de demain.</a:t>
              </a:r>
            </a:p>
          </p:txBody>
        </p:sp>
      </p:grpSp>
      <p:sp>
        <p:nvSpPr>
          <p:cNvPr id="3" name="Espace réservé du pied de page 2">
            <a:extLst>
              <a:ext uri="{FF2B5EF4-FFF2-40B4-BE49-F238E27FC236}">
                <a16:creationId xmlns:a16="http://schemas.microsoft.com/office/drawing/2014/main" id="{2D6924A4-AD32-4E7D-BCC7-4D5BAF2F4C2D}"/>
              </a:ext>
            </a:extLst>
          </p:cNvPr>
          <p:cNvSpPr>
            <a:spLocks noGrp="1"/>
          </p:cNvSpPr>
          <p:nvPr>
            <p:ph type="ftr" sz="quarter" idx="11"/>
          </p:nvPr>
        </p:nvSpPr>
        <p:spPr>
          <a:xfrm>
            <a:off x="4430771" y="6492875"/>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Portail SI-Samu - Gestion des patients - Présentation détaillée des fonctionnalités</a:t>
            </a:r>
          </a:p>
        </p:txBody>
      </p:sp>
    </p:spTree>
    <p:extLst>
      <p:ext uri="{BB962C8B-B14F-4D97-AF65-F5344CB8AC3E}">
        <p14:creationId xmlns:p14="http://schemas.microsoft.com/office/powerpoint/2010/main" val="1775127800"/>
      </p:ext>
    </p:extLst>
  </p:cSld>
  <p:clrMapOvr>
    <a:masterClrMapping/>
  </p:clrMapOvr>
  <mc:AlternateContent xmlns:mc="http://schemas.openxmlformats.org/markup-compatibility/2006" xmlns:p14="http://schemas.microsoft.com/office/powerpoint/2010/main">
    <mc:Choice Requires="p14">
      <p:transition spd="slow" p14:dur="3000"/>
    </mc:Choice>
    <mc:Fallback xmlns="">
      <p:transition spd="slow"/>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290945" y="3712443"/>
            <a:ext cx="2827396"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Le Portail SI-Samu donne accès à un </a:t>
            </a:r>
            <a:r>
              <a:rPr kumimoji="0" lang="fr-FR" sz="1600" b="1" i="0" u="none" strike="noStrike" kern="1200" cap="none" spc="0" normalizeH="0" baseline="0" noProof="0" dirty="0">
                <a:ln>
                  <a:noFill/>
                </a:ln>
                <a:solidFill>
                  <a:srgbClr val="639ECB"/>
                </a:solidFill>
                <a:effectLst/>
                <a:uLnTx/>
                <a:uFillTx/>
                <a:latin typeface="Calibri" panose="020F0502020204030204"/>
                <a:ea typeface="+mn-ea"/>
                <a:cs typeface="+mn-cs"/>
              </a:rPr>
              <a:t>bouquet de services</a:t>
            </a:r>
            <a:r>
              <a:rPr kumimoji="0" lang="fr-FR" sz="1600" b="0" i="0" u="none" strike="noStrike" kern="1200" cap="none" spc="0" normalizeH="0" baseline="0" noProof="0" dirty="0">
                <a:ln>
                  <a:noFill/>
                </a:ln>
                <a:solidFill>
                  <a:srgbClr val="639ECB"/>
                </a:solidFill>
                <a:effectLst/>
                <a:uLnTx/>
                <a:uFillTx/>
                <a:latin typeface="Calibri" panose="020F0502020204030204"/>
                <a:ea typeface="+mn-ea"/>
                <a:cs typeface="+mn-cs"/>
              </a:rPr>
              <a:t> </a:t>
            </a:r>
            <a:br>
              <a:rPr kumimoji="0" lang="fr-FR" sz="16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br>
            <a:r>
              <a:rPr kumimoji="0" lang="fr-FR" sz="16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(outil collaboratif et de gestion des événements, bandeau de communication, logiciel de régulation médicale,…)</a:t>
            </a:r>
          </a:p>
        </p:txBody>
      </p:sp>
      <p:sp>
        <p:nvSpPr>
          <p:cNvPr id="12" name="ZoneTexte 11"/>
          <p:cNvSpPr txBox="1"/>
          <p:nvPr/>
        </p:nvSpPr>
        <p:spPr>
          <a:xfrm>
            <a:off x="3118341" y="3712443"/>
            <a:ext cx="2715489" cy="2062103"/>
          </a:xfrm>
          <a:prstGeom prst="rect">
            <a:avLst/>
          </a:prstGeom>
          <a:noFill/>
        </p:spPr>
        <p:txBody>
          <a:bodyPr wrap="square" rtlCol="0">
            <a:spAutoFit/>
          </a:bodyPr>
          <a:lstStyle/>
          <a:p>
            <a:pPr marL="0" marR="0" lvl="1" indent="0" algn="ctr" defTabSz="914400" rtl="0" eaLnBrk="1" fontAlgn="auto" latinLnBrk="0" hangingPunct="1">
              <a:lnSpc>
                <a:spcPct val="100000"/>
              </a:lnSpc>
              <a:spcBef>
                <a:spcPts val="0"/>
              </a:spcBef>
              <a:spcAft>
                <a:spcPts val="0"/>
              </a:spcAft>
              <a:buClr>
                <a:srgbClr val="0068B4"/>
              </a:buClr>
              <a:buSzTx/>
              <a:buFontTx/>
              <a:buNone/>
              <a:tabLst/>
              <a:defRPr/>
            </a:pPr>
            <a:r>
              <a:rPr kumimoji="0" lang="fr-FR" sz="16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Les premiers services déployés favorisent la </a:t>
            </a:r>
            <a:r>
              <a:rPr kumimoji="0" lang="fr-FR" sz="1600" b="1" i="0" u="none" strike="noStrike" kern="1200" cap="none" spc="0" normalizeH="0" baseline="0" noProof="0" dirty="0">
                <a:ln>
                  <a:noFill/>
                </a:ln>
                <a:solidFill>
                  <a:srgbClr val="31617F"/>
                </a:solidFill>
                <a:effectLst/>
                <a:uLnTx/>
                <a:uFillTx/>
                <a:latin typeface="Calibri" panose="020F0502020204030204"/>
                <a:ea typeface="+mn-ea"/>
                <a:cs typeface="+mn-cs"/>
              </a:rPr>
              <a:t>collaboration</a:t>
            </a:r>
            <a:r>
              <a:rPr kumimoji="0" lang="fr-FR" sz="16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et le </a:t>
            </a:r>
            <a:r>
              <a:rPr kumimoji="0" lang="fr-FR" sz="1600" b="1" i="0" u="none" strike="noStrike" kern="1200" cap="none" spc="0" normalizeH="0" baseline="0" noProof="0" dirty="0">
                <a:ln>
                  <a:noFill/>
                </a:ln>
                <a:solidFill>
                  <a:srgbClr val="31617F"/>
                </a:solidFill>
                <a:effectLst/>
                <a:uLnTx/>
                <a:uFillTx/>
                <a:latin typeface="Calibri" panose="020F0502020204030204"/>
                <a:ea typeface="+mn-ea"/>
                <a:cs typeface="+mn-cs"/>
              </a:rPr>
              <a:t>partage d’informations</a:t>
            </a:r>
            <a:r>
              <a:rPr kumimoji="0" lang="fr-FR" sz="16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fr-FR" sz="16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au sein des Samu et entre les Samu dans le contexte des activités courantes ou dans le cas d‘évènements particuliers</a:t>
            </a:r>
          </a:p>
        </p:txBody>
      </p:sp>
      <p:sp>
        <p:nvSpPr>
          <p:cNvPr id="13" name="ZoneTexte 12"/>
          <p:cNvSpPr txBox="1"/>
          <p:nvPr/>
        </p:nvSpPr>
        <p:spPr>
          <a:xfrm>
            <a:off x="9047015" y="3712443"/>
            <a:ext cx="2715489" cy="2062103"/>
          </a:xfrm>
          <a:prstGeom prst="rect">
            <a:avLst/>
          </a:prstGeom>
          <a:noFill/>
        </p:spPr>
        <p:txBody>
          <a:bodyPr wrap="square" rtlCol="0">
            <a:spAutoFit/>
          </a:bodyPr>
          <a:lstStyle/>
          <a:p>
            <a:pPr marL="0" marR="0" lvl="1" indent="0" algn="ctr" defTabSz="914400" rtl="0" eaLnBrk="1" fontAlgn="auto" latinLnBrk="0" hangingPunct="1">
              <a:lnSpc>
                <a:spcPct val="100000"/>
              </a:lnSpc>
              <a:spcBef>
                <a:spcPts val="0"/>
              </a:spcBef>
              <a:spcAft>
                <a:spcPts val="0"/>
              </a:spcAft>
              <a:buClr>
                <a:srgbClr val="0068B4"/>
              </a:buClr>
              <a:buSzTx/>
              <a:buFontTx/>
              <a:buNone/>
              <a:tabLst/>
              <a:defRPr/>
            </a:pPr>
            <a:r>
              <a:rPr kumimoji="0" lang="fr-FR" sz="16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Le portail SI-Samu donnant accès à des données de santé à caractère personnel, un </a:t>
            </a:r>
            <a:r>
              <a:rPr kumimoji="0" lang="fr-FR" sz="1600" b="1" i="0" u="none" strike="noStrike" kern="1200" cap="none" spc="0" normalizeH="0" baseline="0" noProof="0" dirty="0">
                <a:ln>
                  <a:noFill/>
                </a:ln>
                <a:solidFill>
                  <a:srgbClr val="1269B0"/>
                </a:solidFill>
                <a:effectLst/>
                <a:uLnTx/>
                <a:uFillTx/>
                <a:latin typeface="Calibri" panose="020F0502020204030204"/>
                <a:ea typeface="+mn-ea"/>
                <a:cs typeface="+mn-cs"/>
              </a:rPr>
              <a:t>principe de sécurisation forte </a:t>
            </a:r>
            <a:r>
              <a:rPr kumimoji="0" lang="fr-FR" sz="16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a été retenu, au travers de l’utilisation des </a:t>
            </a:r>
            <a:r>
              <a:rPr kumimoji="0" lang="fr-FR" sz="1600" b="1" i="0" u="none" strike="noStrike" kern="1200" cap="none" spc="0" normalizeH="0" baseline="0" noProof="0" dirty="0">
                <a:ln>
                  <a:noFill/>
                </a:ln>
                <a:solidFill>
                  <a:srgbClr val="1269B0"/>
                </a:solidFill>
                <a:effectLst/>
                <a:uLnTx/>
                <a:uFillTx/>
                <a:latin typeface="Calibri" panose="020F0502020204030204"/>
                <a:ea typeface="+mn-ea"/>
                <a:cs typeface="+mn-cs"/>
              </a:rPr>
              <a:t>cartes CPS/CPE et d’une authentification à 2 facteurs</a:t>
            </a:r>
            <a:endParaRPr kumimoji="0" lang="fr-FR" sz="1600" b="0" i="0" u="none" strike="noStrike" kern="1200" cap="none" spc="0" normalizeH="0" baseline="0" noProof="0" dirty="0">
              <a:ln>
                <a:noFill/>
              </a:ln>
              <a:solidFill>
                <a:srgbClr val="1269B0"/>
              </a:solidFill>
              <a:effectLst/>
              <a:uLnTx/>
              <a:uFillTx/>
              <a:latin typeface="Calibri" panose="020F0502020204030204"/>
              <a:ea typeface="+mn-ea"/>
              <a:cs typeface="+mn-cs"/>
            </a:endParaRPr>
          </a:p>
        </p:txBody>
      </p:sp>
      <p:sp>
        <p:nvSpPr>
          <p:cNvPr id="11" name="ZoneTexte 10"/>
          <p:cNvSpPr txBox="1"/>
          <p:nvPr/>
        </p:nvSpPr>
        <p:spPr>
          <a:xfrm>
            <a:off x="6063204" y="3736990"/>
            <a:ext cx="2715489" cy="2062103"/>
          </a:xfrm>
          <a:prstGeom prst="rect">
            <a:avLst/>
          </a:prstGeom>
          <a:noFill/>
        </p:spPr>
        <p:txBody>
          <a:bodyPr wrap="square" rtlCol="0">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chemeClr val="accent5">
                    <a:lumMod val="60000"/>
                    <a:lumOff val="40000"/>
                  </a:schemeClr>
                </a:solidFill>
                <a:effectLst/>
                <a:uLnTx/>
                <a:uFillTx/>
                <a:latin typeface="Calibri" panose="020F0502020204030204"/>
                <a:ea typeface="+mn-ea"/>
                <a:cs typeface="+mn-cs"/>
              </a:rPr>
              <a:t>Tous les agents</a:t>
            </a:r>
            <a:r>
              <a:rPr kumimoji="0" lang="fr-FR" sz="1600" b="0" i="0" u="none" strike="noStrike" kern="1200" cap="none" spc="0" normalizeH="0" baseline="0" noProof="0" dirty="0">
                <a:ln>
                  <a:noFill/>
                </a:ln>
                <a:solidFill>
                  <a:schemeClr val="accent5">
                    <a:lumMod val="60000"/>
                    <a:lumOff val="40000"/>
                  </a:schemeClr>
                </a:solidFill>
                <a:effectLst/>
                <a:uLnTx/>
                <a:uFillTx/>
                <a:latin typeface="Calibri" panose="020F0502020204030204"/>
                <a:ea typeface="+mn-ea"/>
                <a:cs typeface="+mn-cs"/>
              </a:rPr>
              <a:t> </a:t>
            </a:r>
            <a:br>
              <a:rPr kumimoji="0" lang="fr-FR" sz="1600" b="0" i="0" u="none" strike="noStrike" kern="1200" cap="none" spc="0" normalizeH="0" baseline="0" noProof="0" dirty="0">
                <a:ln>
                  <a:noFill/>
                </a:ln>
                <a:solidFill>
                  <a:srgbClr val="0090D0"/>
                </a:solidFill>
                <a:effectLst/>
                <a:uLnTx/>
                <a:uFillTx/>
                <a:latin typeface="Calibri" panose="020F0502020204030204"/>
                <a:ea typeface="+mn-ea"/>
                <a:cs typeface="+mn-cs"/>
              </a:rPr>
            </a:br>
            <a:r>
              <a:rPr kumimoji="0" lang="fr-FR" sz="16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des Samu-Centres 15 bénéficient des services de collaboration et partage</a:t>
            </a:r>
          </a:p>
          <a:p>
            <a:pPr marL="0" marR="0" lvl="1" indent="0" algn="ctr"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1" indent="0" algn="ctr"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Ces services sont </a:t>
            </a:r>
            <a:br>
              <a:rPr kumimoji="0" lang="fr-FR" sz="16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br>
            <a:r>
              <a:rPr kumimoji="0" lang="fr-FR" sz="1600" b="1" i="0" u="none" strike="noStrike" kern="1200" cap="none" spc="0" normalizeH="0" baseline="0" noProof="0" dirty="0">
                <a:ln>
                  <a:noFill/>
                </a:ln>
                <a:solidFill>
                  <a:schemeClr val="accent5">
                    <a:lumMod val="60000"/>
                    <a:lumOff val="40000"/>
                  </a:schemeClr>
                </a:solidFill>
                <a:effectLst/>
                <a:uLnTx/>
                <a:uFillTx/>
                <a:latin typeface="Calibri" panose="020F0502020204030204"/>
                <a:ea typeface="+mn-ea"/>
                <a:cs typeface="+mn-cs"/>
              </a:rPr>
              <a:t>déployés progressivement </a:t>
            </a:r>
            <a:br>
              <a:rPr kumimoji="0" lang="fr-FR" sz="1600" b="1" i="0" u="none" strike="noStrike" kern="1200" cap="none" spc="0" normalizeH="0" baseline="0" noProof="0" dirty="0">
                <a:ln>
                  <a:noFill/>
                </a:ln>
                <a:solidFill>
                  <a:srgbClr val="0090D0"/>
                </a:solidFill>
                <a:effectLst/>
                <a:uLnTx/>
                <a:uFillTx/>
                <a:latin typeface="Calibri" panose="020F0502020204030204"/>
                <a:ea typeface="+mn-ea"/>
                <a:cs typeface="+mn-cs"/>
              </a:rPr>
            </a:br>
            <a:r>
              <a:rPr kumimoji="0" lang="fr-FR" sz="16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depuis fin 2018</a:t>
            </a:r>
            <a:endParaRPr kumimoji="0" lang="fr-FR" sz="1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30" name="Titre 1"/>
          <p:cNvSpPr txBox="1">
            <a:spLocks/>
          </p:cNvSpPr>
          <p:nvPr/>
        </p:nvSpPr>
        <p:spPr>
          <a:xfrm>
            <a:off x="2641600" y="249560"/>
            <a:ext cx="95504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Arial" charset="0"/>
                <a:ea typeface="Arial" charset="0"/>
                <a:cs typeface="Arial"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fr-FR" sz="3600" b="1" dirty="0">
                <a:solidFill>
                  <a:srgbClr val="36576C"/>
                </a:solidFill>
                <a:latin typeface="Ample"/>
                <a:cs typeface="Arial" panose="020B0604020202020204" pitchFamily="34" charset="0"/>
              </a:rPr>
              <a:t>Le Portail, porte d’entrée vers le SI-Samu</a:t>
            </a:r>
          </a:p>
        </p:txBody>
      </p:sp>
      <p:sp>
        <p:nvSpPr>
          <p:cNvPr id="39" name="object 5"/>
          <p:cNvSpPr/>
          <p:nvPr/>
        </p:nvSpPr>
        <p:spPr>
          <a:xfrm>
            <a:off x="6956824" y="1936928"/>
            <a:ext cx="1360116" cy="1446426"/>
          </a:xfrm>
          <a:custGeom>
            <a:avLst/>
            <a:gdLst/>
            <a:ahLst/>
            <a:cxnLst/>
            <a:rect l="l" t="t" r="r" b="b"/>
            <a:pathLst>
              <a:path w="456564" h="508000">
                <a:moveTo>
                  <a:pt x="63243" y="0"/>
                </a:moveTo>
                <a:lnTo>
                  <a:pt x="32124" y="8694"/>
                </a:lnTo>
                <a:lnTo>
                  <a:pt x="9035" y="31297"/>
                </a:lnTo>
                <a:lnTo>
                  <a:pt x="0" y="64331"/>
                </a:lnTo>
                <a:lnTo>
                  <a:pt x="0" y="443070"/>
                </a:lnTo>
                <a:lnTo>
                  <a:pt x="9035" y="476104"/>
                </a:lnTo>
                <a:lnTo>
                  <a:pt x="32130" y="498709"/>
                </a:lnTo>
                <a:lnTo>
                  <a:pt x="63243" y="507401"/>
                </a:lnTo>
                <a:lnTo>
                  <a:pt x="96370" y="498707"/>
                </a:lnTo>
                <a:lnTo>
                  <a:pt x="424370" y="309339"/>
                </a:lnTo>
                <a:lnTo>
                  <a:pt x="448466" y="285000"/>
                </a:lnTo>
                <a:lnTo>
                  <a:pt x="456498" y="253707"/>
                </a:lnTo>
                <a:lnTo>
                  <a:pt x="448466" y="222414"/>
                </a:lnTo>
                <a:lnTo>
                  <a:pt x="424370" y="198074"/>
                </a:lnTo>
                <a:lnTo>
                  <a:pt x="96367" y="8692"/>
                </a:lnTo>
                <a:lnTo>
                  <a:pt x="63243" y="0"/>
                </a:lnTo>
                <a:close/>
              </a:path>
            </a:pathLst>
          </a:custGeom>
          <a:solidFill>
            <a:schemeClr val="accent5">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2" name="Freeform 52"/>
          <p:cNvSpPr>
            <a:spLocks noEditPoints="1"/>
          </p:cNvSpPr>
          <p:nvPr/>
        </p:nvSpPr>
        <p:spPr bwMode="auto">
          <a:xfrm>
            <a:off x="7168877" y="2402023"/>
            <a:ext cx="506231" cy="516236"/>
          </a:xfrm>
          <a:custGeom>
            <a:avLst/>
            <a:gdLst/>
            <a:ahLst/>
            <a:cxnLst>
              <a:cxn ang="0">
                <a:pos x="67" y="67"/>
              </a:cxn>
              <a:cxn ang="0">
                <a:pos x="61" y="72"/>
              </a:cxn>
              <a:cxn ang="0">
                <a:pos x="5" y="72"/>
              </a:cxn>
              <a:cxn ang="0">
                <a:pos x="0" y="67"/>
              </a:cxn>
              <a:cxn ang="0">
                <a:pos x="0" y="16"/>
              </a:cxn>
              <a:cxn ang="0">
                <a:pos x="5" y="11"/>
              </a:cxn>
              <a:cxn ang="0">
                <a:pos x="10" y="11"/>
              </a:cxn>
              <a:cxn ang="0">
                <a:pos x="10" y="7"/>
              </a:cxn>
              <a:cxn ang="0">
                <a:pos x="16" y="0"/>
              </a:cxn>
              <a:cxn ang="0">
                <a:pos x="19" y="0"/>
              </a:cxn>
              <a:cxn ang="0">
                <a:pos x="25" y="7"/>
              </a:cxn>
              <a:cxn ang="0">
                <a:pos x="25" y="11"/>
              </a:cxn>
              <a:cxn ang="0">
                <a:pos x="41" y="11"/>
              </a:cxn>
              <a:cxn ang="0">
                <a:pos x="41" y="7"/>
              </a:cxn>
              <a:cxn ang="0">
                <a:pos x="47" y="0"/>
              </a:cxn>
              <a:cxn ang="0">
                <a:pos x="50" y="0"/>
              </a:cxn>
              <a:cxn ang="0">
                <a:pos x="56" y="7"/>
              </a:cxn>
              <a:cxn ang="0">
                <a:pos x="56" y="11"/>
              </a:cxn>
              <a:cxn ang="0">
                <a:pos x="61" y="11"/>
              </a:cxn>
              <a:cxn ang="0">
                <a:pos x="67" y="16"/>
              </a:cxn>
              <a:cxn ang="0">
                <a:pos x="67" y="67"/>
              </a:cxn>
              <a:cxn ang="0">
                <a:pos x="61" y="67"/>
              </a:cxn>
              <a:cxn ang="0">
                <a:pos x="61" y="26"/>
              </a:cxn>
              <a:cxn ang="0">
                <a:pos x="5" y="26"/>
              </a:cxn>
              <a:cxn ang="0">
                <a:pos x="5" y="67"/>
              </a:cxn>
              <a:cxn ang="0">
                <a:pos x="61" y="67"/>
              </a:cxn>
              <a:cxn ang="0">
                <a:pos x="20" y="7"/>
              </a:cxn>
              <a:cxn ang="0">
                <a:pos x="19" y="5"/>
              </a:cxn>
              <a:cxn ang="0">
                <a:pos x="16" y="5"/>
              </a:cxn>
              <a:cxn ang="0">
                <a:pos x="15" y="7"/>
              </a:cxn>
              <a:cxn ang="0">
                <a:pos x="15" y="18"/>
              </a:cxn>
              <a:cxn ang="0">
                <a:pos x="16" y="20"/>
              </a:cxn>
              <a:cxn ang="0">
                <a:pos x="19" y="20"/>
              </a:cxn>
              <a:cxn ang="0">
                <a:pos x="20" y="18"/>
              </a:cxn>
              <a:cxn ang="0">
                <a:pos x="20" y="7"/>
              </a:cxn>
              <a:cxn ang="0">
                <a:pos x="51" y="7"/>
              </a:cxn>
              <a:cxn ang="0">
                <a:pos x="50" y="5"/>
              </a:cxn>
              <a:cxn ang="0">
                <a:pos x="47" y="5"/>
              </a:cxn>
              <a:cxn ang="0">
                <a:pos x="46" y="7"/>
              </a:cxn>
              <a:cxn ang="0">
                <a:pos x="46" y="18"/>
              </a:cxn>
              <a:cxn ang="0">
                <a:pos x="47" y="20"/>
              </a:cxn>
              <a:cxn ang="0">
                <a:pos x="50" y="20"/>
              </a:cxn>
              <a:cxn ang="0">
                <a:pos x="51" y="18"/>
              </a:cxn>
              <a:cxn ang="0">
                <a:pos x="51" y="7"/>
              </a:cxn>
            </a:cxnLst>
            <a:rect l="0" t="0" r="r" b="b"/>
            <a:pathLst>
              <a:path w="67" h="72">
                <a:moveTo>
                  <a:pt x="67" y="67"/>
                </a:moveTo>
                <a:cubicBezTo>
                  <a:pt x="67" y="70"/>
                  <a:pt x="64" y="72"/>
                  <a:pt x="61" y="72"/>
                </a:cubicBezTo>
                <a:cubicBezTo>
                  <a:pt x="5" y="72"/>
                  <a:pt x="5" y="72"/>
                  <a:pt x="5" y="72"/>
                </a:cubicBezTo>
                <a:cubicBezTo>
                  <a:pt x="2" y="72"/>
                  <a:pt x="0" y="70"/>
                  <a:pt x="0" y="67"/>
                </a:cubicBezTo>
                <a:cubicBezTo>
                  <a:pt x="0" y="16"/>
                  <a:pt x="0" y="16"/>
                  <a:pt x="0" y="16"/>
                </a:cubicBezTo>
                <a:cubicBezTo>
                  <a:pt x="0" y="13"/>
                  <a:pt x="2" y="11"/>
                  <a:pt x="5" y="11"/>
                </a:cubicBezTo>
                <a:cubicBezTo>
                  <a:pt x="10" y="11"/>
                  <a:pt x="10" y="11"/>
                  <a:pt x="10" y="11"/>
                </a:cubicBezTo>
                <a:cubicBezTo>
                  <a:pt x="10" y="7"/>
                  <a:pt x="10" y="7"/>
                  <a:pt x="10" y="7"/>
                </a:cubicBezTo>
                <a:cubicBezTo>
                  <a:pt x="10" y="3"/>
                  <a:pt x="13" y="0"/>
                  <a:pt x="16" y="0"/>
                </a:cubicBezTo>
                <a:cubicBezTo>
                  <a:pt x="19" y="0"/>
                  <a:pt x="19" y="0"/>
                  <a:pt x="19" y="0"/>
                </a:cubicBezTo>
                <a:cubicBezTo>
                  <a:pt x="23" y="0"/>
                  <a:pt x="25" y="3"/>
                  <a:pt x="25" y="7"/>
                </a:cubicBezTo>
                <a:cubicBezTo>
                  <a:pt x="25" y="11"/>
                  <a:pt x="25" y="11"/>
                  <a:pt x="25" y="11"/>
                </a:cubicBezTo>
                <a:cubicBezTo>
                  <a:pt x="41" y="11"/>
                  <a:pt x="41" y="11"/>
                  <a:pt x="41" y="11"/>
                </a:cubicBezTo>
                <a:cubicBezTo>
                  <a:pt x="41" y="7"/>
                  <a:pt x="41" y="7"/>
                  <a:pt x="41" y="7"/>
                </a:cubicBezTo>
                <a:cubicBezTo>
                  <a:pt x="41" y="3"/>
                  <a:pt x="44" y="0"/>
                  <a:pt x="47" y="0"/>
                </a:cubicBezTo>
                <a:cubicBezTo>
                  <a:pt x="50" y="0"/>
                  <a:pt x="50" y="0"/>
                  <a:pt x="50" y="0"/>
                </a:cubicBezTo>
                <a:cubicBezTo>
                  <a:pt x="53" y="0"/>
                  <a:pt x="56" y="3"/>
                  <a:pt x="56" y="7"/>
                </a:cubicBezTo>
                <a:cubicBezTo>
                  <a:pt x="56" y="11"/>
                  <a:pt x="56" y="11"/>
                  <a:pt x="56" y="11"/>
                </a:cubicBezTo>
                <a:cubicBezTo>
                  <a:pt x="61" y="11"/>
                  <a:pt x="61" y="11"/>
                  <a:pt x="61" y="11"/>
                </a:cubicBezTo>
                <a:cubicBezTo>
                  <a:pt x="64" y="11"/>
                  <a:pt x="67" y="13"/>
                  <a:pt x="67" y="16"/>
                </a:cubicBezTo>
                <a:lnTo>
                  <a:pt x="67" y="67"/>
                </a:lnTo>
                <a:close/>
                <a:moveTo>
                  <a:pt x="61" y="67"/>
                </a:moveTo>
                <a:cubicBezTo>
                  <a:pt x="61" y="26"/>
                  <a:pt x="61" y="26"/>
                  <a:pt x="61" y="26"/>
                </a:cubicBezTo>
                <a:cubicBezTo>
                  <a:pt x="5" y="26"/>
                  <a:pt x="5" y="26"/>
                  <a:pt x="5" y="26"/>
                </a:cubicBezTo>
                <a:cubicBezTo>
                  <a:pt x="5" y="67"/>
                  <a:pt x="5" y="67"/>
                  <a:pt x="5" y="67"/>
                </a:cubicBezTo>
                <a:lnTo>
                  <a:pt x="61" y="67"/>
                </a:lnTo>
                <a:close/>
                <a:moveTo>
                  <a:pt x="20" y="7"/>
                </a:moveTo>
                <a:cubicBezTo>
                  <a:pt x="20" y="6"/>
                  <a:pt x="20" y="5"/>
                  <a:pt x="19" y="5"/>
                </a:cubicBezTo>
                <a:cubicBezTo>
                  <a:pt x="16" y="5"/>
                  <a:pt x="16" y="5"/>
                  <a:pt x="16" y="5"/>
                </a:cubicBezTo>
                <a:cubicBezTo>
                  <a:pt x="16" y="5"/>
                  <a:pt x="15" y="6"/>
                  <a:pt x="15" y="7"/>
                </a:cubicBezTo>
                <a:cubicBezTo>
                  <a:pt x="15" y="18"/>
                  <a:pt x="15" y="18"/>
                  <a:pt x="15" y="18"/>
                </a:cubicBezTo>
                <a:cubicBezTo>
                  <a:pt x="15" y="19"/>
                  <a:pt x="16" y="20"/>
                  <a:pt x="16" y="20"/>
                </a:cubicBezTo>
                <a:cubicBezTo>
                  <a:pt x="19" y="20"/>
                  <a:pt x="19" y="20"/>
                  <a:pt x="19" y="20"/>
                </a:cubicBezTo>
                <a:cubicBezTo>
                  <a:pt x="20" y="20"/>
                  <a:pt x="20" y="19"/>
                  <a:pt x="20" y="18"/>
                </a:cubicBezTo>
                <a:lnTo>
                  <a:pt x="20" y="7"/>
                </a:lnTo>
                <a:close/>
                <a:moveTo>
                  <a:pt x="51" y="7"/>
                </a:moveTo>
                <a:cubicBezTo>
                  <a:pt x="51" y="6"/>
                  <a:pt x="51" y="5"/>
                  <a:pt x="50" y="5"/>
                </a:cubicBezTo>
                <a:cubicBezTo>
                  <a:pt x="47" y="5"/>
                  <a:pt x="47" y="5"/>
                  <a:pt x="47" y="5"/>
                </a:cubicBezTo>
                <a:cubicBezTo>
                  <a:pt x="47" y="5"/>
                  <a:pt x="46" y="6"/>
                  <a:pt x="46" y="7"/>
                </a:cubicBezTo>
                <a:cubicBezTo>
                  <a:pt x="46" y="18"/>
                  <a:pt x="46" y="18"/>
                  <a:pt x="46" y="18"/>
                </a:cubicBezTo>
                <a:cubicBezTo>
                  <a:pt x="46" y="19"/>
                  <a:pt x="47" y="20"/>
                  <a:pt x="47" y="20"/>
                </a:cubicBezTo>
                <a:cubicBezTo>
                  <a:pt x="50" y="20"/>
                  <a:pt x="50" y="20"/>
                  <a:pt x="50" y="20"/>
                </a:cubicBezTo>
                <a:cubicBezTo>
                  <a:pt x="51" y="20"/>
                  <a:pt x="51" y="19"/>
                  <a:pt x="51" y="18"/>
                </a:cubicBezTo>
                <a:lnTo>
                  <a:pt x="51" y="7"/>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199"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232323"/>
              </a:solidFill>
              <a:effectLst/>
              <a:uLnTx/>
              <a:uFillTx/>
              <a:latin typeface="Calibri" panose="020F0502020204030204"/>
              <a:ea typeface="+mn-ea"/>
              <a:cs typeface="+mn-cs"/>
            </a:endParaRPr>
          </a:p>
        </p:txBody>
      </p:sp>
      <p:sp>
        <p:nvSpPr>
          <p:cNvPr id="44" name="object 2"/>
          <p:cNvSpPr/>
          <p:nvPr/>
        </p:nvSpPr>
        <p:spPr>
          <a:xfrm>
            <a:off x="1351200" y="2018418"/>
            <a:ext cx="1196578" cy="1424288"/>
          </a:xfrm>
          <a:custGeom>
            <a:avLst/>
            <a:gdLst/>
            <a:ahLst/>
            <a:cxnLst/>
            <a:rect l="l" t="t" r="r" b="b"/>
            <a:pathLst>
              <a:path w="456564" h="508000">
                <a:moveTo>
                  <a:pt x="63243" y="0"/>
                </a:moveTo>
                <a:lnTo>
                  <a:pt x="32124" y="8694"/>
                </a:lnTo>
                <a:lnTo>
                  <a:pt x="9035" y="31297"/>
                </a:lnTo>
                <a:lnTo>
                  <a:pt x="0" y="64331"/>
                </a:lnTo>
                <a:lnTo>
                  <a:pt x="0" y="443070"/>
                </a:lnTo>
                <a:lnTo>
                  <a:pt x="9035" y="476104"/>
                </a:lnTo>
                <a:lnTo>
                  <a:pt x="32130" y="498709"/>
                </a:lnTo>
                <a:lnTo>
                  <a:pt x="63243" y="507401"/>
                </a:lnTo>
                <a:lnTo>
                  <a:pt x="96370" y="498707"/>
                </a:lnTo>
                <a:lnTo>
                  <a:pt x="424370" y="309339"/>
                </a:lnTo>
                <a:lnTo>
                  <a:pt x="448466" y="285000"/>
                </a:lnTo>
                <a:lnTo>
                  <a:pt x="456498" y="253707"/>
                </a:lnTo>
                <a:lnTo>
                  <a:pt x="448466" y="222414"/>
                </a:lnTo>
                <a:lnTo>
                  <a:pt x="424370" y="198074"/>
                </a:lnTo>
                <a:lnTo>
                  <a:pt x="96367" y="8692"/>
                </a:lnTo>
                <a:lnTo>
                  <a:pt x="63243" y="0"/>
                </a:lnTo>
                <a:close/>
              </a:path>
            </a:pathLst>
          </a:custGeom>
          <a:solidFill>
            <a:srgbClr val="639ECC"/>
          </a:solidFill>
          <a:effectLst>
            <a:outerShdw blurRad="50800" dist="38100" dir="2700000" algn="tl" rotWithShape="0">
              <a:prstClr val="black">
                <a:alpha val="40000"/>
              </a:prstClr>
            </a:outerShdw>
          </a:effectLst>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397" b="0" i="0" u="none" strike="noStrike" kern="1200" cap="none" spc="0" normalizeH="0" baseline="0" noProof="0" dirty="0">
              <a:ln>
                <a:noFill/>
              </a:ln>
              <a:solidFill>
                <a:prstClr val="black"/>
              </a:solidFill>
              <a:effectLst/>
              <a:uLnTx/>
              <a:uFillTx/>
              <a:latin typeface="Avenir Roman" charset="0"/>
              <a:ea typeface="+mn-ea"/>
              <a:cs typeface="+mn-cs"/>
            </a:endParaRPr>
          </a:p>
        </p:txBody>
      </p:sp>
      <p:sp>
        <p:nvSpPr>
          <p:cNvPr id="46" name="Freeform 131"/>
          <p:cNvSpPr>
            <a:spLocks noEditPoints="1"/>
          </p:cNvSpPr>
          <p:nvPr/>
        </p:nvSpPr>
        <p:spPr bwMode="auto">
          <a:xfrm>
            <a:off x="1488587" y="2460255"/>
            <a:ext cx="625672" cy="515294"/>
          </a:xfrm>
          <a:custGeom>
            <a:avLst/>
            <a:gdLst/>
            <a:ahLst/>
            <a:cxnLst>
              <a:cxn ang="0">
                <a:pos x="111" y="0"/>
              </a:cxn>
              <a:cxn ang="0">
                <a:pos x="12" y="0"/>
              </a:cxn>
              <a:cxn ang="0">
                <a:pos x="0" y="12"/>
              </a:cxn>
              <a:cxn ang="0">
                <a:pos x="0" y="88"/>
              </a:cxn>
              <a:cxn ang="0">
                <a:pos x="12" y="100"/>
              </a:cxn>
              <a:cxn ang="0">
                <a:pos x="50" y="100"/>
              </a:cxn>
              <a:cxn ang="0">
                <a:pos x="50" y="104"/>
              </a:cxn>
              <a:cxn ang="0">
                <a:pos x="26" y="108"/>
              </a:cxn>
              <a:cxn ang="0">
                <a:pos x="23" y="111"/>
              </a:cxn>
              <a:cxn ang="0">
                <a:pos x="27" y="115"/>
              </a:cxn>
              <a:cxn ang="0">
                <a:pos x="96" y="115"/>
              </a:cxn>
              <a:cxn ang="0">
                <a:pos x="100" y="111"/>
              </a:cxn>
              <a:cxn ang="0">
                <a:pos x="97" y="108"/>
              </a:cxn>
              <a:cxn ang="0">
                <a:pos x="73" y="104"/>
              </a:cxn>
              <a:cxn ang="0">
                <a:pos x="73" y="100"/>
              </a:cxn>
              <a:cxn ang="0">
                <a:pos x="111" y="100"/>
              </a:cxn>
              <a:cxn ang="0">
                <a:pos x="123" y="88"/>
              </a:cxn>
              <a:cxn ang="0">
                <a:pos x="123" y="12"/>
              </a:cxn>
              <a:cxn ang="0">
                <a:pos x="111" y="0"/>
              </a:cxn>
              <a:cxn ang="0">
                <a:pos x="115" y="88"/>
              </a:cxn>
              <a:cxn ang="0">
                <a:pos x="111" y="92"/>
              </a:cxn>
              <a:cxn ang="0">
                <a:pos x="12" y="92"/>
              </a:cxn>
              <a:cxn ang="0">
                <a:pos x="8" y="88"/>
              </a:cxn>
              <a:cxn ang="0">
                <a:pos x="8" y="12"/>
              </a:cxn>
              <a:cxn ang="0">
                <a:pos x="12" y="8"/>
              </a:cxn>
              <a:cxn ang="0">
                <a:pos x="111" y="8"/>
              </a:cxn>
              <a:cxn ang="0">
                <a:pos x="115" y="12"/>
              </a:cxn>
              <a:cxn ang="0">
                <a:pos x="115" y="88"/>
              </a:cxn>
              <a:cxn ang="0">
                <a:pos x="104" y="15"/>
              </a:cxn>
              <a:cxn ang="0">
                <a:pos x="19" y="15"/>
              </a:cxn>
              <a:cxn ang="0">
                <a:pos x="16" y="19"/>
              </a:cxn>
              <a:cxn ang="0">
                <a:pos x="16" y="73"/>
              </a:cxn>
              <a:cxn ang="0">
                <a:pos x="19" y="77"/>
              </a:cxn>
              <a:cxn ang="0">
                <a:pos x="104" y="77"/>
              </a:cxn>
              <a:cxn ang="0">
                <a:pos x="108" y="73"/>
              </a:cxn>
              <a:cxn ang="0">
                <a:pos x="108" y="19"/>
              </a:cxn>
              <a:cxn ang="0">
                <a:pos x="104" y="15"/>
              </a:cxn>
              <a:cxn ang="0">
                <a:pos x="104" y="73"/>
              </a:cxn>
              <a:cxn ang="0">
                <a:pos x="19" y="73"/>
              </a:cxn>
              <a:cxn ang="0">
                <a:pos x="19" y="19"/>
              </a:cxn>
              <a:cxn ang="0">
                <a:pos x="104" y="19"/>
              </a:cxn>
              <a:cxn ang="0">
                <a:pos x="104" y="73"/>
              </a:cxn>
              <a:cxn ang="0">
                <a:pos x="104" y="73"/>
              </a:cxn>
              <a:cxn ang="0">
                <a:pos x="104" y="73"/>
              </a:cxn>
            </a:cxnLst>
            <a:rect l="0" t="0" r="r" b="b"/>
            <a:pathLst>
              <a:path w="123" h="115">
                <a:moveTo>
                  <a:pt x="111" y="0"/>
                </a:moveTo>
                <a:cubicBezTo>
                  <a:pt x="12" y="0"/>
                  <a:pt x="12" y="0"/>
                  <a:pt x="12" y="0"/>
                </a:cubicBezTo>
                <a:cubicBezTo>
                  <a:pt x="5" y="0"/>
                  <a:pt x="0" y="5"/>
                  <a:pt x="0" y="12"/>
                </a:cubicBezTo>
                <a:cubicBezTo>
                  <a:pt x="0" y="88"/>
                  <a:pt x="0" y="88"/>
                  <a:pt x="0" y="88"/>
                </a:cubicBezTo>
                <a:cubicBezTo>
                  <a:pt x="0" y="95"/>
                  <a:pt x="5" y="100"/>
                  <a:pt x="12" y="100"/>
                </a:cubicBezTo>
                <a:cubicBezTo>
                  <a:pt x="50" y="100"/>
                  <a:pt x="50" y="100"/>
                  <a:pt x="50" y="100"/>
                </a:cubicBezTo>
                <a:cubicBezTo>
                  <a:pt x="50" y="104"/>
                  <a:pt x="50" y="104"/>
                  <a:pt x="50" y="104"/>
                </a:cubicBezTo>
                <a:cubicBezTo>
                  <a:pt x="26" y="108"/>
                  <a:pt x="26" y="108"/>
                  <a:pt x="26" y="108"/>
                </a:cubicBezTo>
                <a:cubicBezTo>
                  <a:pt x="24" y="108"/>
                  <a:pt x="23" y="109"/>
                  <a:pt x="23" y="111"/>
                </a:cubicBezTo>
                <a:cubicBezTo>
                  <a:pt x="23" y="113"/>
                  <a:pt x="25" y="115"/>
                  <a:pt x="27" y="115"/>
                </a:cubicBezTo>
                <a:cubicBezTo>
                  <a:pt x="96" y="115"/>
                  <a:pt x="96" y="115"/>
                  <a:pt x="96" y="115"/>
                </a:cubicBezTo>
                <a:cubicBezTo>
                  <a:pt x="98" y="115"/>
                  <a:pt x="100" y="113"/>
                  <a:pt x="100" y="111"/>
                </a:cubicBezTo>
                <a:cubicBezTo>
                  <a:pt x="100" y="109"/>
                  <a:pt x="99" y="108"/>
                  <a:pt x="97" y="108"/>
                </a:cubicBezTo>
                <a:cubicBezTo>
                  <a:pt x="73" y="104"/>
                  <a:pt x="73" y="104"/>
                  <a:pt x="73" y="104"/>
                </a:cubicBezTo>
                <a:cubicBezTo>
                  <a:pt x="73" y="100"/>
                  <a:pt x="73" y="100"/>
                  <a:pt x="73" y="100"/>
                </a:cubicBezTo>
                <a:cubicBezTo>
                  <a:pt x="111" y="100"/>
                  <a:pt x="111" y="100"/>
                  <a:pt x="111" y="100"/>
                </a:cubicBezTo>
                <a:cubicBezTo>
                  <a:pt x="118" y="100"/>
                  <a:pt x="123" y="95"/>
                  <a:pt x="123" y="88"/>
                </a:cubicBezTo>
                <a:cubicBezTo>
                  <a:pt x="123" y="12"/>
                  <a:pt x="123" y="12"/>
                  <a:pt x="123" y="12"/>
                </a:cubicBezTo>
                <a:cubicBezTo>
                  <a:pt x="123" y="5"/>
                  <a:pt x="118" y="0"/>
                  <a:pt x="111" y="0"/>
                </a:cubicBezTo>
                <a:close/>
                <a:moveTo>
                  <a:pt x="115" y="88"/>
                </a:moveTo>
                <a:cubicBezTo>
                  <a:pt x="115" y="90"/>
                  <a:pt x="114" y="92"/>
                  <a:pt x="111" y="92"/>
                </a:cubicBezTo>
                <a:cubicBezTo>
                  <a:pt x="12" y="92"/>
                  <a:pt x="12" y="92"/>
                  <a:pt x="12" y="92"/>
                </a:cubicBezTo>
                <a:cubicBezTo>
                  <a:pt x="10" y="92"/>
                  <a:pt x="8" y="90"/>
                  <a:pt x="8" y="88"/>
                </a:cubicBezTo>
                <a:cubicBezTo>
                  <a:pt x="8" y="12"/>
                  <a:pt x="8" y="12"/>
                  <a:pt x="8" y="12"/>
                </a:cubicBezTo>
                <a:cubicBezTo>
                  <a:pt x="8" y="9"/>
                  <a:pt x="10" y="8"/>
                  <a:pt x="12" y="8"/>
                </a:cubicBezTo>
                <a:cubicBezTo>
                  <a:pt x="111" y="8"/>
                  <a:pt x="111" y="8"/>
                  <a:pt x="111" y="8"/>
                </a:cubicBezTo>
                <a:cubicBezTo>
                  <a:pt x="114" y="8"/>
                  <a:pt x="115" y="9"/>
                  <a:pt x="115" y="12"/>
                </a:cubicBezTo>
                <a:lnTo>
                  <a:pt x="115" y="88"/>
                </a:lnTo>
                <a:close/>
                <a:moveTo>
                  <a:pt x="104" y="15"/>
                </a:moveTo>
                <a:cubicBezTo>
                  <a:pt x="19" y="15"/>
                  <a:pt x="19" y="15"/>
                  <a:pt x="19" y="15"/>
                </a:cubicBezTo>
                <a:cubicBezTo>
                  <a:pt x="17" y="15"/>
                  <a:pt x="16" y="17"/>
                  <a:pt x="16" y="19"/>
                </a:cubicBezTo>
                <a:cubicBezTo>
                  <a:pt x="16" y="73"/>
                  <a:pt x="16" y="73"/>
                  <a:pt x="16" y="73"/>
                </a:cubicBezTo>
                <a:cubicBezTo>
                  <a:pt x="16" y="75"/>
                  <a:pt x="17" y="77"/>
                  <a:pt x="19" y="77"/>
                </a:cubicBezTo>
                <a:cubicBezTo>
                  <a:pt x="104" y="77"/>
                  <a:pt x="104" y="77"/>
                  <a:pt x="104" y="77"/>
                </a:cubicBezTo>
                <a:cubicBezTo>
                  <a:pt x="106" y="77"/>
                  <a:pt x="108" y="75"/>
                  <a:pt x="108" y="73"/>
                </a:cubicBezTo>
                <a:cubicBezTo>
                  <a:pt x="108" y="19"/>
                  <a:pt x="108" y="19"/>
                  <a:pt x="108" y="19"/>
                </a:cubicBezTo>
                <a:cubicBezTo>
                  <a:pt x="108" y="17"/>
                  <a:pt x="106" y="15"/>
                  <a:pt x="104" y="15"/>
                </a:cubicBezTo>
                <a:close/>
                <a:moveTo>
                  <a:pt x="104" y="73"/>
                </a:moveTo>
                <a:cubicBezTo>
                  <a:pt x="19" y="73"/>
                  <a:pt x="19" y="73"/>
                  <a:pt x="19" y="73"/>
                </a:cubicBezTo>
                <a:cubicBezTo>
                  <a:pt x="19" y="19"/>
                  <a:pt x="19" y="19"/>
                  <a:pt x="19" y="19"/>
                </a:cubicBezTo>
                <a:cubicBezTo>
                  <a:pt x="104" y="19"/>
                  <a:pt x="104" y="19"/>
                  <a:pt x="104" y="19"/>
                </a:cubicBezTo>
                <a:lnTo>
                  <a:pt x="104" y="73"/>
                </a:lnTo>
                <a:close/>
                <a:moveTo>
                  <a:pt x="104" y="73"/>
                </a:moveTo>
                <a:cubicBezTo>
                  <a:pt x="104" y="73"/>
                  <a:pt x="104" y="73"/>
                  <a:pt x="104" y="73"/>
                </a:cubicBezTo>
              </a:path>
            </a:pathLst>
          </a:custGeom>
          <a:solidFill>
            <a:schemeClr val="bg1"/>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ctr" defTabSz="914199"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232323"/>
              </a:solidFill>
              <a:effectLst/>
              <a:uLnTx/>
              <a:uFillTx/>
              <a:latin typeface="Calibri" panose="020F0502020204030204"/>
              <a:ea typeface="+mn-ea"/>
              <a:cs typeface="+mn-cs"/>
            </a:endParaRPr>
          </a:p>
        </p:txBody>
      </p:sp>
      <p:sp>
        <p:nvSpPr>
          <p:cNvPr id="48" name="Espace réservé du numéro de diapositive 47"/>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9B0B0C-5E37-A542-B809-6BB319648EF9}" type="slidenum">
              <a:rPr kumimoji="0" lang="fr-FR" sz="10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fr-FR" sz="1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Espace réservé du pied de page 1">
            <a:extLst>
              <a:ext uri="{FF2B5EF4-FFF2-40B4-BE49-F238E27FC236}">
                <a16:creationId xmlns:a16="http://schemas.microsoft.com/office/drawing/2014/main" id="{6E3F3377-D0B1-41F6-9994-0180739FAF02}"/>
              </a:ext>
            </a:extLst>
          </p:cNvPr>
          <p:cNvSpPr>
            <a:spLocks noGrp="1"/>
          </p:cNvSpPr>
          <p:nvPr>
            <p:ph type="ftr" sz="quarter" idx="11"/>
          </p:nvPr>
        </p:nvSpPr>
        <p:spPr/>
        <p:txBody>
          <a:bodyPr/>
          <a:lstStyle/>
          <a:p>
            <a:r>
              <a:rPr lang="fr-FR"/>
              <a:t>Portail SI-Samu - Gestion des patients - Présentation détaillée des fonctionnalités</a:t>
            </a:r>
          </a:p>
        </p:txBody>
      </p:sp>
      <p:grpSp>
        <p:nvGrpSpPr>
          <p:cNvPr id="5" name="Groupe 4">
            <a:extLst>
              <a:ext uri="{FF2B5EF4-FFF2-40B4-BE49-F238E27FC236}">
                <a16:creationId xmlns:a16="http://schemas.microsoft.com/office/drawing/2014/main" id="{26EB383E-F1DD-4EA2-A35E-1064315FB1B7}"/>
              </a:ext>
            </a:extLst>
          </p:cNvPr>
          <p:cNvGrpSpPr/>
          <p:nvPr/>
        </p:nvGrpSpPr>
        <p:grpSpPr>
          <a:xfrm>
            <a:off x="4038600" y="1947997"/>
            <a:ext cx="1196578" cy="1424288"/>
            <a:chOff x="4038600" y="1947997"/>
            <a:chExt cx="1196578" cy="1424288"/>
          </a:xfrm>
        </p:grpSpPr>
        <p:sp>
          <p:nvSpPr>
            <p:cNvPr id="18" name="object 2">
              <a:extLst>
                <a:ext uri="{FF2B5EF4-FFF2-40B4-BE49-F238E27FC236}">
                  <a16:creationId xmlns:a16="http://schemas.microsoft.com/office/drawing/2014/main" id="{324FE4BE-B6FE-4DB0-B2AC-30C1C8D2C31D}"/>
                </a:ext>
              </a:extLst>
            </p:cNvPr>
            <p:cNvSpPr/>
            <p:nvPr/>
          </p:nvSpPr>
          <p:spPr>
            <a:xfrm>
              <a:off x="4038600" y="1947997"/>
              <a:ext cx="1196578" cy="1424288"/>
            </a:xfrm>
            <a:custGeom>
              <a:avLst/>
              <a:gdLst/>
              <a:ahLst/>
              <a:cxnLst/>
              <a:rect l="l" t="t" r="r" b="b"/>
              <a:pathLst>
                <a:path w="456564" h="508000">
                  <a:moveTo>
                    <a:pt x="63243" y="0"/>
                  </a:moveTo>
                  <a:lnTo>
                    <a:pt x="32124" y="8694"/>
                  </a:lnTo>
                  <a:lnTo>
                    <a:pt x="9035" y="31297"/>
                  </a:lnTo>
                  <a:lnTo>
                    <a:pt x="0" y="64331"/>
                  </a:lnTo>
                  <a:lnTo>
                    <a:pt x="0" y="443070"/>
                  </a:lnTo>
                  <a:lnTo>
                    <a:pt x="9035" y="476104"/>
                  </a:lnTo>
                  <a:lnTo>
                    <a:pt x="32130" y="498709"/>
                  </a:lnTo>
                  <a:lnTo>
                    <a:pt x="63243" y="507401"/>
                  </a:lnTo>
                  <a:lnTo>
                    <a:pt x="96370" y="498707"/>
                  </a:lnTo>
                  <a:lnTo>
                    <a:pt x="424370" y="309339"/>
                  </a:lnTo>
                  <a:lnTo>
                    <a:pt x="448466" y="285000"/>
                  </a:lnTo>
                  <a:lnTo>
                    <a:pt x="456498" y="253707"/>
                  </a:lnTo>
                  <a:lnTo>
                    <a:pt x="448466" y="222414"/>
                  </a:lnTo>
                  <a:lnTo>
                    <a:pt x="424370" y="198074"/>
                  </a:lnTo>
                  <a:lnTo>
                    <a:pt x="96367" y="8692"/>
                  </a:lnTo>
                  <a:lnTo>
                    <a:pt x="63243" y="0"/>
                  </a:lnTo>
                  <a:close/>
                </a:path>
              </a:pathLst>
            </a:custGeom>
            <a:solidFill>
              <a:srgbClr val="3D5A70"/>
            </a:solidFill>
            <a:effectLst>
              <a:outerShdw blurRad="50800" dist="38100" dir="2700000" algn="tl" rotWithShape="0">
                <a:prstClr val="black">
                  <a:alpha val="40000"/>
                </a:prstClr>
              </a:outerShdw>
            </a:effectLst>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397" b="0" i="0" u="none" strike="noStrike" kern="1200" cap="none" spc="0" normalizeH="0" baseline="0" noProof="0" dirty="0">
                <a:ln>
                  <a:noFill/>
                </a:ln>
                <a:solidFill>
                  <a:prstClr val="black"/>
                </a:solidFill>
                <a:effectLst/>
                <a:uLnTx/>
                <a:uFillTx/>
                <a:latin typeface="Avenir Roman" charset="0"/>
                <a:ea typeface="+mn-ea"/>
                <a:cs typeface="+mn-cs"/>
              </a:endParaRPr>
            </a:p>
          </p:txBody>
        </p:sp>
        <p:sp>
          <p:nvSpPr>
            <p:cNvPr id="16" name="Freeform 67">
              <a:extLst>
                <a:ext uri="{FF2B5EF4-FFF2-40B4-BE49-F238E27FC236}">
                  <a16:creationId xmlns:a16="http://schemas.microsoft.com/office/drawing/2014/main" id="{6E699DCB-7EA4-49D7-9731-885B8AB1480E}"/>
                </a:ext>
              </a:extLst>
            </p:cNvPr>
            <p:cNvSpPr>
              <a:spLocks noChangeAspect="1" noEditPoints="1"/>
            </p:cNvSpPr>
            <p:nvPr/>
          </p:nvSpPr>
          <p:spPr bwMode="auto">
            <a:xfrm>
              <a:off x="4234523" y="2387746"/>
              <a:ext cx="520937" cy="512074"/>
            </a:xfrm>
            <a:custGeom>
              <a:avLst/>
              <a:gdLst>
                <a:gd name="T0" fmla="*/ 1610 w 1646"/>
                <a:gd name="T1" fmla="*/ 1290 h 1618"/>
                <a:gd name="T2" fmla="*/ 1645 w 1646"/>
                <a:gd name="T3" fmla="*/ 1377 h 1618"/>
                <a:gd name="T4" fmla="*/ 1546 w 1646"/>
                <a:gd name="T5" fmla="*/ 1485 h 1618"/>
                <a:gd name="T6" fmla="*/ 1215 w 1646"/>
                <a:gd name="T7" fmla="*/ 1588 h 1618"/>
                <a:gd name="T8" fmla="*/ 578 w 1646"/>
                <a:gd name="T9" fmla="*/ 1607 h 1618"/>
                <a:gd name="T10" fmla="*/ 141 w 1646"/>
                <a:gd name="T11" fmla="*/ 1506 h 1618"/>
                <a:gd name="T12" fmla="*/ 9 w 1646"/>
                <a:gd name="T13" fmla="*/ 1403 h 1618"/>
                <a:gd name="T14" fmla="*/ 18 w 1646"/>
                <a:gd name="T15" fmla="*/ 1311 h 1618"/>
                <a:gd name="T16" fmla="*/ 175 w 1646"/>
                <a:gd name="T17" fmla="*/ 1209 h 1618"/>
                <a:gd name="T18" fmla="*/ 134 w 1646"/>
                <a:gd name="T19" fmla="*/ 1266 h 1618"/>
                <a:gd name="T20" fmla="*/ 188 w 1646"/>
                <a:gd name="T21" fmla="*/ 1339 h 1618"/>
                <a:gd name="T22" fmla="*/ 554 w 1646"/>
                <a:gd name="T23" fmla="*/ 1452 h 1618"/>
                <a:gd name="T24" fmla="*/ 1090 w 1646"/>
                <a:gd name="T25" fmla="*/ 1452 h 1618"/>
                <a:gd name="T26" fmla="*/ 1458 w 1646"/>
                <a:gd name="T27" fmla="*/ 1339 h 1618"/>
                <a:gd name="T28" fmla="*/ 1512 w 1646"/>
                <a:gd name="T29" fmla="*/ 1266 h 1618"/>
                <a:gd name="T30" fmla="*/ 1471 w 1646"/>
                <a:gd name="T31" fmla="*/ 1209 h 1618"/>
                <a:gd name="T32" fmla="*/ 514 w 1646"/>
                <a:gd name="T33" fmla="*/ 90 h 1618"/>
                <a:gd name="T34" fmla="*/ 569 w 1646"/>
                <a:gd name="T35" fmla="*/ 205 h 1618"/>
                <a:gd name="T36" fmla="*/ 524 w 1646"/>
                <a:gd name="T37" fmla="*/ 311 h 1618"/>
                <a:gd name="T38" fmla="*/ 419 w 1646"/>
                <a:gd name="T39" fmla="*/ 354 h 1618"/>
                <a:gd name="T40" fmla="*/ 303 w 1646"/>
                <a:gd name="T41" fmla="*/ 300 h 1618"/>
                <a:gd name="T42" fmla="*/ 270 w 1646"/>
                <a:gd name="T43" fmla="*/ 190 h 1618"/>
                <a:gd name="T44" fmla="*/ 336 w 1646"/>
                <a:gd name="T45" fmla="*/ 82 h 1618"/>
                <a:gd name="T46" fmla="*/ 1225 w 1646"/>
                <a:gd name="T47" fmla="*/ 55 h 1618"/>
                <a:gd name="T48" fmla="*/ 1109 w 1646"/>
                <a:gd name="T49" fmla="*/ 111 h 1618"/>
                <a:gd name="T50" fmla="*/ 1076 w 1646"/>
                <a:gd name="T51" fmla="*/ 220 h 1618"/>
                <a:gd name="T52" fmla="*/ 1140 w 1646"/>
                <a:gd name="T53" fmla="*/ 329 h 1618"/>
                <a:gd name="T54" fmla="*/ 1255 w 1646"/>
                <a:gd name="T55" fmla="*/ 352 h 1618"/>
                <a:gd name="T56" fmla="*/ 1356 w 1646"/>
                <a:gd name="T57" fmla="*/ 276 h 1618"/>
                <a:gd name="T58" fmla="*/ 1367 w 1646"/>
                <a:gd name="T59" fmla="*/ 161 h 1618"/>
                <a:gd name="T60" fmla="*/ 1283 w 1646"/>
                <a:gd name="T61" fmla="*/ 67 h 1618"/>
                <a:gd name="T62" fmla="*/ 1225 w 1646"/>
                <a:gd name="T63" fmla="*/ 1033 h 1618"/>
                <a:gd name="T64" fmla="*/ 1446 w 1646"/>
                <a:gd name="T65" fmla="*/ 804 h 1618"/>
                <a:gd name="T66" fmla="*/ 1447 w 1646"/>
                <a:gd name="T67" fmla="*/ 469 h 1618"/>
                <a:gd name="T68" fmla="*/ 1358 w 1646"/>
                <a:gd name="T69" fmla="*/ 388 h 1618"/>
                <a:gd name="T70" fmla="*/ 1117 w 1646"/>
                <a:gd name="T71" fmla="*/ 399 h 1618"/>
                <a:gd name="T72" fmla="*/ 1146 w 1646"/>
                <a:gd name="T73" fmla="*/ 753 h 1618"/>
                <a:gd name="T74" fmla="*/ 1077 w 1646"/>
                <a:gd name="T75" fmla="*/ 916 h 1618"/>
                <a:gd name="T76" fmla="*/ 928 w 1646"/>
                <a:gd name="T77" fmla="*/ 37 h 1618"/>
                <a:gd name="T78" fmla="*/ 988 w 1646"/>
                <a:gd name="T79" fmla="*/ 163 h 1618"/>
                <a:gd name="T80" fmla="*/ 940 w 1646"/>
                <a:gd name="T81" fmla="*/ 278 h 1618"/>
                <a:gd name="T82" fmla="*/ 826 w 1646"/>
                <a:gd name="T83" fmla="*/ 325 h 1618"/>
                <a:gd name="T84" fmla="*/ 699 w 1646"/>
                <a:gd name="T85" fmla="*/ 266 h 1618"/>
                <a:gd name="T86" fmla="*/ 664 w 1646"/>
                <a:gd name="T87" fmla="*/ 146 h 1618"/>
                <a:gd name="T88" fmla="*/ 735 w 1646"/>
                <a:gd name="T89" fmla="*/ 28 h 1618"/>
                <a:gd name="T90" fmla="*/ 986 w 1646"/>
                <a:gd name="T91" fmla="*/ 890 h 1618"/>
                <a:gd name="T92" fmla="*/ 1071 w 1646"/>
                <a:gd name="T93" fmla="*/ 753 h 1618"/>
                <a:gd name="T94" fmla="*/ 1035 w 1646"/>
                <a:gd name="T95" fmla="*/ 412 h 1618"/>
                <a:gd name="T96" fmla="*/ 916 w 1646"/>
                <a:gd name="T97" fmla="*/ 355 h 1618"/>
                <a:gd name="T98" fmla="*/ 627 w 1646"/>
                <a:gd name="T99" fmla="*/ 391 h 1618"/>
                <a:gd name="T100" fmla="*/ 571 w 1646"/>
                <a:gd name="T101" fmla="*/ 509 h 1618"/>
                <a:gd name="T102" fmla="*/ 620 w 1646"/>
                <a:gd name="T103" fmla="*/ 866 h 1618"/>
                <a:gd name="T104" fmla="*/ 986 w 1646"/>
                <a:gd name="T105" fmla="*/ 890 h 1618"/>
                <a:gd name="T106" fmla="*/ 499 w 1646"/>
                <a:gd name="T107" fmla="*/ 777 h 1618"/>
                <a:gd name="T108" fmla="*/ 519 w 1646"/>
                <a:gd name="T109" fmla="*/ 413 h 1618"/>
                <a:gd name="T110" fmla="*/ 299 w 1646"/>
                <a:gd name="T111" fmla="*/ 384 h 1618"/>
                <a:gd name="T112" fmla="*/ 203 w 1646"/>
                <a:gd name="T113" fmla="*/ 457 h 1618"/>
                <a:gd name="T114" fmla="*/ 191 w 1646"/>
                <a:gd name="T115" fmla="*/ 787 h 1618"/>
                <a:gd name="T116" fmla="*/ 419 w 1646"/>
                <a:gd name="T117" fmla="*/ 1033 h 16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46" h="1618">
                  <a:moveTo>
                    <a:pt x="1471" y="1209"/>
                  </a:moveTo>
                  <a:lnTo>
                    <a:pt x="1471" y="1209"/>
                  </a:lnTo>
                  <a:lnTo>
                    <a:pt x="1510" y="1226"/>
                  </a:lnTo>
                  <a:lnTo>
                    <a:pt x="1545" y="1243"/>
                  </a:lnTo>
                  <a:lnTo>
                    <a:pt x="1560" y="1252"/>
                  </a:lnTo>
                  <a:lnTo>
                    <a:pt x="1575" y="1261"/>
                  </a:lnTo>
                  <a:lnTo>
                    <a:pt x="1588" y="1270"/>
                  </a:lnTo>
                  <a:lnTo>
                    <a:pt x="1600" y="1281"/>
                  </a:lnTo>
                  <a:lnTo>
                    <a:pt x="1610" y="1290"/>
                  </a:lnTo>
                  <a:lnTo>
                    <a:pt x="1620" y="1301"/>
                  </a:lnTo>
                  <a:lnTo>
                    <a:pt x="1628" y="1311"/>
                  </a:lnTo>
                  <a:lnTo>
                    <a:pt x="1634" y="1322"/>
                  </a:lnTo>
                  <a:lnTo>
                    <a:pt x="1639" y="1332"/>
                  </a:lnTo>
                  <a:lnTo>
                    <a:pt x="1642" y="1343"/>
                  </a:lnTo>
                  <a:lnTo>
                    <a:pt x="1645" y="1353"/>
                  </a:lnTo>
                  <a:lnTo>
                    <a:pt x="1646" y="1365"/>
                  </a:lnTo>
                  <a:lnTo>
                    <a:pt x="1646" y="1365"/>
                  </a:lnTo>
                  <a:lnTo>
                    <a:pt x="1645" y="1377"/>
                  </a:lnTo>
                  <a:lnTo>
                    <a:pt x="1642" y="1390"/>
                  </a:lnTo>
                  <a:lnTo>
                    <a:pt x="1637" y="1403"/>
                  </a:lnTo>
                  <a:lnTo>
                    <a:pt x="1629" y="1415"/>
                  </a:lnTo>
                  <a:lnTo>
                    <a:pt x="1620" y="1428"/>
                  </a:lnTo>
                  <a:lnTo>
                    <a:pt x="1609" y="1440"/>
                  </a:lnTo>
                  <a:lnTo>
                    <a:pt x="1596" y="1452"/>
                  </a:lnTo>
                  <a:lnTo>
                    <a:pt x="1581" y="1464"/>
                  </a:lnTo>
                  <a:lnTo>
                    <a:pt x="1564" y="1474"/>
                  </a:lnTo>
                  <a:lnTo>
                    <a:pt x="1546" y="1485"/>
                  </a:lnTo>
                  <a:lnTo>
                    <a:pt x="1526" y="1496"/>
                  </a:lnTo>
                  <a:lnTo>
                    <a:pt x="1505" y="1506"/>
                  </a:lnTo>
                  <a:lnTo>
                    <a:pt x="1483" y="1517"/>
                  </a:lnTo>
                  <a:lnTo>
                    <a:pt x="1458" y="1526"/>
                  </a:lnTo>
                  <a:lnTo>
                    <a:pt x="1431" y="1535"/>
                  </a:lnTo>
                  <a:lnTo>
                    <a:pt x="1405" y="1544"/>
                  </a:lnTo>
                  <a:lnTo>
                    <a:pt x="1346" y="1560"/>
                  </a:lnTo>
                  <a:lnTo>
                    <a:pt x="1283" y="1575"/>
                  </a:lnTo>
                  <a:lnTo>
                    <a:pt x="1215" y="1588"/>
                  </a:lnTo>
                  <a:lnTo>
                    <a:pt x="1143" y="1598"/>
                  </a:lnTo>
                  <a:lnTo>
                    <a:pt x="1068" y="1607"/>
                  </a:lnTo>
                  <a:lnTo>
                    <a:pt x="989" y="1613"/>
                  </a:lnTo>
                  <a:lnTo>
                    <a:pt x="907" y="1617"/>
                  </a:lnTo>
                  <a:lnTo>
                    <a:pt x="823" y="1618"/>
                  </a:lnTo>
                  <a:lnTo>
                    <a:pt x="823" y="1618"/>
                  </a:lnTo>
                  <a:lnTo>
                    <a:pt x="739" y="1617"/>
                  </a:lnTo>
                  <a:lnTo>
                    <a:pt x="657" y="1613"/>
                  </a:lnTo>
                  <a:lnTo>
                    <a:pt x="578" y="1607"/>
                  </a:lnTo>
                  <a:lnTo>
                    <a:pt x="503" y="1598"/>
                  </a:lnTo>
                  <a:lnTo>
                    <a:pt x="431" y="1588"/>
                  </a:lnTo>
                  <a:lnTo>
                    <a:pt x="362" y="1575"/>
                  </a:lnTo>
                  <a:lnTo>
                    <a:pt x="299" y="1560"/>
                  </a:lnTo>
                  <a:lnTo>
                    <a:pt x="241" y="1544"/>
                  </a:lnTo>
                  <a:lnTo>
                    <a:pt x="213" y="1535"/>
                  </a:lnTo>
                  <a:lnTo>
                    <a:pt x="188" y="1526"/>
                  </a:lnTo>
                  <a:lnTo>
                    <a:pt x="163" y="1517"/>
                  </a:lnTo>
                  <a:lnTo>
                    <a:pt x="141" y="1506"/>
                  </a:lnTo>
                  <a:lnTo>
                    <a:pt x="119" y="1496"/>
                  </a:lnTo>
                  <a:lnTo>
                    <a:pt x="99" y="1485"/>
                  </a:lnTo>
                  <a:lnTo>
                    <a:pt x="82" y="1474"/>
                  </a:lnTo>
                  <a:lnTo>
                    <a:pt x="65" y="1464"/>
                  </a:lnTo>
                  <a:lnTo>
                    <a:pt x="50" y="1452"/>
                  </a:lnTo>
                  <a:lnTo>
                    <a:pt x="37" y="1440"/>
                  </a:lnTo>
                  <a:lnTo>
                    <a:pt x="26" y="1428"/>
                  </a:lnTo>
                  <a:lnTo>
                    <a:pt x="17" y="1415"/>
                  </a:lnTo>
                  <a:lnTo>
                    <a:pt x="9" y="1403"/>
                  </a:lnTo>
                  <a:lnTo>
                    <a:pt x="4" y="1390"/>
                  </a:lnTo>
                  <a:lnTo>
                    <a:pt x="1" y="1377"/>
                  </a:lnTo>
                  <a:lnTo>
                    <a:pt x="0" y="1365"/>
                  </a:lnTo>
                  <a:lnTo>
                    <a:pt x="0" y="1365"/>
                  </a:lnTo>
                  <a:lnTo>
                    <a:pt x="1" y="1353"/>
                  </a:lnTo>
                  <a:lnTo>
                    <a:pt x="3" y="1343"/>
                  </a:lnTo>
                  <a:lnTo>
                    <a:pt x="7" y="1332"/>
                  </a:lnTo>
                  <a:lnTo>
                    <a:pt x="12" y="1322"/>
                  </a:lnTo>
                  <a:lnTo>
                    <a:pt x="18" y="1311"/>
                  </a:lnTo>
                  <a:lnTo>
                    <a:pt x="26" y="1301"/>
                  </a:lnTo>
                  <a:lnTo>
                    <a:pt x="36" y="1290"/>
                  </a:lnTo>
                  <a:lnTo>
                    <a:pt x="46" y="1281"/>
                  </a:lnTo>
                  <a:lnTo>
                    <a:pt x="58" y="1270"/>
                  </a:lnTo>
                  <a:lnTo>
                    <a:pt x="71" y="1261"/>
                  </a:lnTo>
                  <a:lnTo>
                    <a:pt x="86" y="1252"/>
                  </a:lnTo>
                  <a:lnTo>
                    <a:pt x="101" y="1243"/>
                  </a:lnTo>
                  <a:lnTo>
                    <a:pt x="136" y="1226"/>
                  </a:lnTo>
                  <a:lnTo>
                    <a:pt x="175" y="1209"/>
                  </a:lnTo>
                  <a:lnTo>
                    <a:pt x="175" y="1209"/>
                  </a:lnTo>
                  <a:lnTo>
                    <a:pt x="165" y="1215"/>
                  </a:lnTo>
                  <a:lnTo>
                    <a:pt x="157" y="1222"/>
                  </a:lnTo>
                  <a:lnTo>
                    <a:pt x="150" y="1230"/>
                  </a:lnTo>
                  <a:lnTo>
                    <a:pt x="145" y="1236"/>
                  </a:lnTo>
                  <a:lnTo>
                    <a:pt x="140" y="1244"/>
                  </a:lnTo>
                  <a:lnTo>
                    <a:pt x="137" y="1252"/>
                  </a:lnTo>
                  <a:lnTo>
                    <a:pt x="134" y="1259"/>
                  </a:lnTo>
                  <a:lnTo>
                    <a:pt x="134" y="1266"/>
                  </a:lnTo>
                  <a:lnTo>
                    <a:pt x="134" y="1266"/>
                  </a:lnTo>
                  <a:lnTo>
                    <a:pt x="134" y="1276"/>
                  </a:lnTo>
                  <a:lnTo>
                    <a:pt x="137" y="1285"/>
                  </a:lnTo>
                  <a:lnTo>
                    <a:pt x="142" y="1294"/>
                  </a:lnTo>
                  <a:lnTo>
                    <a:pt x="147" y="1303"/>
                  </a:lnTo>
                  <a:lnTo>
                    <a:pt x="155" y="1311"/>
                  </a:lnTo>
                  <a:lnTo>
                    <a:pt x="165" y="1320"/>
                  </a:lnTo>
                  <a:lnTo>
                    <a:pt x="175" y="1330"/>
                  </a:lnTo>
                  <a:lnTo>
                    <a:pt x="188" y="1339"/>
                  </a:lnTo>
                  <a:lnTo>
                    <a:pt x="201" y="1348"/>
                  </a:lnTo>
                  <a:lnTo>
                    <a:pt x="217" y="1356"/>
                  </a:lnTo>
                  <a:lnTo>
                    <a:pt x="252" y="1373"/>
                  </a:lnTo>
                  <a:lnTo>
                    <a:pt x="291" y="1389"/>
                  </a:lnTo>
                  <a:lnTo>
                    <a:pt x="336" y="1405"/>
                  </a:lnTo>
                  <a:lnTo>
                    <a:pt x="385" y="1419"/>
                  </a:lnTo>
                  <a:lnTo>
                    <a:pt x="437" y="1431"/>
                  </a:lnTo>
                  <a:lnTo>
                    <a:pt x="494" y="1443"/>
                  </a:lnTo>
                  <a:lnTo>
                    <a:pt x="554" y="1452"/>
                  </a:lnTo>
                  <a:lnTo>
                    <a:pt x="618" y="1460"/>
                  </a:lnTo>
                  <a:lnTo>
                    <a:pt x="683" y="1467"/>
                  </a:lnTo>
                  <a:lnTo>
                    <a:pt x="752" y="1471"/>
                  </a:lnTo>
                  <a:lnTo>
                    <a:pt x="823" y="1472"/>
                  </a:lnTo>
                  <a:lnTo>
                    <a:pt x="823" y="1472"/>
                  </a:lnTo>
                  <a:lnTo>
                    <a:pt x="893" y="1471"/>
                  </a:lnTo>
                  <a:lnTo>
                    <a:pt x="961" y="1467"/>
                  </a:lnTo>
                  <a:lnTo>
                    <a:pt x="1027" y="1460"/>
                  </a:lnTo>
                  <a:lnTo>
                    <a:pt x="1090" y="1452"/>
                  </a:lnTo>
                  <a:lnTo>
                    <a:pt x="1151" y="1443"/>
                  </a:lnTo>
                  <a:lnTo>
                    <a:pt x="1208" y="1431"/>
                  </a:lnTo>
                  <a:lnTo>
                    <a:pt x="1261" y="1419"/>
                  </a:lnTo>
                  <a:lnTo>
                    <a:pt x="1310" y="1405"/>
                  </a:lnTo>
                  <a:lnTo>
                    <a:pt x="1354" y="1389"/>
                  </a:lnTo>
                  <a:lnTo>
                    <a:pt x="1394" y="1373"/>
                  </a:lnTo>
                  <a:lnTo>
                    <a:pt x="1429" y="1356"/>
                  </a:lnTo>
                  <a:lnTo>
                    <a:pt x="1443" y="1348"/>
                  </a:lnTo>
                  <a:lnTo>
                    <a:pt x="1458" y="1339"/>
                  </a:lnTo>
                  <a:lnTo>
                    <a:pt x="1470" y="1330"/>
                  </a:lnTo>
                  <a:lnTo>
                    <a:pt x="1480" y="1320"/>
                  </a:lnTo>
                  <a:lnTo>
                    <a:pt x="1489" y="1311"/>
                  </a:lnTo>
                  <a:lnTo>
                    <a:pt x="1497" y="1303"/>
                  </a:lnTo>
                  <a:lnTo>
                    <a:pt x="1504" y="1294"/>
                  </a:lnTo>
                  <a:lnTo>
                    <a:pt x="1508" y="1285"/>
                  </a:lnTo>
                  <a:lnTo>
                    <a:pt x="1510" y="1276"/>
                  </a:lnTo>
                  <a:lnTo>
                    <a:pt x="1512" y="1266"/>
                  </a:lnTo>
                  <a:lnTo>
                    <a:pt x="1512" y="1266"/>
                  </a:lnTo>
                  <a:lnTo>
                    <a:pt x="1510" y="1259"/>
                  </a:lnTo>
                  <a:lnTo>
                    <a:pt x="1509" y="1252"/>
                  </a:lnTo>
                  <a:lnTo>
                    <a:pt x="1505" y="1244"/>
                  </a:lnTo>
                  <a:lnTo>
                    <a:pt x="1501" y="1236"/>
                  </a:lnTo>
                  <a:lnTo>
                    <a:pt x="1496" y="1230"/>
                  </a:lnTo>
                  <a:lnTo>
                    <a:pt x="1488" y="1222"/>
                  </a:lnTo>
                  <a:lnTo>
                    <a:pt x="1480" y="1215"/>
                  </a:lnTo>
                  <a:lnTo>
                    <a:pt x="1471" y="1209"/>
                  </a:lnTo>
                  <a:lnTo>
                    <a:pt x="1471" y="1209"/>
                  </a:lnTo>
                  <a:close/>
                  <a:moveTo>
                    <a:pt x="419" y="55"/>
                  </a:moveTo>
                  <a:lnTo>
                    <a:pt x="419" y="55"/>
                  </a:lnTo>
                  <a:lnTo>
                    <a:pt x="435" y="57"/>
                  </a:lnTo>
                  <a:lnTo>
                    <a:pt x="449" y="59"/>
                  </a:lnTo>
                  <a:lnTo>
                    <a:pt x="464" y="62"/>
                  </a:lnTo>
                  <a:lnTo>
                    <a:pt x="477" y="67"/>
                  </a:lnTo>
                  <a:lnTo>
                    <a:pt x="490" y="74"/>
                  </a:lnTo>
                  <a:lnTo>
                    <a:pt x="503" y="82"/>
                  </a:lnTo>
                  <a:lnTo>
                    <a:pt x="514" y="90"/>
                  </a:lnTo>
                  <a:lnTo>
                    <a:pt x="524" y="100"/>
                  </a:lnTo>
                  <a:lnTo>
                    <a:pt x="535" y="111"/>
                  </a:lnTo>
                  <a:lnTo>
                    <a:pt x="543" y="121"/>
                  </a:lnTo>
                  <a:lnTo>
                    <a:pt x="550" y="134"/>
                  </a:lnTo>
                  <a:lnTo>
                    <a:pt x="557" y="147"/>
                  </a:lnTo>
                  <a:lnTo>
                    <a:pt x="561" y="161"/>
                  </a:lnTo>
                  <a:lnTo>
                    <a:pt x="565" y="175"/>
                  </a:lnTo>
                  <a:lnTo>
                    <a:pt x="568" y="190"/>
                  </a:lnTo>
                  <a:lnTo>
                    <a:pt x="569" y="205"/>
                  </a:lnTo>
                  <a:lnTo>
                    <a:pt x="569" y="205"/>
                  </a:lnTo>
                  <a:lnTo>
                    <a:pt x="568" y="220"/>
                  </a:lnTo>
                  <a:lnTo>
                    <a:pt x="565" y="236"/>
                  </a:lnTo>
                  <a:lnTo>
                    <a:pt x="561" y="250"/>
                  </a:lnTo>
                  <a:lnTo>
                    <a:pt x="557" y="263"/>
                  </a:lnTo>
                  <a:lnTo>
                    <a:pt x="550" y="276"/>
                  </a:lnTo>
                  <a:lnTo>
                    <a:pt x="543" y="288"/>
                  </a:lnTo>
                  <a:lnTo>
                    <a:pt x="535" y="300"/>
                  </a:lnTo>
                  <a:lnTo>
                    <a:pt x="524" y="311"/>
                  </a:lnTo>
                  <a:lnTo>
                    <a:pt x="514" y="321"/>
                  </a:lnTo>
                  <a:lnTo>
                    <a:pt x="503" y="329"/>
                  </a:lnTo>
                  <a:lnTo>
                    <a:pt x="490" y="337"/>
                  </a:lnTo>
                  <a:lnTo>
                    <a:pt x="477" y="344"/>
                  </a:lnTo>
                  <a:lnTo>
                    <a:pt x="464" y="348"/>
                  </a:lnTo>
                  <a:lnTo>
                    <a:pt x="449" y="352"/>
                  </a:lnTo>
                  <a:lnTo>
                    <a:pt x="435" y="354"/>
                  </a:lnTo>
                  <a:lnTo>
                    <a:pt x="419" y="354"/>
                  </a:lnTo>
                  <a:lnTo>
                    <a:pt x="419" y="354"/>
                  </a:lnTo>
                  <a:lnTo>
                    <a:pt x="403" y="354"/>
                  </a:lnTo>
                  <a:lnTo>
                    <a:pt x="388" y="352"/>
                  </a:lnTo>
                  <a:lnTo>
                    <a:pt x="374" y="348"/>
                  </a:lnTo>
                  <a:lnTo>
                    <a:pt x="361" y="344"/>
                  </a:lnTo>
                  <a:lnTo>
                    <a:pt x="348" y="337"/>
                  </a:lnTo>
                  <a:lnTo>
                    <a:pt x="336" y="329"/>
                  </a:lnTo>
                  <a:lnTo>
                    <a:pt x="324" y="321"/>
                  </a:lnTo>
                  <a:lnTo>
                    <a:pt x="313" y="311"/>
                  </a:lnTo>
                  <a:lnTo>
                    <a:pt x="303" y="300"/>
                  </a:lnTo>
                  <a:lnTo>
                    <a:pt x="295" y="288"/>
                  </a:lnTo>
                  <a:lnTo>
                    <a:pt x="287" y="276"/>
                  </a:lnTo>
                  <a:lnTo>
                    <a:pt x="280" y="263"/>
                  </a:lnTo>
                  <a:lnTo>
                    <a:pt x="277" y="250"/>
                  </a:lnTo>
                  <a:lnTo>
                    <a:pt x="273" y="236"/>
                  </a:lnTo>
                  <a:lnTo>
                    <a:pt x="270" y="220"/>
                  </a:lnTo>
                  <a:lnTo>
                    <a:pt x="269" y="205"/>
                  </a:lnTo>
                  <a:lnTo>
                    <a:pt x="269" y="205"/>
                  </a:lnTo>
                  <a:lnTo>
                    <a:pt x="270" y="190"/>
                  </a:lnTo>
                  <a:lnTo>
                    <a:pt x="273" y="175"/>
                  </a:lnTo>
                  <a:lnTo>
                    <a:pt x="277" y="161"/>
                  </a:lnTo>
                  <a:lnTo>
                    <a:pt x="280" y="147"/>
                  </a:lnTo>
                  <a:lnTo>
                    <a:pt x="287" y="134"/>
                  </a:lnTo>
                  <a:lnTo>
                    <a:pt x="295" y="121"/>
                  </a:lnTo>
                  <a:lnTo>
                    <a:pt x="303" y="111"/>
                  </a:lnTo>
                  <a:lnTo>
                    <a:pt x="313" y="100"/>
                  </a:lnTo>
                  <a:lnTo>
                    <a:pt x="324" y="90"/>
                  </a:lnTo>
                  <a:lnTo>
                    <a:pt x="336" y="82"/>
                  </a:lnTo>
                  <a:lnTo>
                    <a:pt x="348" y="74"/>
                  </a:lnTo>
                  <a:lnTo>
                    <a:pt x="361" y="67"/>
                  </a:lnTo>
                  <a:lnTo>
                    <a:pt x="374" y="62"/>
                  </a:lnTo>
                  <a:lnTo>
                    <a:pt x="388" y="59"/>
                  </a:lnTo>
                  <a:lnTo>
                    <a:pt x="403" y="57"/>
                  </a:lnTo>
                  <a:lnTo>
                    <a:pt x="419" y="55"/>
                  </a:lnTo>
                  <a:lnTo>
                    <a:pt x="419" y="55"/>
                  </a:lnTo>
                  <a:close/>
                  <a:moveTo>
                    <a:pt x="1225" y="55"/>
                  </a:moveTo>
                  <a:lnTo>
                    <a:pt x="1225" y="55"/>
                  </a:lnTo>
                  <a:lnTo>
                    <a:pt x="1209" y="57"/>
                  </a:lnTo>
                  <a:lnTo>
                    <a:pt x="1194" y="59"/>
                  </a:lnTo>
                  <a:lnTo>
                    <a:pt x="1180" y="62"/>
                  </a:lnTo>
                  <a:lnTo>
                    <a:pt x="1167" y="67"/>
                  </a:lnTo>
                  <a:lnTo>
                    <a:pt x="1154" y="74"/>
                  </a:lnTo>
                  <a:lnTo>
                    <a:pt x="1140" y="82"/>
                  </a:lnTo>
                  <a:lnTo>
                    <a:pt x="1130" y="90"/>
                  </a:lnTo>
                  <a:lnTo>
                    <a:pt x="1119" y="100"/>
                  </a:lnTo>
                  <a:lnTo>
                    <a:pt x="1109" y="111"/>
                  </a:lnTo>
                  <a:lnTo>
                    <a:pt x="1101" y="121"/>
                  </a:lnTo>
                  <a:lnTo>
                    <a:pt x="1093" y="134"/>
                  </a:lnTo>
                  <a:lnTo>
                    <a:pt x="1086" y="147"/>
                  </a:lnTo>
                  <a:lnTo>
                    <a:pt x="1081" y="161"/>
                  </a:lnTo>
                  <a:lnTo>
                    <a:pt x="1078" y="175"/>
                  </a:lnTo>
                  <a:lnTo>
                    <a:pt x="1076" y="190"/>
                  </a:lnTo>
                  <a:lnTo>
                    <a:pt x="1075" y="205"/>
                  </a:lnTo>
                  <a:lnTo>
                    <a:pt x="1075" y="205"/>
                  </a:lnTo>
                  <a:lnTo>
                    <a:pt x="1076" y="220"/>
                  </a:lnTo>
                  <a:lnTo>
                    <a:pt x="1078" y="236"/>
                  </a:lnTo>
                  <a:lnTo>
                    <a:pt x="1081" y="250"/>
                  </a:lnTo>
                  <a:lnTo>
                    <a:pt x="1086" y="263"/>
                  </a:lnTo>
                  <a:lnTo>
                    <a:pt x="1093" y="276"/>
                  </a:lnTo>
                  <a:lnTo>
                    <a:pt x="1101" y="288"/>
                  </a:lnTo>
                  <a:lnTo>
                    <a:pt x="1109" y="300"/>
                  </a:lnTo>
                  <a:lnTo>
                    <a:pt x="1119" y="311"/>
                  </a:lnTo>
                  <a:lnTo>
                    <a:pt x="1130" y="321"/>
                  </a:lnTo>
                  <a:lnTo>
                    <a:pt x="1140" y="329"/>
                  </a:lnTo>
                  <a:lnTo>
                    <a:pt x="1154" y="337"/>
                  </a:lnTo>
                  <a:lnTo>
                    <a:pt x="1167" y="344"/>
                  </a:lnTo>
                  <a:lnTo>
                    <a:pt x="1180" y="348"/>
                  </a:lnTo>
                  <a:lnTo>
                    <a:pt x="1194" y="352"/>
                  </a:lnTo>
                  <a:lnTo>
                    <a:pt x="1209" y="354"/>
                  </a:lnTo>
                  <a:lnTo>
                    <a:pt x="1225" y="354"/>
                  </a:lnTo>
                  <a:lnTo>
                    <a:pt x="1225" y="354"/>
                  </a:lnTo>
                  <a:lnTo>
                    <a:pt x="1239" y="354"/>
                  </a:lnTo>
                  <a:lnTo>
                    <a:pt x="1255" y="352"/>
                  </a:lnTo>
                  <a:lnTo>
                    <a:pt x="1269" y="348"/>
                  </a:lnTo>
                  <a:lnTo>
                    <a:pt x="1283" y="344"/>
                  </a:lnTo>
                  <a:lnTo>
                    <a:pt x="1296" y="337"/>
                  </a:lnTo>
                  <a:lnTo>
                    <a:pt x="1308" y="329"/>
                  </a:lnTo>
                  <a:lnTo>
                    <a:pt x="1319" y="321"/>
                  </a:lnTo>
                  <a:lnTo>
                    <a:pt x="1330" y="311"/>
                  </a:lnTo>
                  <a:lnTo>
                    <a:pt x="1341" y="300"/>
                  </a:lnTo>
                  <a:lnTo>
                    <a:pt x="1348" y="288"/>
                  </a:lnTo>
                  <a:lnTo>
                    <a:pt x="1356" y="276"/>
                  </a:lnTo>
                  <a:lnTo>
                    <a:pt x="1363" y="263"/>
                  </a:lnTo>
                  <a:lnTo>
                    <a:pt x="1367" y="250"/>
                  </a:lnTo>
                  <a:lnTo>
                    <a:pt x="1371" y="236"/>
                  </a:lnTo>
                  <a:lnTo>
                    <a:pt x="1373" y="220"/>
                  </a:lnTo>
                  <a:lnTo>
                    <a:pt x="1373" y="205"/>
                  </a:lnTo>
                  <a:lnTo>
                    <a:pt x="1373" y="205"/>
                  </a:lnTo>
                  <a:lnTo>
                    <a:pt x="1373" y="190"/>
                  </a:lnTo>
                  <a:lnTo>
                    <a:pt x="1371" y="175"/>
                  </a:lnTo>
                  <a:lnTo>
                    <a:pt x="1367" y="161"/>
                  </a:lnTo>
                  <a:lnTo>
                    <a:pt x="1363" y="147"/>
                  </a:lnTo>
                  <a:lnTo>
                    <a:pt x="1356" y="134"/>
                  </a:lnTo>
                  <a:lnTo>
                    <a:pt x="1348" y="121"/>
                  </a:lnTo>
                  <a:lnTo>
                    <a:pt x="1341" y="111"/>
                  </a:lnTo>
                  <a:lnTo>
                    <a:pt x="1330" y="100"/>
                  </a:lnTo>
                  <a:lnTo>
                    <a:pt x="1319" y="90"/>
                  </a:lnTo>
                  <a:lnTo>
                    <a:pt x="1308" y="82"/>
                  </a:lnTo>
                  <a:lnTo>
                    <a:pt x="1296" y="74"/>
                  </a:lnTo>
                  <a:lnTo>
                    <a:pt x="1283" y="67"/>
                  </a:lnTo>
                  <a:lnTo>
                    <a:pt x="1269" y="62"/>
                  </a:lnTo>
                  <a:lnTo>
                    <a:pt x="1255" y="59"/>
                  </a:lnTo>
                  <a:lnTo>
                    <a:pt x="1239" y="57"/>
                  </a:lnTo>
                  <a:lnTo>
                    <a:pt x="1225" y="55"/>
                  </a:lnTo>
                  <a:lnTo>
                    <a:pt x="1225" y="55"/>
                  </a:lnTo>
                  <a:close/>
                  <a:moveTo>
                    <a:pt x="1077" y="916"/>
                  </a:moveTo>
                  <a:lnTo>
                    <a:pt x="1077" y="1310"/>
                  </a:lnTo>
                  <a:lnTo>
                    <a:pt x="1182" y="1310"/>
                  </a:lnTo>
                  <a:lnTo>
                    <a:pt x="1225" y="1033"/>
                  </a:lnTo>
                  <a:lnTo>
                    <a:pt x="1267" y="1310"/>
                  </a:lnTo>
                  <a:lnTo>
                    <a:pt x="1381" y="1310"/>
                  </a:lnTo>
                  <a:lnTo>
                    <a:pt x="1381" y="873"/>
                  </a:lnTo>
                  <a:lnTo>
                    <a:pt x="1381" y="873"/>
                  </a:lnTo>
                  <a:lnTo>
                    <a:pt x="1397" y="864"/>
                  </a:lnTo>
                  <a:lnTo>
                    <a:pt x="1413" y="852"/>
                  </a:lnTo>
                  <a:lnTo>
                    <a:pt x="1426" y="837"/>
                  </a:lnTo>
                  <a:lnTo>
                    <a:pt x="1437" y="822"/>
                  </a:lnTo>
                  <a:lnTo>
                    <a:pt x="1446" y="804"/>
                  </a:lnTo>
                  <a:lnTo>
                    <a:pt x="1452" y="787"/>
                  </a:lnTo>
                  <a:lnTo>
                    <a:pt x="1456" y="768"/>
                  </a:lnTo>
                  <a:lnTo>
                    <a:pt x="1458" y="748"/>
                  </a:lnTo>
                  <a:lnTo>
                    <a:pt x="1458" y="524"/>
                  </a:lnTo>
                  <a:lnTo>
                    <a:pt x="1458" y="524"/>
                  </a:lnTo>
                  <a:lnTo>
                    <a:pt x="1458" y="509"/>
                  </a:lnTo>
                  <a:lnTo>
                    <a:pt x="1455" y="495"/>
                  </a:lnTo>
                  <a:lnTo>
                    <a:pt x="1451" y="482"/>
                  </a:lnTo>
                  <a:lnTo>
                    <a:pt x="1447" y="469"/>
                  </a:lnTo>
                  <a:lnTo>
                    <a:pt x="1441" y="457"/>
                  </a:lnTo>
                  <a:lnTo>
                    <a:pt x="1434" y="445"/>
                  </a:lnTo>
                  <a:lnTo>
                    <a:pt x="1426" y="433"/>
                  </a:lnTo>
                  <a:lnTo>
                    <a:pt x="1417" y="424"/>
                  </a:lnTo>
                  <a:lnTo>
                    <a:pt x="1406" y="415"/>
                  </a:lnTo>
                  <a:lnTo>
                    <a:pt x="1396" y="407"/>
                  </a:lnTo>
                  <a:lnTo>
                    <a:pt x="1384" y="399"/>
                  </a:lnTo>
                  <a:lnTo>
                    <a:pt x="1371" y="394"/>
                  </a:lnTo>
                  <a:lnTo>
                    <a:pt x="1358" y="388"/>
                  </a:lnTo>
                  <a:lnTo>
                    <a:pt x="1344" y="384"/>
                  </a:lnTo>
                  <a:lnTo>
                    <a:pt x="1330" y="383"/>
                  </a:lnTo>
                  <a:lnTo>
                    <a:pt x="1315" y="382"/>
                  </a:lnTo>
                  <a:lnTo>
                    <a:pt x="1142" y="382"/>
                  </a:lnTo>
                  <a:lnTo>
                    <a:pt x="1142" y="382"/>
                  </a:lnTo>
                  <a:lnTo>
                    <a:pt x="1125" y="383"/>
                  </a:lnTo>
                  <a:lnTo>
                    <a:pt x="1109" y="386"/>
                  </a:lnTo>
                  <a:lnTo>
                    <a:pt x="1109" y="386"/>
                  </a:lnTo>
                  <a:lnTo>
                    <a:pt x="1117" y="399"/>
                  </a:lnTo>
                  <a:lnTo>
                    <a:pt x="1125" y="413"/>
                  </a:lnTo>
                  <a:lnTo>
                    <a:pt x="1130" y="429"/>
                  </a:lnTo>
                  <a:lnTo>
                    <a:pt x="1135" y="444"/>
                  </a:lnTo>
                  <a:lnTo>
                    <a:pt x="1140" y="459"/>
                  </a:lnTo>
                  <a:lnTo>
                    <a:pt x="1143" y="477"/>
                  </a:lnTo>
                  <a:lnTo>
                    <a:pt x="1144" y="492"/>
                  </a:lnTo>
                  <a:lnTo>
                    <a:pt x="1146" y="509"/>
                  </a:lnTo>
                  <a:lnTo>
                    <a:pt x="1146" y="753"/>
                  </a:lnTo>
                  <a:lnTo>
                    <a:pt x="1146" y="753"/>
                  </a:lnTo>
                  <a:lnTo>
                    <a:pt x="1144" y="777"/>
                  </a:lnTo>
                  <a:lnTo>
                    <a:pt x="1140" y="799"/>
                  </a:lnTo>
                  <a:lnTo>
                    <a:pt x="1135" y="820"/>
                  </a:lnTo>
                  <a:lnTo>
                    <a:pt x="1127" y="841"/>
                  </a:lnTo>
                  <a:lnTo>
                    <a:pt x="1118" y="862"/>
                  </a:lnTo>
                  <a:lnTo>
                    <a:pt x="1106" y="881"/>
                  </a:lnTo>
                  <a:lnTo>
                    <a:pt x="1092" y="899"/>
                  </a:lnTo>
                  <a:lnTo>
                    <a:pt x="1077" y="916"/>
                  </a:lnTo>
                  <a:lnTo>
                    <a:pt x="1077" y="916"/>
                  </a:lnTo>
                  <a:close/>
                  <a:moveTo>
                    <a:pt x="826" y="0"/>
                  </a:moveTo>
                  <a:lnTo>
                    <a:pt x="826" y="0"/>
                  </a:lnTo>
                  <a:lnTo>
                    <a:pt x="841" y="1"/>
                  </a:lnTo>
                  <a:lnTo>
                    <a:pt x="859" y="4"/>
                  </a:lnTo>
                  <a:lnTo>
                    <a:pt x="873" y="8"/>
                  </a:lnTo>
                  <a:lnTo>
                    <a:pt x="889" y="13"/>
                  </a:lnTo>
                  <a:lnTo>
                    <a:pt x="903" y="20"/>
                  </a:lnTo>
                  <a:lnTo>
                    <a:pt x="916" y="28"/>
                  </a:lnTo>
                  <a:lnTo>
                    <a:pt x="928" y="37"/>
                  </a:lnTo>
                  <a:lnTo>
                    <a:pt x="940" y="47"/>
                  </a:lnTo>
                  <a:lnTo>
                    <a:pt x="951" y="59"/>
                  </a:lnTo>
                  <a:lnTo>
                    <a:pt x="960" y="72"/>
                  </a:lnTo>
                  <a:lnTo>
                    <a:pt x="968" y="86"/>
                  </a:lnTo>
                  <a:lnTo>
                    <a:pt x="976" y="100"/>
                  </a:lnTo>
                  <a:lnTo>
                    <a:pt x="981" y="115"/>
                  </a:lnTo>
                  <a:lnTo>
                    <a:pt x="985" y="130"/>
                  </a:lnTo>
                  <a:lnTo>
                    <a:pt x="988" y="146"/>
                  </a:lnTo>
                  <a:lnTo>
                    <a:pt x="988" y="163"/>
                  </a:lnTo>
                  <a:lnTo>
                    <a:pt x="988" y="163"/>
                  </a:lnTo>
                  <a:lnTo>
                    <a:pt x="988" y="179"/>
                  </a:lnTo>
                  <a:lnTo>
                    <a:pt x="985" y="196"/>
                  </a:lnTo>
                  <a:lnTo>
                    <a:pt x="981" y="212"/>
                  </a:lnTo>
                  <a:lnTo>
                    <a:pt x="976" y="226"/>
                  </a:lnTo>
                  <a:lnTo>
                    <a:pt x="968" y="241"/>
                  </a:lnTo>
                  <a:lnTo>
                    <a:pt x="960" y="254"/>
                  </a:lnTo>
                  <a:lnTo>
                    <a:pt x="951" y="266"/>
                  </a:lnTo>
                  <a:lnTo>
                    <a:pt x="940" y="278"/>
                  </a:lnTo>
                  <a:lnTo>
                    <a:pt x="928" y="288"/>
                  </a:lnTo>
                  <a:lnTo>
                    <a:pt x="916" y="298"/>
                  </a:lnTo>
                  <a:lnTo>
                    <a:pt x="903" y="307"/>
                  </a:lnTo>
                  <a:lnTo>
                    <a:pt x="889" y="313"/>
                  </a:lnTo>
                  <a:lnTo>
                    <a:pt x="873" y="319"/>
                  </a:lnTo>
                  <a:lnTo>
                    <a:pt x="859" y="323"/>
                  </a:lnTo>
                  <a:lnTo>
                    <a:pt x="841" y="325"/>
                  </a:lnTo>
                  <a:lnTo>
                    <a:pt x="826" y="325"/>
                  </a:lnTo>
                  <a:lnTo>
                    <a:pt x="826" y="325"/>
                  </a:lnTo>
                  <a:lnTo>
                    <a:pt x="809" y="325"/>
                  </a:lnTo>
                  <a:lnTo>
                    <a:pt x="793" y="323"/>
                  </a:lnTo>
                  <a:lnTo>
                    <a:pt x="777" y="319"/>
                  </a:lnTo>
                  <a:lnTo>
                    <a:pt x="762" y="313"/>
                  </a:lnTo>
                  <a:lnTo>
                    <a:pt x="748" y="307"/>
                  </a:lnTo>
                  <a:lnTo>
                    <a:pt x="735" y="298"/>
                  </a:lnTo>
                  <a:lnTo>
                    <a:pt x="722" y="288"/>
                  </a:lnTo>
                  <a:lnTo>
                    <a:pt x="710" y="278"/>
                  </a:lnTo>
                  <a:lnTo>
                    <a:pt x="699" y="266"/>
                  </a:lnTo>
                  <a:lnTo>
                    <a:pt x="690" y="254"/>
                  </a:lnTo>
                  <a:lnTo>
                    <a:pt x="682" y="241"/>
                  </a:lnTo>
                  <a:lnTo>
                    <a:pt x="676" y="226"/>
                  </a:lnTo>
                  <a:lnTo>
                    <a:pt x="670" y="212"/>
                  </a:lnTo>
                  <a:lnTo>
                    <a:pt x="666" y="196"/>
                  </a:lnTo>
                  <a:lnTo>
                    <a:pt x="664" y="179"/>
                  </a:lnTo>
                  <a:lnTo>
                    <a:pt x="662" y="163"/>
                  </a:lnTo>
                  <a:lnTo>
                    <a:pt x="662" y="163"/>
                  </a:lnTo>
                  <a:lnTo>
                    <a:pt x="664" y="146"/>
                  </a:lnTo>
                  <a:lnTo>
                    <a:pt x="666" y="130"/>
                  </a:lnTo>
                  <a:lnTo>
                    <a:pt x="670" y="115"/>
                  </a:lnTo>
                  <a:lnTo>
                    <a:pt x="676" y="100"/>
                  </a:lnTo>
                  <a:lnTo>
                    <a:pt x="682" y="86"/>
                  </a:lnTo>
                  <a:lnTo>
                    <a:pt x="690" y="72"/>
                  </a:lnTo>
                  <a:lnTo>
                    <a:pt x="699" y="59"/>
                  </a:lnTo>
                  <a:lnTo>
                    <a:pt x="710" y="47"/>
                  </a:lnTo>
                  <a:lnTo>
                    <a:pt x="722" y="37"/>
                  </a:lnTo>
                  <a:lnTo>
                    <a:pt x="735" y="28"/>
                  </a:lnTo>
                  <a:lnTo>
                    <a:pt x="748" y="20"/>
                  </a:lnTo>
                  <a:lnTo>
                    <a:pt x="762" y="13"/>
                  </a:lnTo>
                  <a:lnTo>
                    <a:pt x="777" y="8"/>
                  </a:lnTo>
                  <a:lnTo>
                    <a:pt x="793" y="4"/>
                  </a:lnTo>
                  <a:lnTo>
                    <a:pt x="809" y="1"/>
                  </a:lnTo>
                  <a:lnTo>
                    <a:pt x="826" y="0"/>
                  </a:lnTo>
                  <a:lnTo>
                    <a:pt x="826" y="0"/>
                  </a:lnTo>
                  <a:close/>
                  <a:moveTo>
                    <a:pt x="986" y="890"/>
                  </a:moveTo>
                  <a:lnTo>
                    <a:pt x="986" y="890"/>
                  </a:lnTo>
                  <a:lnTo>
                    <a:pt x="1003" y="879"/>
                  </a:lnTo>
                  <a:lnTo>
                    <a:pt x="1021" y="866"/>
                  </a:lnTo>
                  <a:lnTo>
                    <a:pt x="1035" y="852"/>
                  </a:lnTo>
                  <a:lnTo>
                    <a:pt x="1047" y="835"/>
                  </a:lnTo>
                  <a:lnTo>
                    <a:pt x="1057" y="816"/>
                  </a:lnTo>
                  <a:lnTo>
                    <a:pt x="1064" y="796"/>
                  </a:lnTo>
                  <a:lnTo>
                    <a:pt x="1069" y="775"/>
                  </a:lnTo>
                  <a:lnTo>
                    <a:pt x="1071" y="764"/>
                  </a:lnTo>
                  <a:lnTo>
                    <a:pt x="1071" y="753"/>
                  </a:lnTo>
                  <a:lnTo>
                    <a:pt x="1071" y="509"/>
                  </a:lnTo>
                  <a:lnTo>
                    <a:pt x="1071" y="509"/>
                  </a:lnTo>
                  <a:lnTo>
                    <a:pt x="1069" y="494"/>
                  </a:lnTo>
                  <a:lnTo>
                    <a:pt x="1067" y="479"/>
                  </a:lnTo>
                  <a:lnTo>
                    <a:pt x="1064" y="465"/>
                  </a:lnTo>
                  <a:lnTo>
                    <a:pt x="1059" y="450"/>
                  </a:lnTo>
                  <a:lnTo>
                    <a:pt x="1052" y="437"/>
                  </a:lnTo>
                  <a:lnTo>
                    <a:pt x="1044" y="424"/>
                  </a:lnTo>
                  <a:lnTo>
                    <a:pt x="1035" y="412"/>
                  </a:lnTo>
                  <a:lnTo>
                    <a:pt x="1024" y="400"/>
                  </a:lnTo>
                  <a:lnTo>
                    <a:pt x="1014" y="391"/>
                  </a:lnTo>
                  <a:lnTo>
                    <a:pt x="1002" y="382"/>
                  </a:lnTo>
                  <a:lnTo>
                    <a:pt x="989" y="374"/>
                  </a:lnTo>
                  <a:lnTo>
                    <a:pt x="976" y="367"/>
                  </a:lnTo>
                  <a:lnTo>
                    <a:pt x="961" y="362"/>
                  </a:lnTo>
                  <a:lnTo>
                    <a:pt x="947" y="358"/>
                  </a:lnTo>
                  <a:lnTo>
                    <a:pt x="931" y="357"/>
                  </a:lnTo>
                  <a:lnTo>
                    <a:pt x="916" y="355"/>
                  </a:lnTo>
                  <a:lnTo>
                    <a:pt x="726" y="355"/>
                  </a:lnTo>
                  <a:lnTo>
                    <a:pt x="726" y="355"/>
                  </a:lnTo>
                  <a:lnTo>
                    <a:pt x="710" y="357"/>
                  </a:lnTo>
                  <a:lnTo>
                    <a:pt x="694" y="358"/>
                  </a:lnTo>
                  <a:lnTo>
                    <a:pt x="679" y="362"/>
                  </a:lnTo>
                  <a:lnTo>
                    <a:pt x="665" y="367"/>
                  </a:lnTo>
                  <a:lnTo>
                    <a:pt x="652" y="374"/>
                  </a:lnTo>
                  <a:lnTo>
                    <a:pt x="640" y="382"/>
                  </a:lnTo>
                  <a:lnTo>
                    <a:pt x="627" y="391"/>
                  </a:lnTo>
                  <a:lnTo>
                    <a:pt x="616" y="400"/>
                  </a:lnTo>
                  <a:lnTo>
                    <a:pt x="607" y="412"/>
                  </a:lnTo>
                  <a:lnTo>
                    <a:pt x="598" y="424"/>
                  </a:lnTo>
                  <a:lnTo>
                    <a:pt x="590" y="437"/>
                  </a:lnTo>
                  <a:lnTo>
                    <a:pt x="583" y="450"/>
                  </a:lnTo>
                  <a:lnTo>
                    <a:pt x="578" y="465"/>
                  </a:lnTo>
                  <a:lnTo>
                    <a:pt x="574" y="479"/>
                  </a:lnTo>
                  <a:lnTo>
                    <a:pt x="571" y="494"/>
                  </a:lnTo>
                  <a:lnTo>
                    <a:pt x="571" y="509"/>
                  </a:lnTo>
                  <a:lnTo>
                    <a:pt x="571" y="753"/>
                  </a:lnTo>
                  <a:lnTo>
                    <a:pt x="571" y="753"/>
                  </a:lnTo>
                  <a:lnTo>
                    <a:pt x="571" y="764"/>
                  </a:lnTo>
                  <a:lnTo>
                    <a:pt x="573" y="775"/>
                  </a:lnTo>
                  <a:lnTo>
                    <a:pt x="577" y="796"/>
                  </a:lnTo>
                  <a:lnTo>
                    <a:pt x="585" y="816"/>
                  </a:lnTo>
                  <a:lnTo>
                    <a:pt x="594" y="835"/>
                  </a:lnTo>
                  <a:lnTo>
                    <a:pt x="607" y="850"/>
                  </a:lnTo>
                  <a:lnTo>
                    <a:pt x="620" y="866"/>
                  </a:lnTo>
                  <a:lnTo>
                    <a:pt x="637" y="879"/>
                  </a:lnTo>
                  <a:lnTo>
                    <a:pt x="654" y="890"/>
                  </a:lnTo>
                  <a:lnTo>
                    <a:pt x="654" y="1365"/>
                  </a:lnTo>
                  <a:lnTo>
                    <a:pt x="780" y="1365"/>
                  </a:lnTo>
                  <a:lnTo>
                    <a:pt x="826" y="1065"/>
                  </a:lnTo>
                  <a:lnTo>
                    <a:pt x="872" y="1365"/>
                  </a:lnTo>
                  <a:lnTo>
                    <a:pt x="986" y="1365"/>
                  </a:lnTo>
                  <a:lnTo>
                    <a:pt x="986" y="890"/>
                  </a:lnTo>
                  <a:lnTo>
                    <a:pt x="986" y="890"/>
                  </a:lnTo>
                  <a:close/>
                  <a:moveTo>
                    <a:pt x="566" y="916"/>
                  </a:moveTo>
                  <a:lnTo>
                    <a:pt x="566" y="916"/>
                  </a:lnTo>
                  <a:lnTo>
                    <a:pt x="552" y="899"/>
                  </a:lnTo>
                  <a:lnTo>
                    <a:pt x="537" y="881"/>
                  </a:lnTo>
                  <a:lnTo>
                    <a:pt x="525" y="862"/>
                  </a:lnTo>
                  <a:lnTo>
                    <a:pt x="516" y="841"/>
                  </a:lnTo>
                  <a:lnTo>
                    <a:pt x="508" y="820"/>
                  </a:lnTo>
                  <a:lnTo>
                    <a:pt x="503" y="799"/>
                  </a:lnTo>
                  <a:lnTo>
                    <a:pt x="499" y="777"/>
                  </a:lnTo>
                  <a:lnTo>
                    <a:pt x="498" y="753"/>
                  </a:lnTo>
                  <a:lnTo>
                    <a:pt x="498" y="509"/>
                  </a:lnTo>
                  <a:lnTo>
                    <a:pt x="498" y="509"/>
                  </a:lnTo>
                  <a:lnTo>
                    <a:pt x="499" y="492"/>
                  </a:lnTo>
                  <a:lnTo>
                    <a:pt x="500" y="477"/>
                  </a:lnTo>
                  <a:lnTo>
                    <a:pt x="503" y="459"/>
                  </a:lnTo>
                  <a:lnTo>
                    <a:pt x="507" y="444"/>
                  </a:lnTo>
                  <a:lnTo>
                    <a:pt x="512" y="429"/>
                  </a:lnTo>
                  <a:lnTo>
                    <a:pt x="519" y="413"/>
                  </a:lnTo>
                  <a:lnTo>
                    <a:pt x="527" y="399"/>
                  </a:lnTo>
                  <a:lnTo>
                    <a:pt x="535" y="386"/>
                  </a:lnTo>
                  <a:lnTo>
                    <a:pt x="535" y="386"/>
                  </a:lnTo>
                  <a:lnTo>
                    <a:pt x="519" y="383"/>
                  </a:lnTo>
                  <a:lnTo>
                    <a:pt x="502" y="382"/>
                  </a:lnTo>
                  <a:lnTo>
                    <a:pt x="328" y="382"/>
                  </a:lnTo>
                  <a:lnTo>
                    <a:pt x="328" y="382"/>
                  </a:lnTo>
                  <a:lnTo>
                    <a:pt x="313" y="383"/>
                  </a:lnTo>
                  <a:lnTo>
                    <a:pt x="299" y="384"/>
                  </a:lnTo>
                  <a:lnTo>
                    <a:pt x="286" y="388"/>
                  </a:lnTo>
                  <a:lnTo>
                    <a:pt x="273" y="394"/>
                  </a:lnTo>
                  <a:lnTo>
                    <a:pt x="259" y="399"/>
                  </a:lnTo>
                  <a:lnTo>
                    <a:pt x="248" y="407"/>
                  </a:lnTo>
                  <a:lnTo>
                    <a:pt x="237" y="415"/>
                  </a:lnTo>
                  <a:lnTo>
                    <a:pt x="226" y="424"/>
                  </a:lnTo>
                  <a:lnTo>
                    <a:pt x="217" y="433"/>
                  </a:lnTo>
                  <a:lnTo>
                    <a:pt x="209" y="445"/>
                  </a:lnTo>
                  <a:lnTo>
                    <a:pt x="203" y="457"/>
                  </a:lnTo>
                  <a:lnTo>
                    <a:pt x="196" y="469"/>
                  </a:lnTo>
                  <a:lnTo>
                    <a:pt x="192" y="482"/>
                  </a:lnTo>
                  <a:lnTo>
                    <a:pt x="188" y="495"/>
                  </a:lnTo>
                  <a:lnTo>
                    <a:pt x="186" y="509"/>
                  </a:lnTo>
                  <a:lnTo>
                    <a:pt x="186" y="524"/>
                  </a:lnTo>
                  <a:lnTo>
                    <a:pt x="186" y="748"/>
                  </a:lnTo>
                  <a:lnTo>
                    <a:pt x="186" y="748"/>
                  </a:lnTo>
                  <a:lnTo>
                    <a:pt x="187" y="768"/>
                  </a:lnTo>
                  <a:lnTo>
                    <a:pt x="191" y="787"/>
                  </a:lnTo>
                  <a:lnTo>
                    <a:pt x="198" y="804"/>
                  </a:lnTo>
                  <a:lnTo>
                    <a:pt x="207" y="822"/>
                  </a:lnTo>
                  <a:lnTo>
                    <a:pt x="217" y="837"/>
                  </a:lnTo>
                  <a:lnTo>
                    <a:pt x="230" y="852"/>
                  </a:lnTo>
                  <a:lnTo>
                    <a:pt x="246" y="864"/>
                  </a:lnTo>
                  <a:lnTo>
                    <a:pt x="262" y="873"/>
                  </a:lnTo>
                  <a:lnTo>
                    <a:pt x="262" y="1310"/>
                  </a:lnTo>
                  <a:lnTo>
                    <a:pt x="377" y="1310"/>
                  </a:lnTo>
                  <a:lnTo>
                    <a:pt x="419" y="1033"/>
                  </a:lnTo>
                  <a:lnTo>
                    <a:pt x="461" y="1310"/>
                  </a:lnTo>
                  <a:lnTo>
                    <a:pt x="566" y="1310"/>
                  </a:lnTo>
                  <a:lnTo>
                    <a:pt x="566" y="9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r-FR" dirty="0"/>
            </a:p>
          </p:txBody>
        </p:sp>
      </p:grpSp>
      <p:sp>
        <p:nvSpPr>
          <p:cNvPr id="21" name="object 2">
            <a:extLst>
              <a:ext uri="{FF2B5EF4-FFF2-40B4-BE49-F238E27FC236}">
                <a16:creationId xmlns:a16="http://schemas.microsoft.com/office/drawing/2014/main" id="{0CEDBB32-6C43-43A5-B0B8-FD1D5F26F7E4}"/>
              </a:ext>
            </a:extLst>
          </p:cNvPr>
          <p:cNvSpPr/>
          <p:nvPr/>
        </p:nvSpPr>
        <p:spPr>
          <a:xfrm>
            <a:off x="9982200" y="2018418"/>
            <a:ext cx="1196578" cy="1424288"/>
          </a:xfrm>
          <a:custGeom>
            <a:avLst/>
            <a:gdLst/>
            <a:ahLst/>
            <a:cxnLst/>
            <a:rect l="l" t="t" r="r" b="b"/>
            <a:pathLst>
              <a:path w="456564" h="508000">
                <a:moveTo>
                  <a:pt x="63243" y="0"/>
                </a:moveTo>
                <a:lnTo>
                  <a:pt x="32124" y="8694"/>
                </a:lnTo>
                <a:lnTo>
                  <a:pt x="9035" y="31297"/>
                </a:lnTo>
                <a:lnTo>
                  <a:pt x="0" y="64331"/>
                </a:lnTo>
                <a:lnTo>
                  <a:pt x="0" y="443070"/>
                </a:lnTo>
                <a:lnTo>
                  <a:pt x="9035" y="476104"/>
                </a:lnTo>
                <a:lnTo>
                  <a:pt x="32130" y="498709"/>
                </a:lnTo>
                <a:lnTo>
                  <a:pt x="63243" y="507401"/>
                </a:lnTo>
                <a:lnTo>
                  <a:pt x="96370" y="498707"/>
                </a:lnTo>
                <a:lnTo>
                  <a:pt x="424370" y="309339"/>
                </a:lnTo>
                <a:lnTo>
                  <a:pt x="448466" y="285000"/>
                </a:lnTo>
                <a:lnTo>
                  <a:pt x="456498" y="253707"/>
                </a:lnTo>
                <a:lnTo>
                  <a:pt x="448466" y="222414"/>
                </a:lnTo>
                <a:lnTo>
                  <a:pt x="424370" y="198074"/>
                </a:lnTo>
                <a:lnTo>
                  <a:pt x="96367" y="8692"/>
                </a:lnTo>
                <a:lnTo>
                  <a:pt x="63243" y="0"/>
                </a:lnTo>
                <a:close/>
              </a:path>
            </a:pathLst>
          </a:custGeom>
          <a:solidFill>
            <a:srgbClr val="1269B0"/>
          </a:solidFill>
          <a:effectLst>
            <a:outerShdw blurRad="50800" dist="38100" dir="2700000" algn="tl" rotWithShape="0">
              <a:prstClr val="black">
                <a:alpha val="40000"/>
              </a:prstClr>
            </a:outerShdw>
          </a:effectLst>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397" b="0" i="0" u="none" strike="noStrike" kern="1200" cap="none" spc="0" normalizeH="0" baseline="0" noProof="0" dirty="0">
              <a:ln>
                <a:noFill/>
              </a:ln>
              <a:solidFill>
                <a:prstClr val="black"/>
              </a:solidFill>
              <a:effectLst/>
              <a:uLnTx/>
              <a:uFillTx/>
              <a:latin typeface="Avenir Roman" charset="0"/>
              <a:ea typeface="+mn-ea"/>
              <a:cs typeface="+mn-cs"/>
            </a:endParaRPr>
          </a:p>
        </p:txBody>
      </p:sp>
      <p:sp>
        <p:nvSpPr>
          <p:cNvPr id="20" name="Freeform 9">
            <a:extLst>
              <a:ext uri="{FF2B5EF4-FFF2-40B4-BE49-F238E27FC236}">
                <a16:creationId xmlns:a16="http://schemas.microsoft.com/office/drawing/2014/main" id="{3EF869E7-4431-4E24-8695-FD326C3BC98B}"/>
              </a:ext>
            </a:extLst>
          </p:cNvPr>
          <p:cNvSpPr>
            <a:spLocks noEditPoints="1"/>
          </p:cNvSpPr>
          <p:nvPr/>
        </p:nvSpPr>
        <p:spPr bwMode="auto">
          <a:xfrm>
            <a:off x="10186367" y="2437649"/>
            <a:ext cx="436783" cy="497035"/>
          </a:xfrm>
          <a:custGeom>
            <a:avLst/>
            <a:gdLst>
              <a:gd name="T0" fmla="*/ 296 w 618"/>
              <a:gd name="T1" fmla="*/ 429 h 800"/>
              <a:gd name="T2" fmla="*/ 276 w 618"/>
              <a:gd name="T3" fmla="*/ 445 h 800"/>
              <a:gd name="T4" fmla="*/ 267 w 618"/>
              <a:gd name="T5" fmla="*/ 469 h 800"/>
              <a:gd name="T6" fmla="*/ 250 w 618"/>
              <a:gd name="T7" fmla="*/ 577 h 800"/>
              <a:gd name="T8" fmla="*/ 228 w 618"/>
              <a:gd name="T9" fmla="*/ 615 h 800"/>
              <a:gd name="T10" fmla="*/ 228 w 618"/>
              <a:gd name="T11" fmla="*/ 659 h 800"/>
              <a:gd name="T12" fmla="*/ 250 w 618"/>
              <a:gd name="T13" fmla="*/ 696 h 800"/>
              <a:gd name="T14" fmla="*/ 287 w 618"/>
              <a:gd name="T15" fmla="*/ 718 h 800"/>
              <a:gd name="T16" fmla="*/ 332 w 618"/>
              <a:gd name="T17" fmla="*/ 718 h 800"/>
              <a:gd name="T18" fmla="*/ 369 w 618"/>
              <a:gd name="T19" fmla="*/ 696 h 800"/>
              <a:gd name="T20" fmla="*/ 390 w 618"/>
              <a:gd name="T21" fmla="*/ 659 h 800"/>
              <a:gd name="T22" fmla="*/ 390 w 618"/>
              <a:gd name="T23" fmla="*/ 615 h 800"/>
              <a:gd name="T24" fmla="*/ 368 w 618"/>
              <a:gd name="T25" fmla="*/ 577 h 800"/>
              <a:gd name="T26" fmla="*/ 351 w 618"/>
              <a:gd name="T27" fmla="*/ 469 h 800"/>
              <a:gd name="T28" fmla="*/ 343 w 618"/>
              <a:gd name="T29" fmla="*/ 445 h 800"/>
              <a:gd name="T30" fmla="*/ 322 w 618"/>
              <a:gd name="T31" fmla="*/ 429 h 800"/>
              <a:gd name="T32" fmla="*/ 309 w 618"/>
              <a:gd name="T33" fmla="*/ 102 h 800"/>
              <a:gd name="T34" fmla="*/ 257 w 618"/>
              <a:gd name="T35" fmla="*/ 112 h 800"/>
              <a:gd name="T36" fmla="*/ 212 w 618"/>
              <a:gd name="T37" fmla="*/ 142 h 800"/>
              <a:gd name="T38" fmla="*/ 182 w 618"/>
              <a:gd name="T39" fmla="*/ 186 h 800"/>
              <a:gd name="T40" fmla="*/ 172 w 618"/>
              <a:gd name="T41" fmla="*/ 239 h 800"/>
              <a:gd name="T42" fmla="*/ 446 w 618"/>
              <a:gd name="T43" fmla="*/ 341 h 800"/>
              <a:gd name="T44" fmla="*/ 444 w 618"/>
              <a:gd name="T45" fmla="*/ 211 h 800"/>
              <a:gd name="T46" fmla="*/ 424 w 618"/>
              <a:gd name="T47" fmla="*/ 163 h 800"/>
              <a:gd name="T48" fmla="*/ 385 w 618"/>
              <a:gd name="T49" fmla="*/ 124 h 800"/>
              <a:gd name="T50" fmla="*/ 337 w 618"/>
              <a:gd name="T51" fmla="*/ 104 h 800"/>
              <a:gd name="T52" fmla="*/ 309 w 618"/>
              <a:gd name="T53" fmla="*/ 0 h 800"/>
              <a:gd name="T54" fmla="*/ 384 w 618"/>
              <a:gd name="T55" fmla="*/ 10 h 800"/>
              <a:gd name="T56" fmla="*/ 449 w 618"/>
              <a:gd name="T57" fmla="*/ 44 h 800"/>
              <a:gd name="T58" fmla="*/ 504 w 618"/>
              <a:gd name="T59" fmla="*/ 99 h 800"/>
              <a:gd name="T60" fmla="*/ 538 w 618"/>
              <a:gd name="T61" fmla="*/ 164 h 800"/>
              <a:gd name="T62" fmla="*/ 549 w 618"/>
              <a:gd name="T63" fmla="*/ 239 h 800"/>
              <a:gd name="T64" fmla="*/ 567 w 618"/>
              <a:gd name="T65" fmla="*/ 341 h 800"/>
              <a:gd name="T66" fmla="*/ 593 w 618"/>
              <a:gd name="T67" fmla="*/ 348 h 800"/>
              <a:gd name="T68" fmla="*/ 611 w 618"/>
              <a:gd name="T69" fmla="*/ 366 h 800"/>
              <a:gd name="T70" fmla="*/ 618 w 618"/>
              <a:gd name="T71" fmla="*/ 392 h 800"/>
              <a:gd name="T72" fmla="*/ 617 w 618"/>
              <a:gd name="T73" fmla="*/ 762 h 800"/>
              <a:gd name="T74" fmla="*/ 603 w 618"/>
              <a:gd name="T75" fmla="*/ 784 h 800"/>
              <a:gd name="T76" fmla="*/ 580 w 618"/>
              <a:gd name="T77" fmla="*/ 798 h 800"/>
              <a:gd name="T78" fmla="*/ 52 w 618"/>
              <a:gd name="T79" fmla="*/ 800 h 800"/>
              <a:gd name="T80" fmla="*/ 26 w 618"/>
              <a:gd name="T81" fmla="*/ 793 h 800"/>
              <a:gd name="T82" fmla="*/ 7 w 618"/>
              <a:gd name="T83" fmla="*/ 774 h 800"/>
              <a:gd name="T84" fmla="*/ 0 w 618"/>
              <a:gd name="T85" fmla="*/ 748 h 800"/>
              <a:gd name="T86" fmla="*/ 2 w 618"/>
              <a:gd name="T87" fmla="*/ 379 h 800"/>
              <a:gd name="T88" fmla="*/ 16 w 618"/>
              <a:gd name="T89" fmla="*/ 356 h 800"/>
              <a:gd name="T90" fmla="*/ 38 w 618"/>
              <a:gd name="T91" fmla="*/ 342 h 800"/>
              <a:gd name="T92" fmla="*/ 69 w 618"/>
              <a:gd name="T93" fmla="*/ 341 h 800"/>
              <a:gd name="T94" fmla="*/ 72 w 618"/>
              <a:gd name="T95" fmla="*/ 201 h 800"/>
              <a:gd name="T96" fmla="*/ 95 w 618"/>
              <a:gd name="T97" fmla="*/ 130 h 800"/>
              <a:gd name="T98" fmla="*/ 139 w 618"/>
              <a:gd name="T99" fmla="*/ 70 h 800"/>
              <a:gd name="T100" fmla="*/ 201 w 618"/>
              <a:gd name="T101" fmla="*/ 25 h 800"/>
              <a:gd name="T102" fmla="*/ 270 w 618"/>
              <a:gd name="T103" fmla="*/ 2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18" h="800">
                <a:moveTo>
                  <a:pt x="309" y="427"/>
                </a:moveTo>
                <a:lnTo>
                  <a:pt x="296" y="429"/>
                </a:lnTo>
                <a:lnTo>
                  <a:pt x="284" y="436"/>
                </a:lnTo>
                <a:lnTo>
                  <a:pt x="276" y="445"/>
                </a:lnTo>
                <a:lnTo>
                  <a:pt x="269" y="456"/>
                </a:lnTo>
                <a:lnTo>
                  <a:pt x="267" y="469"/>
                </a:lnTo>
                <a:lnTo>
                  <a:pt x="267" y="565"/>
                </a:lnTo>
                <a:lnTo>
                  <a:pt x="250" y="577"/>
                </a:lnTo>
                <a:lnTo>
                  <a:pt x="237" y="595"/>
                </a:lnTo>
                <a:lnTo>
                  <a:pt x="228" y="615"/>
                </a:lnTo>
                <a:lnTo>
                  <a:pt x="225" y="637"/>
                </a:lnTo>
                <a:lnTo>
                  <a:pt x="228" y="659"/>
                </a:lnTo>
                <a:lnTo>
                  <a:pt x="236" y="679"/>
                </a:lnTo>
                <a:lnTo>
                  <a:pt x="250" y="696"/>
                </a:lnTo>
                <a:lnTo>
                  <a:pt x="266" y="709"/>
                </a:lnTo>
                <a:lnTo>
                  <a:pt x="287" y="718"/>
                </a:lnTo>
                <a:lnTo>
                  <a:pt x="309" y="721"/>
                </a:lnTo>
                <a:lnTo>
                  <a:pt x="332" y="718"/>
                </a:lnTo>
                <a:lnTo>
                  <a:pt x="351" y="709"/>
                </a:lnTo>
                <a:lnTo>
                  <a:pt x="369" y="696"/>
                </a:lnTo>
                <a:lnTo>
                  <a:pt x="382" y="679"/>
                </a:lnTo>
                <a:lnTo>
                  <a:pt x="390" y="659"/>
                </a:lnTo>
                <a:lnTo>
                  <a:pt x="393" y="637"/>
                </a:lnTo>
                <a:lnTo>
                  <a:pt x="390" y="615"/>
                </a:lnTo>
                <a:lnTo>
                  <a:pt x="382" y="595"/>
                </a:lnTo>
                <a:lnTo>
                  <a:pt x="368" y="577"/>
                </a:lnTo>
                <a:lnTo>
                  <a:pt x="351" y="565"/>
                </a:lnTo>
                <a:lnTo>
                  <a:pt x="351" y="469"/>
                </a:lnTo>
                <a:lnTo>
                  <a:pt x="349" y="456"/>
                </a:lnTo>
                <a:lnTo>
                  <a:pt x="343" y="445"/>
                </a:lnTo>
                <a:lnTo>
                  <a:pt x="334" y="436"/>
                </a:lnTo>
                <a:lnTo>
                  <a:pt x="322" y="429"/>
                </a:lnTo>
                <a:lnTo>
                  <a:pt x="309" y="427"/>
                </a:lnTo>
                <a:close/>
                <a:moveTo>
                  <a:pt x="309" y="102"/>
                </a:moveTo>
                <a:lnTo>
                  <a:pt x="282" y="104"/>
                </a:lnTo>
                <a:lnTo>
                  <a:pt x="257" y="112"/>
                </a:lnTo>
                <a:lnTo>
                  <a:pt x="233" y="124"/>
                </a:lnTo>
                <a:lnTo>
                  <a:pt x="212" y="142"/>
                </a:lnTo>
                <a:lnTo>
                  <a:pt x="194" y="163"/>
                </a:lnTo>
                <a:lnTo>
                  <a:pt x="182" y="186"/>
                </a:lnTo>
                <a:lnTo>
                  <a:pt x="175" y="211"/>
                </a:lnTo>
                <a:lnTo>
                  <a:pt x="172" y="239"/>
                </a:lnTo>
                <a:lnTo>
                  <a:pt x="172" y="341"/>
                </a:lnTo>
                <a:lnTo>
                  <a:pt x="446" y="341"/>
                </a:lnTo>
                <a:lnTo>
                  <a:pt x="446" y="239"/>
                </a:lnTo>
                <a:lnTo>
                  <a:pt x="444" y="211"/>
                </a:lnTo>
                <a:lnTo>
                  <a:pt x="437" y="186"/>
                </a:lnTo>
                <a:lnTo>
                  <a:pt x="424" y="163"/>
                </a:lnTo>
                <a:lnTo>
                  <a:pt x="407" y="142"/>
                </a:lnTo>
                <a:lnTo>
                  <a:pt x="385" y="124"/>
                </a:lnTo>
                <a:lnTo>
                  <a:pt x="362" y="112"/>
                </a:lnTo>
                <a:lnTo>
                  <a:pt x="337" y="104"/>
                </a:lnTo>
                <a:lnTo>
                  <a:pt x="309" y="102"/>
                </a:lnTo>
                <a:close/>
                <a:moveTo>
                  <a:pt x="309" y="0"/>
                </a:moveTo>
                <a:lnTo>
                  <a:pt x="347" y="2"/>
                </a:lnTo>
                <a:lnTo>
                  <a:pt x="384" y="10"/>
                </a:lnTo>
                <a:lnTo>
                  <a:pt x="418" y="25"/>
                </a:lnTo>
                <a:lnTo>
                  <a:pt x="449" y="44"/>
                </a:lnTo>
                <a:lnTo>
                  <a:pt x="478" y="70"/>
                </a:lnTo>
                <a:lnTo>
                  <a:pt x="504" y="99"/>
                </a:lnTo>
                <a:lnTo>
                  <a:pt x="524" y="130"/>
                </a:lnTo>
                <a:lnTo>
                  <a:pt x="538" y="164"/>
                </a:lnTo>
                <a:lnTo>
                  <a:pt x="547" y="201"/>
                </a:lnTo>
                <a:lnTo>
                  <a:pt x="549" y="239"/>
                </a:lnTo>
                <a:lnTo>
                  <a:pt x="549" y="341"/>
                </a:lnTo>
                <a:lnTo>
                  <a:pt x="567" y="341"/>
                </a:lnTo>
                <a:lnTo>
                  <a:pt x="580" y="342"/>
                </a:lnTo>
                <a:lnTo>
                  <a:pt x="593" y="348"/>
                </a:lnTo>
                <a:lnTo>
                  <a:pt x="603" y="356"/>
                </a:lnTo>
                <a:lnTo>
                  <a:pt x="611" y="366"/>
                </a:lnTo>
                <a:lnTo>
                  <a:pt x="617" y="379"/>
                </a:lnTo>
                <a:lnTo>
                  <a:pt x="618" y="392"/>
                </a:lnTo>
                <a:lnTo>
                  <a:pt x="618" y="748"/>
                </a:lnTo>
                <a:lnTo>
                  <a:pt x="617" y="762"/>
                </a:lnTo>
                <a:lnTo>
                  <a:pt x="611" y="774"/>
                </a:lnTo>
                <a:lnTo>
                  <a:pt x="603" y="784"/>
                </a:lnTo>
                <a:lnTo>
                  <a:pt x="593" y="793"/>
                </a:lnTo>
                <a:lnTo>
                  <a:pt x="580" y="798"/>
                </a:lnTo>
                <a:lnTo>
                  <a:pt x="567" y="800"/>
                </a:lnTo>
                <a:lnTo>
                  <a:pt x="52" y="800"/>
                </a:lnTo>
                <a:lnTo>
                  <a:pt x="38" y="798"/>
                </a:lnTo>
                <a:lnTo>
                  <a:pt x="26" y="793"/>
                </a:lnTo>
                <a:lnTo>
                  <a:pt x="16" y="784"/>
                </a:lnTo>
                <a:lnTo>
                  <a:pt x="7" y="774"/>
                </a:lnTo>
                <a:lnTo>
                  <a:pt x="2" y="762"/>
                </a:lnTo>
                <a:lnTo>
                  <a:pt x="0" y="748"/>
                </a:lnTo>
                <a:lnTo>
                  <a:pt x="0" y="392"/>
                </a:lnTo>
                <a:lnTo>
                  <a:pt x="2" y="379"/>
                </a:lnTo>
                <a:lnTo>
                  <a:pt x="7" y="366"/>
                </a:lnTo>
                <a:lnTo>
                  <a:pt x="16" y="356"/>
                </a:lnTo>
                <a:lnTo>
                  <a:pt x="26" y="348"/>
                </a:lnTo>
                <a:lnTo>
                  <a:pt x="38" y="342"/>
                </a:lnTo>
                <a:lnTo>
                  <a:pt x="52" y="341"/>
                </a:lnTo>
                <a:lnTo>
                  <a:pt x="69" y="341"/>
                </a:lnTo>
                <a:lnTo>
                  <a:pt x="69" y="239"/>
                </a:lnTo>
                <a:lnTo>
                  <a:pt x="72" y="201"/>
                </a:lnTo>
                <a:lnTo>
                  <a:pt x="80" y="164"/>
                </a:lnTo>
                <a:lnTo>
                  <a:pt x="95" y="130"/>
                </a:lnTo>
                <a:lnTo>
                  <a:pt x="114" y="99"/>
                </a:lnTo>
                <a:lnTo>
                  <a:pt x="139" y="70"/>
                </a:lnTo>
                <a:lnTo>
                  <a:pt x="169" y="44"/>
                </a:lnTo>
                <a:lnTo>
                  <a:pt x="201" y="25"/>
                </a:lnTo>
                <a:lnTo>
                  <a:pt x="235" y="10"/>
                </a:lnTo>
                <a:lnTo>
                  <a:pt x="270" y="2"/>
                </a:lnTo>
                <a:lnTo>
                  <a:pt x="309"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defTabSz="995690">
              <a:defRPr/>
            </a:pPr>
            <a:endParaRPr lang="fr-FR" sz="2000" kern="0">
              <a:solidFill>
                <a:srgbClr val="CF022B"/>
              </a:solidFill>
            </a:endParaRPr>
          </a:p>
        </p:txBody>
      </p:sp>
    </p:spTree>
    <p:extLst>
      <p:ext uri="{BB962C8B-B14F-4D97-AF65-F5344CB8AC3E}">
        <p14:creationId xmlns:p14="http://schemas.microsoft.com/office/powerpoint/2010/main" val="2019272466"/>
      </p:ext>
    </p:extLst>
  </p:cSld>
  <p:clrMapOvr>
    <a:masterClrMapping/>
  </p:clrMapOvr>
  <mc:AlternateContent xmlns:mc="http://schemas.openxmlformats.org/markup-compatibility/2006" xmlns:p14="http://schemas.microsoft.com/office/powerpoint/2010/main">
    <mc:Choice Requires="p14">
      <p:transition spd="slow" p14:dur="3000" advTm="5000"/>
    </mc:Choice>
    <mc:Fallback xmlns="">
      <p:transition spd="slow" advTm="500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52401C0F-EA89-45A6-9251-E868E0CC95A5}"/>
              </a:ext>
            </a:extLst>
          </p:cNvPr>
          <p:cNvSpPr>
            <a:spLocks noGrp="1"/>
          </p:cNvSpPr>
          <p:nvPr>
            <p:ph type="ftr" sz="quarter" idx="11"/>
          </p:nvPr>
        </p:nvSpPr>
        <p:spPr/>
        <p:txBody>
          <a:bodyPr/>
          <a:lstStyle/>
          <a:p>
            <a:r>
              <a:rPr lang="fr-FR"/>
              <a:t>Portail SI-Samu - Gestion des patients - Présentation détaillée des fonctionnalités</a:t>
            </a:r>
          </a:p>
        </p:txBody>
      </p:sp>
      <p:sp>
        <p:nvSpPr>
          <p:cNvPr id="3" name="Espace réservé du numéro de diapositive 2">
            <a:extLst>
              <a:ext uri="{FF2B5EF4-FFF2-40B4-BE49-F238E27FC236}">
                <a16:creationId xmlns:a16="http://schemas.microsoft.com/office/drawing/2014/main" id="{C0C0675F-E678-4780-BDEC-21E44B6ECA52}"/>
              </a:ext>
            </a:extLst>
          </p:cNvPr>
          <p:cNvSpPr>
            <a:spLocks noGrp="1"/>
          </p:cNvSpPr>
          <p:nvPr>
            <p:ph type="sldNum" sz="quarter" idx="12"/>
          </p:nvPr>
        </p:nvSpPr>
        <p:spPr/>
        <p:txBody>
          <a:bodyPr/>
          <a:lstStyle/>
          <a:p>
            <a:fld id="{C19B0B0C-5E37-A542-B809-6BB319648EF9}" type="slidenum">
              <a:rPr lang="fr-FR" smtClean="0"/>
              <a:pPr/>
              <a:t>7</a:t>
            </a:fld>
            <a:endParaRPr lang="fr-FR"/>
          </a:p>
        </p:txBody>
      </p:sp>
      <p:sp>
        <p:nvSpPr>
          <p:cNvPr id="4" name="Titre 3">
            <a:extLst>
              <a:ext uri="{FF2B5EF4-FFF2-40B4-BE49-F238E27FC236}">
                <a16:creationId xmlns:a16="http://schemas.microsoft.com/office/drawing/2014/main" id="{FB8F6BF1-2FBE-4057-AEBF-8179DB85B470}"/>
              </a:ext>
            </a:extLst>
          </p:cNvPr>
          <p:cNvSpPr>
            <a:spLocks noGrp="1"/>
          </p:cNvSpPr>
          <p:nvPr>
            <p:ph type="title"/>
          </p:nvPr>
        </p:nvSpPr>
        <p:spPr>
          <a:xfrm>
            <a:off x="5346448" y="2272037"/>
            <a:ext cx="6528303" cy="2313925"/>
          </a:xfrm>
        </p:spPr>
        <p:txBody>
          <a:bodyPr>
            <a:normAutofit/>
          </a:bodyPr>
          <a:lstStyle/>
          <a:p>
            <a:r>
              <a:rPr lang="fr-FR" sz="4800" dirty="0"/>
              <a:t>II – Les tutoriels vidéos</a:t>
            </a:r>
          </a:p>
        </p:txBody>
      </p:sp>
    </p:spTree>
    <p:extLst>
      <p:ext uri="{BB962C8B-B14F-4D97-AF65-F5344CB8AC3E}">
        <p14:creationId xmlns:p14="http://schemas.microsoft.com/office/powerpoint/2010/main" val="9648985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re 1"/>
          <p:cNvSpPr txBox="1">
            <a:spLocks/>
          </p:cNvSpPr>
          <p:nvPr/>
        </p:nvSpPr>
        <p:spPr>
          <a:xfrm>
            <a:off x="2641600" y="238997"/>
            <a:ext cx="920602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lang="fr-FR" sz="4400" b="1" kern="1200" dirty="0">
                <a:solidFill>
                  <a:schemeClr val="tx2"/>
                </a:solidFill>
                <a:latin typeface="Ample" charset="0"/>
                <a:ea typeface="Ample" charset="0"/>
                <a:cs typeface="Ample" charset="0"/>
              </a:defRPr>
            </a:lvl1pPr>
          </a:lstStyle>
          <a:p>
            <a:r>
              <a:rPr lang="fr-FR" sz="3600" dirty="0">
                <a:solidFill>
                  <a:srgbClr val="36576C"/>
                </a:solidFill>
                <a:latin typeface="Ample"/>
                <a:cs typeface="Arial" panose="020B0604020202020204" pitchFamily="34" charset="0"/>
              </a:rPr>
              <a:t>2 vidéos sont à disposition</a:t>
            </a:r>
            <a:endParaRPr lang="fr-FR" sz="3000" dirty="0">
              <a:solidFill>
                <a:srgbClr val="36576C"/>
              </a:solidFill>
              <a:latin typeface="Ample"/>
              <a:cs typeface="Arial" panose="020B0604020202020204" pitchFamily="34" charset="0"/>
            </a:endParaRPr>
          </a:p>
        </p:txBody>
      </p:sp>
      <p:sp>
        <p:nvSpPr>
          <p:cNvPr id="12" name="Rectangle à coins arrondis 5">
            <a:extLst>
              <a:ext uri="{FF2B5EF4-FFF2-40B4-BE49-F238E27FC236}">
                <a16:creationId xmlns:a16="http://schemas.microsoft.com/office/drawing/2014/main" id="{F4C027C1-1523-4331-963D-1B0AE0F3499C}"/>
              </a:ext>
            </a:extLst>
          </p:cNvPr>
          <p:cNvSpPr/>
          <p:nvPr/>
        </p:nvSpPr>
        <p:spPr>
          <a:xfrm>
            <a:off x="1776326" y="1594182"/>
            <a:ext cx="8639348" cy="2021969"/>
          </a:xfrm>
          <a:prstGeom prst="roundRect">
            <a:avLst>
              <a:gd name="adj" fmla="val 4119"/>
            </a:avLst>
          </a:prstGeom>
          <a:solidFill>
            <a:schemeClr val="bg1"/>
          </a:solidFill>
          <a:ln w="50800">
            <a:solidFill>
              <a:srgbClr val="639FCC"/>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ctr"/>
          <a:lstStyle/>
          <a:p>
            <a:pPr marL="285750" indent="-285750" algn="just">
              <a:spcAft>
                <a:spcPts val="600"/>
              </a:spcAft>
              <a:buFont typeface="Wingdings" panose="05000000000000000000" pitchFamily="2" charset="2"/>
              <a:buChar char="v"/>
            </a:pPr>
            <a:r>
              <a:rPr lang="fr-FR" b="1" dirty="0">
                <a:solidFill>
                  <a:srgbClr val="639FCC"/>
                </a:solidFill>
                <a:sym typeface="Wingdings" panose="05000000000000000000" pitchFamily="2" charset="2"/>
              </a:rPr>
              <a:t>2 vidéos de formation</a:t>
            </a:r>
            <a:r>
              <a:rPr lang="fr-FR" dirty="0">
                <a:solidFill>
                  <a:srgbClr val="3D5A70"/>
                </a:solidFill>
                <a:sym typeface="Wingdings" panose="05000000000000000000" pitchFamily="2" charset="2"/>
              </a:rPr>
              <a:t> sont disponibles sur l’espace de formation dans la section « Gestion des patients » ou bien en cliquant sur les liens suivants : </a:t>
            </a:r>
          </a:p>
          <a:p>
            <a:pPr marL="742950" lvl="1" indent="-285750" algn="just">
              <a:spcAft>
                <a:spcPts val="600"/>
              </a:spcAft>
              <a:buFont typeface="Wingdings" panose="05000000000000000000" pitchFamily="2" charset="2"/>
              <a:buChar char="v"/>
            </a:pPr>
            <a:r>
              <a:rPr lang="fr-FR" i="1" dirty="0">
                <a:solidFill>
                  <a:srgbClr val="3D5A70"/>
                </a:solidFill>
                <a:sym typeface="Wingdings" panose="05000000000000000000" pitchFamily="2" charset="2"/>
              </a:rPr>
              <a:t>Création et orientation des patients au sein d’un évènement </a:t>
            </a:r>
            <a:r>
              <a:rPr lang="fr-FR" dirty="0">
                <a:solidFill>
                  <a:srgbClr val="3D5A70"/>
                </a:solidFill>
                <a:sym typeface="Wingdings" panose="05000000000000000000" pitchFamily="2" charset="2"/>
              </a:rPr>
              <a:t>- lien ;</a:t>
            </a:r>
          </a:p>
          <a:p>
            <a:pPr marL="742950" lvl="1" indent="-285750" algn="just">
              <a:spcAft>
                <a:spcPts val="600"/>
              </a:spcAft>
              <a:buFont typeface="Wingdings" panose="05000000000000000000" pitchFamily="2" charset="2"/>
              <a:buChar char="v"/>
            </a:pPr>
            <a:r>
              <a:rPr lang="fr-FR" i="1" dirty="0">
                <a:solidFill>
                  <a:srgbClr val="3D5A70"/>
                </a:solidFill>
                <a:sym typeface="Wingdings" panose="05000000000000000000" pitchFamily="2" charset="2"/>
              </a:rPr>
              <a:t>Utilisation des tableaux de bord en cours de gestion de crise </a:t>
            </a:r>
            <a:r>
              <a:rPr lang="fr-FR" dirty="0">
                <a:solidFill>
                  <a:srgbClr val="3D5A70"/>
                </a:solidFill>
                <a:sym typeface="Wingdings" panose="05000000000000000000" pitchFamily="2" charset="2"/>
              </a:rPr>
              <a:t>- lien ;</a:t>
            </a:r>
          </a:p>
        </p:txBody>
      </p:sp>
      <p:sp>
        <p:nvSpPr>
          <p:cNvPr id="5" name="Espace réservé du numéro de diapositive 4">
            <a:extLst>
              <a:ext uri="{FF2B5EF4-FFF2-40B4-BE49-F238E27FC236}">
                <a16:creationId xmlns:a16="http://schemas.microsoft.com/office/drawing/2014/main" id="{09413161-396E-4200-8B38-06279A8B06E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9B0B0C-5E37-A542-B809-6BB319648EF9}" type="slidenum">
              <a:rPr kumimoji="0" lang="fr-FR" sz="10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fr-FR" sz="1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Espace réservé du pied de page 1">
            <a:extLst>
              <a:ext uri="{FF2B5EF4-FFF2-40B4-BE49-F238E27FC236}">
                <a16:creationId xmlns:a16="http://schemas.microsoft.com/office/drawing/2014/main" id="{AD918EF0-9D6F-4B5F-8862-1AF946EBD9A6}"/>
              </a:ext>
            </a:extLst>
          </p:cNvPr>
          <p:cNvSpPr>
            <a:spLocks noGrp="1"/>
          </p:cNvSpPr>
          <p:nvPr>
            <p:ph type="ftr" sz="quarter" idx="11"/>
          </p:nvPr>
        </p:nvSpPr>
        <p:spPr/>
        <p:txBody>
          <a:bodyPr/>
          <a:lstStyle/>
          <a:p>
            <a:pPr>
              <a:defRPr/>
            </a:pPr>
            <a:r>
              <a:rPr lang="fr-FR">
                <a:solidFill>
                  <a:prstClr val="white">
                    <a:lumMod val="75000"/>
                  </a:prstClr>
                </a:solidFill>
              </a:rPr>
              <a:t>Portail SI-Samu - Gestion des patients - Présentation détaillée des fonctionnalités</a:t>
            </a:r>
          </a:p>
        </p:txBody>
      </p:sp>
      <p:pic>
        <p:nvPicPr>
          <p:cNvPr id="8" name="Image 7">
            <a:extLst>
              <a:ext uri="{FF2B5EF4-FFF2-40B4-BE49-F238E27FC236}">
                <a16:creationId xmlns:a16="http://schemas.microsoft.com/office/drawing/2014/main" id="{E9BDEB48-AB89-4675-833A-BFF132878164}"/>
              </a:ext>
            </a:extLst>
          </p:cNvPr>
          <p:cNvPicPr>
            <a:picLocks noChangeAspect="1"/>
          </p:cNvPicPr>
          <p:nvPr/>
        </p:nvPicPr>
        <p:blipFill>
          <a:blip r:embed="rId3">
            <a:clrChange>
              <a:clrFrom>
                <a:srgbClr val="FFFFFF"/>
              </a:clrFrom>
              <a:clrTo>
                <a:srgbClr val="FFFFFF">
                  <a:alpha val="0"/>
                </a:srgbClr>
              </a:clrTo>
            </a:clrChange>
            <a:duotone>
              <a:schemeClr val="accent1">
                <a:shade val="45000"/>
                <a:satMod val="135000"/>
              </a:schemeClr>
              <a:prstClr val="white"/>
            </a:duotone>
          </a:blip>
          <a:stretch>
            <a:fillRect/>
          </a:stretch>
        </p:blipFill>
        <p:spPr>
          <a:xfrm>
            <a:off x="9088863" y="480653"/>
            <a:ext cx="923074" cy="732479"/>
          </a:xfrm>
          <a:prstGeom prst="rect">
            <a:avLst/>
          </a:prstGeom>
          <a:effectLst>
            <a:outerShdw blurRad="50800" dist="38100" dir="2700000" algn="tl" rotWithShape="0">
              <a:prstClr val="black">
                <a:alpha val="40000"/>
              </a:prstClr>
            </a:outerShdw>
          </a:effectLst>
        </p:spPr>
      </p:pic>
      <p:grpSp>
        <p:nvGrpSpPr>
          <p:cNvPr id="11" name="Groupe 10">
            <a:extLst>
              <a:ext uri="{FF2B5EF4-FFF2-40B4-BE49-F238E27FC236}">
                <a16:creationId xmlns:a16="http://schemas.microsoft.com/office/drawing/2014/main" id="{FCA92C8A-D27B-453A-AB07-969867272375}"/>
              </a:ext>
            </a:extLst>
          </p:cNvPr>
          <p:cNvGrpSpPr/>
          <p:nvPr/>
        </p:nvGrpSpPr>
        <p:grpSpPr>
          <a:xfrm>
            <a:off x="1495331" y="3857808"/>
            <a:ext cx="9629357" cy="2350482"/>
            <a:chOff x="1495331" y="3857808"/>
            <a:chExt cx="9629357" cy="2350482"/>
          </a:xfrm>
        </p:grpSpPr>
        <p:pic>
          <p:nvPicPr>
            <p:cNvPr id="3" name="Image 2">
              <a:extLst>
                <a:ext uri="{FF2B5EF4-FFF2-40B4-BE49-F238E27FC236}">
                  <a16:creationId xmlns:a16="http://schemas.microsoft.com/office/drawing/2014/main" id="{81A23B67-CD4F-4387-AF25-7E12E5529C65}"/>
                </a:ext>
              </a:extLst>
            </p:cNvPr>
            <p:cNvPicPr>
              <a:picLocks noChangeAspect="1"/>
            </p:cNvPicPr>
            <p:nvPr/>
          </p:nvPicPr>
          <p:blipFill rotWithShape="1">
            <a:blip r:embed="rId4"/>
            <a:srcRect l="66250" b="16979"/>
            <a:stretch/>
          </p:blipFill>
          <p:spPr>
            <a:xfrm>
              <a:off x="1495331" y="3971974"/>
              <a:ext cx="4316994" cy="2142719"/>
            </a:xfrm>
            <a:prstGeom prst="rect">
              <a:avLst/>
            </a:prstGeom>
            <a:effectLst>
              <a:outerShdw blurRad="50800" dist="38100" dir="2700000" algn="tl" rotWithShape="0">
                <a:prstClr val="black">
                  <a:alpha val="40000"/>
                </a:prstClr>
              </a:outerShdw>
            </a:effectLst>
          </p:spPr>
        </p:pic>
        <p:sp>
          <p:nvSpPr>
            <p:cNvPr id="6" name="Rectangle 5">
              <a:extLst>
                <a:ext uri="{FF2B5EF4-FFF2-40B4-BE49-F238E27FC236}">
                  <a16:creationId xmlns:a16="http://schemas.microsoft.com/office/drawing/2014/main" id="{E402DDEC-5A7A-4D9C-8BF3-67C1ABC78A2B}"/>
                </a:ext>
              </a:extLst>
            </p:cNvPr>
            <p:cNvSpPr/>
            <p:nvPr/>
          </p:nvSpPr>
          <p:spPr>
            <a:xfrm>
              <a:off x="3802455" y="5404919"/>
              <a:ext cx="1176951" cy="262550"/>
            </a:xfrm>
            <a:prstGeom prst="rect">
              <a:avLst/>
            </a:prstGeom>
            <a:noFill/>
            <a:ln w="38100">
              <a:solidFill>
                <a:schemeClr val="accent5"/>
              </a:solidFill>
              <a:prstDash val="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indent="-850900" algn="just">
                <a:tabLst>
                  <a:tab pos="1968500" algn="l"/>
                </a:tabLst>
              </a:pPr>
              <a:endParaRPr lang="fr-FR" sz="2400" b="1" dirty="0">
                <a:solidFill>
                  <a:srgbClr val="3D5A70"/>
                </a:solidFill>
              </a:endParaRPr>
            </a:p>
          </p:txBody>
        </p:sp>
        <p:pic>
          <p:nvPicPr>
            <p:cNvPr id="7" name="Image 6">
              <a:extLst>
                <a:ext uri="{FF2B5EF4-FFF2-40B4-BE49-F238E27FC236}">
                  <a16:creationId xmlns:a16="http://schemas.microsoft.com/office/drawing/2014/main" id="{8FA179D3-34AA-4DDD-96B4-1F9E5D7733EA}"/>
                </a:ext>
              </a:extLst>
            </p:cNvPr>
            <p:cNvPicPr>
              <a:picLocks noChangeAspect="1"/>
            </p:cNvPicPr>
            <p:nvPr/>
          </p:nvPicPr>
          <p:blipFill>
            <a:blip r:embed="rId5"/>
            <a:stretch>
              <a:fillRect/>
            </a:stretch>
          </p:blipFill>
          <p:spPr>
            <a:xfrm>
              <a:off x="6379677" y="3857808"/>
              <a:ext cx="4745011" cy="2350482"/>
            </a:xfrm>
            <a:prstGeom prst="rect">
              <a:avLst/>
            </a:prstGeom>
            <a:effectLst>
              <a:outerShdw blurRad="50800" dist="38100" dir="2700000" algn="tl" rotWithShape="0">
                <a:prstClr val="black">
                  <a:alpha val="40000"/>
                </a:prstClr>
              </a:outerShdw>
            </a:effectLst>
          </p:spPr>
        </p:pic>
        <p:cxnSp>
          <p:nvCxnSpPr>
            <p:cNvPr id="10" name="Connecteur droit avec flèche 9">
              <a:extLst>
                <a:ext uri="{FF2B5EF4-FFF2-40B4-BE49-F238E27FC236}">
                  <a16:creationId xmlns:a16="http://schemas.microsoft.com/office/drawing/2014/main" id="{E36D7972-5DCC-4652-BC95-7232E0BCE35E}"/>
                </a:ext>
              </a:extLst>
            </p:cNvPr>
            <p:cNvCxnSpPr/>
            <p:nvPr/>
          </p:nvCxnSpPr>
          <p:spPr>
            <a:xfrm flipV="1">
              <a:off x="4979406" y="5269117"/>
              <a:ext cx="1400271" cy="267077"/>
            </a:xfrm>
            <a:prstGeom prst="straightConnector1">
              <a:avLst/>
            </a:prstGeom>
            <a:ln w="28575">
              <a:tailEnd type="triangle"/>
            </a:ln>
            <a:effectLst>
              <a:outerShdw blurRad="50800" dist="38100" dir="2700000" algn="tl" rotWithShape="0">
                <a:prstClr val="black">
                  <a:alpha val="40000"/>
                </a:prstClr>
              </a:outerShdw>
            </a:effectLst>
          </p:spPr>
          <p:style>
            <a:lnRef idx="1">
              <a:schemeClr val="accent5"/>
            </a:lnRef>
            <a:fillRef idx="0">
              <a:schemeClr val="accent5"/>
            </a:fillRef>
            <a:effectRef idx="0">
              <a:schemeClr val="accent5"/>
            </a:effectRef>
            <a:fontRef idx="minor">
              <a:schemeClr val="tx1"/>
            </a:fontRef>
          </p:style>
        </p:cxnSp>
        <p:sp>
          <p:nvSpPr>
            <p:cNvPr id="13" name="Rectangle 12">
              <a:extLst>
                <a:ext uri="{FF2B5EF4-FFF2-40B4-BE49-F238E27FC236}">
                  <a16:creationId xmlns:a16="http://schemas.microsoft.com/office/drawing/2014/main" id="{9AE632CD-735B-4B33-8A42-509E7B197629}"/>
                </a:ext>
              </a:extLst>
            </p:cNvPr>
            <p:cNvSpPr/>
            <p:nvPr/>
          </p:nvSpPr>
          <p:spPr>
            <a:xfrm>
              <a:off x="6406836" y="5107477"/>
              <a:ext cx="1400271" cy="262550"/>
            </a:xfrm>
            <a:prstGeom prst="rect">
              <a:avLst/>
            </a:prstGeom>
            <a:noFill/>
            <a:ln w="38100">
              <a:solidFill>
                <a:schemeClr val="accent5"/>
              </a:solidFill>
              <a:prstDash val="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indent="-850900" algn="just">
                <a:tabLst>
                  <a:tab pos="1968500" algn="l"/>
                </a:tabLst>
              </a:pPr>
              <a:endParaRPr lang="fr-FR" sz="2400" b="1" dirty="0">
                <a:solidFill>
                  <a:srgbClr val="3D5A70"/>
                </a:solidFill>
              </a:endParaRPr>
            </a:p>
          </p:txBody>
        </p:sp>
      </p:grpSp>
    </p:spTree>
    <p:extLst>
      <p:ext uri="{BB962C8B-B14F-4D97-AF65-F5344CB8AC3E}">
        <p14:creationId xmlns:p14="http://schemas.microsoft.com/office/powerpoint/2010/main" val="24198999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2A88B605-3B89-4A28-92E0-234459DD9EA8}"/>
              </a:ext>
            </a:extLst>
          </p:cNvPr>
          <p:cNvSpPr>
            <a:spLocks noGrp="1"/>
          </p:cNvSpPr>
          <p:nvPr>
            <p:ph type="ftr" sz="quarter" idx="11"/>
          </p:nvPr>
        </p:nvSpPr>
        <p:spPr/>
        <p:txBody>
          <a:bodyPr/>
          <a:lstStyle/>
          <a:p>
            <a:r>
              <a:rPr lang="fr-FR"/>
              <a:t>Portail SI-Samu - Gestion des patients - Présentation détaillée des fonctionnalités</a:t>
            </a:r>
          </a:p>
        </p:txBody>
      </p:sp>
      <p:sp>
        <p:nvSpPr>
          <p:cNvPr id="3" name="Espace réservé du numéro de diapositive 2">
            <a:extLst>
              <a:ext uri="{FF2B5EF4-FFF2-40B4-BE49-F238E27FC236}">
                <a16:creationId xmlns:a16="http://schemas.microsoft.com/office/drawing/2014/main" id="{917EB1F2-FC52-4D90-810B-3EA894A61567}"/>
              </a:ext>
            </a:extLst>
          </p:cNvPr>
          <p:cNvSpPr>
            <a:spLocks noGrp="1"/>
          </p:cNvSpPr>
          <p:nvPr>
            <p:ph type="sldNum" sz="quarter" idx="12"/>
          </p:nvPr>
        </p:nvSpPr>
        <p:spPr/>
        <p:txBody>
          <a:bodyPr/>
          <a:lstStyle/>
          <a:p>
            <a:fld id="{C19B0B0C-5E37-A542-B809-6BB319648EF9}" type="slidenum">
              <a:rPr lang="fr-FR" smtClean="0"/>
              <a:pPr/>
              <a:t>9</a:t>
            </a:fld>
            <a:endParaRPr lang="fr-FR"/>
          </a:p>
        </p:txBody>
      </p:sp>
      <p:sp>
        <p:nvSpPr>
          <p:cNvPr id="4" name="Titre 3">
            <a:extLst>
              <a:ext uri="{FF2B5EF4-FFF2-40B4-BE49-F238E27FC236}">
                <a16:creationId xmlns:a16="http://schemas.microsoft.com/office/drawing/2014/main" id="{F6B1DC52-FF01-4ECB-87FE-711B90AF1F02}"/>
              </a:ext>
            </a:extLst>
          </p:cNvPr>
          <p:cNvSpPr>
            <a:spLocks noGrp="1"/>
          </p:cNvSpPr>
          <p:nvPr>
            <p:ph type="title"/>
          </p:nvPr>
        </p:nvSpPr>
        <p:spPr/>
        <p:txBody>
          <a:bodyPr>
            <a:normAutofit fontScale="90000"/>
          </a:bodyPr>
          <a:lstStyle/>
          <a:p>
            <a:r>
              <a:rPr lang="fr-FR" dirty="0"/>
              <a:t>III - Les nouvelles fonctionnalités</a:t>
            </a:r>
          </a:p>
        </p:txBody>
      </p:sp>
    </p:spTree>
    <p:extLst>
      <p:ext uri="{BB962C8B-B14F-4D97-AF65-F5344CB8AC3E}">
        <p14:creationId xmlns:p14="http://schemas.microsoft.com/office/powerpoint/2010/main" val="2284126307"/>
      </p:ext>
    </p:extLst>
  </p:cSld>
  <p:clrMapOvr>
    <a:masterClrMapping/>
  </p:clrMapOvr>
</p:sld>
</file>

<file path=ppt/theme/theme1.xml><?xml version="1.0" encoding="utf-8"?>
<a:theme xmlns:a="http://schemas.openxmlformats.org/drawingml/2006/main" name="1_Conception personnalisée">
  <a:themeElements>
    <a:clrScheme name="Bureau">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Bureau">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Conception personnalisée">
  <a:themeElements>
    <a:clrScheme name="Personnalisé 1">
      <a:dk1>
        <a:sysClr val="windowText" lastClr="000000"/>
      </a:dk1>
      <a:lt1>
        <a:sysClr val="window" lastClr="FFFFFF"/>
      </a:lt1>
      <a:dk2>
        <a:srgbClr val="3D5C71"/>
      </a:dk2>
      <a:lt2>
        <a:srgbClr val="C4CFC7"/>
      </a:lt2>
      <a:accent1>
        <a:srgbClr val="1269B0"/>
      </a:accent1>
      <a:accent2>
        <a:srgbClr val="2B3F36"/>
      </a:accent2>
      <a:accent3>
        <a:srgbClr val="639ECB"/>
      </a:accent3>
      <a:accent4>
        <a:srgbClr val="5C96A4"/>
      </a:accent4>
      <a:accent5>
        <a:srgbClr val="C20E1A"/>
      </a:accent5>
      <a:accent6>
        <a:srgbClr val="000000"/>
      </a:accent6>
      <a:hlink>
        <a:srgbClr val="1269B0"/>
      </a:hlink>
      <a:folHlink>
        <a:srgbClr val="954F72"/>
      </a:folHlink>
    </a:clrScheme>
    <a:fontScheme name="Bureau">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95000"/>
          </a:schemeClr>
        </a:solidFill>
        <a:ln>
          <a:noFill/>
        </a:ln>
      </a:spPr>
      <a:bodyPr lIns="72000" rIns="72000" rtlCol="0" anchor="ctr"/>
      <a:lstStyle>
        <a:defPPr indent="-850900" algn="just">
          <a:tabLst>
            <a:tab pos="1968500" algn="l"/>
          </a:tabLst>
          <a:defRPr sz="2400" b="1" dirty="0" smtClean="0">
            <a:solidFill>
              <a:srgbClr val="3D5A70"/>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Conception personnalisée">
  <a:themeElements>
    <a:clrScheme name="Bureau">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Bureau">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Conception personnalisée">
  <a:themeElements>
    <a:clrScheme name="Bureau">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Bureau">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Conception personnalisée">
  <a:themeElements>
    <a:clrScheme name="Personnalisé 1">
      <a:dk1>
        <a:sysClr val="windowText" lastClr="000000"/>
      </a:dk1>
      <a:lt1>
        <a:sysClr val="window" lastClr="FFFFFF"/>
      </a:lt1>
      <a:dk2>
        <a:srgbClr val="3D5C71"/>
      </a:dk2>
      <a:lt2>
        <a:srgbClr val="C4CFC7"/>
      </a:lt2>
      <a:accent1>
        <a:srgbClr val="1269B0"/>
      </a:accent1>
      <a:accent2>
        <a:srgbClr val="2B3F36"/>
      </a:accent2>
      <a:accent3>
        <a:srgbClr val="639ECB"/>
      </a:accent3>
      <a:accent4>
        <a:srgbClr val="5C96A4"/>
      </a:accent4>
      <a:accent5>
        <a:srgbClr val="C20E1A"/>
      </a:accent5>
      <a:accent6>
        <a:srgbClr val="000000"/>
      </a:accent6>
      <a:hlink>
        <a:srgbClr val="1269B0"/>
      </a:hlink>
      <a:folHlink>
        <a:srgbClr val="954F72"/>
      </a:folHlink>
    </a:clrScheme>
    <a:fontScheme name="Bureau">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6_Conception personnalisée">
  <a:themeElements>
    <a:clrScheme name="Personnalisé 1">
      <a:dk1>
        <a:sysClr val="windowText" lastClr="000000"/>
      </a:dk1>
      <a:lt1>
        <a:sysClr val="window" lastClr="FFFFFF"/>
      </a:lt1>
      <a:dk2>
        <a:srgbClr val="3D5C71"/>
      </a:dk2>
      <a:lt2>
        <a:srgbClr val="C4CFC7"/>
      </a:lt2>
      <a:accent1>
        <a:srgbClr val="1269B0"/>
      </a:accent1>
      <a:accent2>
        <a:srgbClr val="2B3F36"/>
      </a:accent2>
      <a:accent3>
        <a:srgbClr val="639ECB"/>
      </a:accent3>
      <a:accent4>
        <a:srgbClr val="5C96A4"/>
      </a:accent4>
      <a:accent5>
        <a:srgbClr val="C20E1A"/>
      </a:accent5>
      <a:accent6>
        <a:srgbClr val="000000"/>
      </a:accent6>
      <a:hlink>
        <a:srgbClr val="1269B0"/>
      </a:hlink>
      <a:folHlink>
        <a:srgbClr val="954F72"/>
      </a:folHlink>
    </a:clrScheme>
    <a:fontScheme name="Bureau">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95000"/>
          </a:schemeClr>
        </a:solidFill>
        <a:ln>
          <a:noFill/>
        </a:ln>
      </a:spPr>
      <a:bodyPr lIns="72000" rIns="72000" rtlCol="0" anchor="ctr"/>
      <a:lstStyle>
        <a:defPPr indent="-850900" algn="just">
          <a:tabLst>
            <a:tab pos="1968500" algn="l"/>
          </a:tabLst>
          <a:defRPr sz="2400" b="1" dirty="0" smtClean="0">
            <a:solidFill>
              <a:srgbClr val="3D5A70"/>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Thème Office">
  <a:themeElements>
    <a:clrScheme name="Bureau">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Bureau">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Thème Office">
  <a:themeElements>
    <a:clrScheme name="Bureau">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Bureau">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asipApprovers xmlns="b13ffe6e-b33e-4778-811d-7b5d2d7cdc96">
      <UserInfo>
        <DisplayName/>
        <AccountId xsi:nil="true"/>
        <AccountType/>
      </UserInfo>
    </asipApprovers>
    <TaxCatchAll xmlns="b13ffe6e-b33e-4778-811d-7b5d2d7cdc96"/>
    <asipReviewers xmlns="b13ffe6e-b33e-4778-811d-7b5d2d7cdc96">
      <UserInfo>
        <DisplayName/>
        <AccountId xsi:nil="true"/>
        <AccountType/>
      </UserInfo>
    </asipReviewers>
    <IconOverlay xmlns="http://schemas.microsoft.com/sharepoint/v4" xsi:nil="true"/>
    <asipReviewDate xmlns="b13ffe6e-b33e-4778-811d-7b5d2d7cdc96" xsi:nil="true"/>
    <asipApprovalDate xmlns="b13ffe6e-b33e-4778-811d-7b5d2d7cdc96" xsi:nil="true"/>
    <h96c8b2299d242099d3719a4d4ae502f xmlns="b13ffe6e-b33e-4778-811d-7b5d2d7cdc96">
      <Terms xmlns="http://schemas.microsoft.com/office/infopath/2007/PartnerControls"/>
    </h96c8b2299d242099d3719a4d4ae502f>
  </documentManagement>
</p:properties>
</file>

<file path=customXml/item2.xml><?xml version="1.0" encoding="utf-8"?>
<ct:contentTypeSchema xmlns:ct="http://schemas.microsoft.com/office/2006/metadata/contentType" xmlns:ma="http://schemas.microsoft.com/office/2006/metadata/properties/metaAttributes" ct:_="" ma:_="" ma:contentTypeName="Fiche d’identité" ma:contentTypeID="0x01010066CBFDF76D7E4B0A9BAC1F4EBBD291CD005C9EBE256BA1C840909586213D73A06D" ma:contentTypeVersion="20" ma:contentTypeDescription="Crée un document." ma:contentTypeScope="" ma:versionID="9ae8903b0415ac4de9eff2c731c876e4">
  <xsd:schema xmlns:xsd="http://www.w3.org/2001/XMLSchema" xmlns:xs="http://www.w3.org/2001/XMLSchema" xmlns:p="http://schemas.microsoft.com/office/2006/metadata/properties" xmlns:ns2="b13ffe6e-b33e-4778-811d-7b5d2d7cdc96" xmlns:ns3="164592a8-5e1b-4184-983b-1cfe2317cb73" xmlns:ns4="03f57573-228c-407f-81a0-52572dccc67c" xmlns:ns5="http://schemas.microsoft.com/sharepoint/v4" targetNamespace="http://schemas.microsoft.com/office/2006/metadata/properties" ma:root="true" ma:fieldsID="f43a22d696c010cb295a7f1741ee2bbb" ns2:_="" ns3:_="" ns4:_="" ns5:_="">
    <xsd:import namespace="b13ffe6e-b33e-4778-811d-7b5d2d7cdc96"/>
    <xsd:import namespace="164592a8-5e1b-4184-983b-1cfe2317cb73"/>
    <xsd:import namespace="03f57573-228c-407f-81a0-52572dccc67c"/>
    <xsd:import namespace="http://schemas.microsoft.com/sharepoint/v4"/>
    <xsd:element name="properties">
      <xsd:complexType>
        <xsd:sequence>
          <xsd:element name="documentManagement">
            <xsd:complexType>
              <xsd:all>
                <xsd:element ref="ns2:h96c8b2299d242099d3719a4d4ae502f" minOccurs="0"/>
                <xsd:element ref="ns2:TaxCatchAll" minOccurs="0"/>
                <xsd:element ref="ns2:TaxCatchAllLabel" minOccurs="0"/>
                <xsd:element ref="ns2:asipReviewers" minOccurs="0"/>
                <xsd:element ref="ns2:asipApprovers" minOccurs="0"/>
                <xsd:element ref="ns2:asipApprovalDate" minOccurs="0"/>
                <xsd:element ref="ns2:asipReviewDate" minOccurs="0"/>
                <xsd:element ref="ns3:SharedWithUsers" minOccurs="0"/>
                <xsd:element ref="ns3:SharedWithDetails" minOccurs="0"/>
                <xsd:element ref="ns4:MediaServiceMetadata" minOccurs="0"/>
                <xsd:element ref="ns4:MediaServiceFastMetadata" minOccurs="0"/>
                <xsd:element ref="ns4:MediaServiceAutoTags" minOccurs="0"/>
                <xsd:element ref="ns4:MediaServiceOCR" minOccurs="0"/>
                <xsd:element ref="ns4:MediaServiceDateTaken" minOccurs="0"/>
                <xsd:element ref="ns4:MediaServiceLocation" minOccurs="0"/>
                <xsd:element ref="ns4:MediaServiceEventHashCode" minOccurs="0"/>
                <xsd:element ref="ns4:MediaServiceGenerationTime" minOccurs="0"/>
                <xsd:element ref="ns5:IconOverlay"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13ffe6e-b33e-4778-811d-7b5d2d7cdc96" elementFormDefault="qualified">
    <xsd:import namespace="http://schemas.microsoft.com/office/2006/documentManagement/types"/>
    <xsd:import namespace="http://schemas.microsoft.com/office/infopath/2007/PartnerControls"/>
    <xsd:element name="h96c8b2299d242099d3719a4d4ae502f" ma:index="8" nillable="true" ma:taxonomy="true" ma:internalName="h96c8b2299d242099d3719a4d4ae502f" ma:taxonomyFieldName="asipDocumentType" ma:displayName="Type de document" ma:fieldId="{196c8b22-99d2-4209-9d37-19a4d4ae502f}" ma:sspId="38ff49d8-ba8f-4b5b-8761-0688d9c805da" ma:termSetId="c60d4b16-edae-4438-be4c-dec41ae467aa" ma:anchorId="00000000-0000-0000-0000-000000000000" ma:open="false" ma:isKeyword="false">
      <xsd:complexType>
        <xsd:sequence>
          <xsd:element ref="pc:Terms" minOccurs="0" maxOccurs="1"/>
        </xsd:sequence>
      </xsd:complexType>
    </xsd:element>
    <xsd:element name="TaxCatchAll" ma:index="9" nillable="true" ma:displayName="Colonne Attraper tout de Taxonomie" ma:description="" ma:hidden="true" ma:list="{32f81c32-9ed2-4f9b-b5d0-1c0ae44dcea4}" ma:internalName="TaxCatchAll" ma:showField="CatchAllData" ma:web="b13ffe6e-b33e-4778-811d-7b5d2d7cdc96">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Colonne Attraper tout de Taxonomie1" ma:description="" ma:hidden="true" ma:list="{32f81c32-9ed2-4f9b-b5d0-1c0ae44dcea4}" ma:internalName="TaxCatchAllLabel" ma:readOnly="true" ma:showField="CatchAllDataLabel" ma:web="b13ffe6e-b33e-4778-811d-7b5d2d7cdc96">
      <xsd:complexType>
        <xsd:complexContent>
          <xsd:extension base="dms:MultiChoiceLookup">
            <xsd:sequence>
              <xsd:element name="Value" type="dms:Lookup" maxOccurs="unbounded" minOccurs="0" nillable="true"/>
            </xsd:sequence>
          </xsd:extension>
        </xsd:complexContent>
      </xsd:complexType>
    </xsd:element>
    <xsd:element name="asipReviewers" ma:index="12" nillable="true" ma:displayName="Relecteurs" ma:list="UserInfo" ma:SharePointGroup="0" ma:internalName="asipReviewers"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asipApprovers" ma:index="13" nillable="true" ma:displayName="Approbateurs" ma:list="UserInfo" ma:SharePointGroup="0" ma:internalName="asipApprovers"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asipApprovalDate" ma:index="14" nillable="true" ma:displayName="Date d’approbation" ma:format="DateOnly" ma:internalName="asipApprovalDate">
      <xsd:simpleType>
        <xsd:restriction base="dms:DateTime"/>
      </xsd:simpleType>
    </xsd:element>
    <xsd:element name="asipReviewDate" ma:index="15" nillable="true" ma:displayName="Date de révision" ma:format="DateOnly" ma:indexed="true" ma:internalName="asipReviewDat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164592a8-5e1b-4184-983b-1cfe2317cb73" elementFormDefault="qualified">
    <xsd:import namespace="http://schemas.microsoft.com/office/2006/documentManagement/types"/>
    <xsd:import namespace="http://schemas.microsoft.com/office/infopath/2007/PartnerControls"/>
    <xsd:element name="SharedWithUsers" ma:index="16" nillable="true" ma:displayName="Partagé avec"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Partagé avec dé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3f57573-228c-407f-81a0-52572dccc67c" elementFormDefault="qualified">
    <xsd:import namespace="http://schemas.microsoft.com/office/2006/documentManagement/types"/>
    <xsd:import namespace="http://schemas.microsoft.com/office/infopath/2007/PartnerControls"/>
    <xsd:element name="MediaServiceMetadata" ma:index="18" nillable="true" ma:displayName="MediaServiceMetadata" ma:description="" ma:hidden="true" ma:internalName="MediaServiceMetadata" ma:readOnly="true">
      <xsd:simpleType>
        <xsd:restriction base="dms:Note"/>
      </xsd:simpleType>
    </xsd:element>
    <xsd:element name="MediaServiceFastMetadata" ma:index="19" nillable="true" ma:displayName="MediaServiceFastMetadata" ma:description="" ma:hidden="true" ma:internalName="MediaServiceFastMetadata" ma:readOnly="true">
      <xsd:simpleType>
        <xsd:restriction base="dms:Note"/>
      </xsd:simpleType>
    </xsd:element>
    <xsd:element name="MediaServiceAutoTags" ma:index="20" nillable="true" ma:displayName="MediaServiceAutoTags" ma:internalName="MediaServiceAutoTags" ma:readOnly="true">
      <xsd:simpleType>
        <xsd:restriction base="dms:Text"/>
      </xsd:simpleType>
    </xsd:element>
    <xsd:element name="MediaServiceOCR" ma:index="21" nillable="true" ma:displayName="MediaServiceOCR" ma:internalName="MediaServiceOCR" ma:readOnly="true">
      <xsd:simpleType>
        <xsd:restriction base="dms:Note">
          <xsd:maxLength value="255"/>
        </xsd:restriction>
      </xsd:simpleType>
    </xsd:element>
    <xsd:element name="MediaServiceDateTaken" ma:index="22" nillable="true" ma:displayName="MediaServiceDateTaken" ma:hidden="true" ma:internalName="MediaServiceDateTaken" ma:readOnly="true">
      <xsd:simpleType>
        <xsd:restriction base="dms:Text"/>
      </xsd:simpleType>
    </xsd:element>
    <xsd:element name="MediaServiceLocation" ma:index="23" nillable="true" ma:displayName="MediaServiceLocation" ma:internalName="MediaServiceLocation" ma:readOnly="true">
      <xsd:simpleType>
        <xsd:restriction base="dms:Text"/>
      </xsd:simpleType>
    </xsd:element>
    <xsd:element name="MediaServiceEventHashCode" ma:index="24" nillable="true" ma:displayName="MediaServiceEventHashCode" ma:hidden="true" ma:internalName="MediaServiceEventHashCode" ma:readOnly="true">
      <xsd:simpleType>
        <xsd:restriction base="dms:Text"/>
      </xsd:simpleType>
    </xsd:element>
    <xsd:element name="MediaServiceGenerationTime" ma:index="25" nillable="true" ma:displayName="MediaServiceGenerationTime" ma:hidden="true" ma:internalName="MediaServiceGenerationTime" ma:readOnly="true">
      <xsd:simpleType>
        <xsd:restriction base="dms:Text"/>
      </xsd:simpleType>
    </xsd:element>
    <xsd:element name="MediaServiceAutoKeyPoints" ma:index="27" nillable="true" ma:displayName="MediaServiceAutoKeyPoints" ma:hidden="true" ma:internalName="MediaServiceAutoKeyPoints" ma:readOnly="true">
      <xsd:simpleType>
        <xsd:restriction base="dms:Note"/>
      </xsd:simpleType>
    </xsd:element>
    <xsd:element name="MediaServiceKeyPoints" ma:index="28"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26" nillable="true" ma:displayName="IconOverlay" ma:hidden="true" ma:internalName="IconOverlay">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10F0701-C5E8-472C-BBE0-6C3C6BB4FE7F}">
  <ds:schemaRefs>
    <ds:schemaRef ds:uri="http://schemas.microsoft.com/office/infopath/2007/PartnerControls"/>
    <ds:schemaRef ds:uri="b13ffe6e-b33e-4778-811d-7b5d2d7cdc96"/>
    <ds:schemaRef ds:uri="http://purl.org/dc/terms/"/>
    <ds:schemaRef ds:uri="http://purl.org/dc/elements/1.1/"/>
    <ds:schemaRef ds:uri="http://schemas.microsoft.com/office/2006/metadata/properties"/>
    <ds:schemaRef ds:uri="http://schemas.openxmlformats.org/package/2006/metadata/core-properties"/>
    <ds:schemaRef ds:uri="http://schemas.microsoft.com/sharepoint/v4"/>
    <ds:schemaRef ds:uri="cd52dd91-112d-436d-ba74-8b14c4d4efbd"/>
    <ds:schemaRef ds:uri="http://schemas.microsoft.com/office/2006/documentManagement/types"/>
    <ds:schemaRef ds:uri="9fa1a17b-09b9-4dd5-bc9e-7e758d718466"/>
    <ds:schemaRef ds:uri="http://www.w3.org/XML/1998/namespace"/>
    <ds:schemaRef ds:uri="http://purl.org/dc/dcmitype/"/>
  </ds:schemaRefs>
</ds:datastoreItem>
</file>

<file path=customXml/itemProps2.xml><?xml version="1.0" encoding="utf-8"?>
<ds:datastoreItem xmlns:ds="http://schemas.openxmlformats.org/officeDocument/2006/customXml" ds:itemID="{4569BEBF-5843-4A66-83CE-69BA62EAC6A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13ffe6e-b33e-4778-811d-7b5d2d7cdc96"/>
    <ds:schemaRef ds:uri="164592a8-5e1b-4184-983b-1cfe2317cb73"/>
    <ds:schemaRef ds:uri="03f57573-228c-407f-81a0-52572dccc67c"/>
    <ds:schemaRef ds:uri="http://schemas.microsoft.com/sharepoint/v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A9CD48A-A902-42C4-AC80-BE2A29CCDA7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7101</TotalTime>
  <Words>4291</Words>
  <Application>Microsoft Office PowerPoint</Application>
  <PresentationFormat>Grand écran</PresentationFormat>
  <Paragraphs>390</Paragraphs>
  <Slides>38</Slides>
  <Notes>7</Notes>
  <HiddenSlides>0</HiddenSlides>
  <MMClips>0</MMClips>
  <ScaleCrop>false</ScaleCrop>
  <HeadingPairs>
    <vt:vector size="6" baseType="variant">
      <vt:variant>
        <vt:lpstr>Polices utilisées</vt:lpstr>
      </vt:variant>
      <vt:variant>
        <vt:i4>7</vt:i4>
      </vt:variant>
      <vt:variant>
        <vt:lpstr>Thème</vt:lpstr>
      </vt:variant>
      <vt:variant>
        <vt:i4>6</vt:i4>
      </vt:variant>
      <vt:variant>
        <vt:lpstr>Titres des diapositives</vt:lpstr>
      </vt:variant>
      <vt:variant>
        <vt:i4>38</vt:i4>
      </vt:variant>
    </vt:vector>
  </HeadingPairs>
  <TitlesOfParts>
    <vt:vector size="51" baseType="lpstr">
      <vt:lpstr>Microsoft YaHei UI</vt:lpstr>
      <vt:lpstr>Ample</vt:lpstr>
      <vt:lpstr>Arial</vt:lpstr>
      <vt:lpstr>Avenir Roman</vt:lpstr>
      <vt:lpstr>Calibri</vt:lpstr>
      <vt:lpstr>Calibri Light</vt:lpstr>
      <vt:lpstr>Wingdings</vt:lpstr>
      <vt:lpstr>1_Conception personnalisée</vt:lpstr>
      <vt:lpstr>4_Conception personnalisée</vt:lpstr>
      <vt:lpstr>2_Conception personnalisée</vt:lpstr>
      <vt:lpstr>3_Conception personnalisée</vt:lpstr>
      <vt:lpstr>5_Conception personnalisée</vt:lpstr>
      <vt:lpstr>6_Conception personnalisée</vt:lpstr>
      <vt:lpstr>Présentation PowerPoint</vt:lpstr>
      <vt:lpstr>Sommaire</vt:lpstr>
      <vt:lpstr>Présentation PowerPoint</vt:lpstr>
      <vt:lpstr>I - Introduction - Le programme SI-Samu - Le portail</vt:lpstr>
      <vt:lpstr>Le Programme SI-Samu</vt:lpstr>
      <vt:lpstr>Présentation PowerPoint</vt:lpstr>
      <vt:lpstr>II – Les tutoriels vidéos</vt:lpstr>
      <vt:lpstr>Présentation PowerPoint</vt:lpstr>
      <vt:lpstr>III - Les nouvelles fonctionnalités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IV – Présentation détaillée de la gestion des patients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V – Droits et habilitations</vt:lpstr>
      <vt:lpstr>Présentation PowerPoint</vt:lpstr>
      <vt:lpstr>Présentation PowerPoint</vt:lpstr>
      <vt:lpstr>Présentation PowerPoint</vt:lpstr>
      <vt:lpstr>Présentation PowerPoint</vt:lpstr>
      <vt:lpstr>Présentation PowerPoint</vt:lpstr>
      <vt:lpstr>L’assistance et le support SI-Samu  Procédures et contacts</vt:lpstr>
      <vt:lpstr>Le support SI-Samu  Présentation générale</vt:lpstr>
      <vt:lpstr>Obtenir une assistance à l’utilisation du SI-Samu</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solange.de.sevin@fr.pwc.com</dc:creator>
  <cp:lastModifiedBy>Solange DE SEVIN</cp:lastModifiedBy>
  <cp:revision>421</cp:revision>
  <dcterms:modified xsi:type="dcterms:W3CDTF">2021-01-08T15:40:52Z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0x01010066CBFDF76D7E4B0A9BAC1F4EBBD291CD005C9EBE256BA1C840909586213D73A06D</vt:lpwstr>
  </property>
  <property fmtid="{D5CDD505-2E9C-101B-9397-08002B2CF9AE}" pid="3" name="asipDocumentType">
    <vt:lpwstr/>
  </property>
</Properties>
</file>